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0"/>
  </p:notesMasterIdLst>
  <p:sldIdLst>
    <p:sldId id="2147480307" r:id="rId3"/>
    <p:sldId id="2147479948" r:id="rId4"/>
    <p:sldId id="2147479968" r:id="rId5"/>
    <p:sldId id="2147479969" r:id="rId6"/>
    <p:sldId id="2147479978" r:id="rId7"/>
    <p:sldId id="2147479758" r:id="rId8"/>
    <p:sldId id="2147479971" r:id="rId9"/>
    <p:sldId id="2147479970" r:id="rId10"/>
    <p:sldId id="2147479945" r:id="rId11"/>
    <p:sldId id="2147479819" r:id="rId12"/>
    <p:sldId id="2147479944" r:id="rId13"/>
    <p:sldId id="2147479860" r:id="rId14"/>
    <p:sldId id="2141411260" r:id="rId15"/>
    <p:sldId id="2147479780" r:id="rId16"/>
    <p:sldId id="2147479985" r:id="rId17"/>
    <p:sldId id="2147479878" r:id="rId18"/>
    <p:sldId id="2147479956" r:id="rId19"/>
    <p:sldId id="2147479957" r:id="rId20"/>
    <p:sldId id="2147479872" r:id="rId21"/>
    <p:sldId id="2147480152" r:id="rId22"/>
    <p:sldId id="2147480155" r:id="rId23"/>
    <p:sldId id="2147480154" r:id="rId24"/>
    <p:sldId id="2147479996" r:id="rId25"/>
    <p:sldId id="2147479791" r:id="rId26"/>
    <p:sldId id="2147479926" r:id="rId27"/>
    <p:sldId id="272" r:id="rId28"/>
    <p:sldId id="2147480306" r:id="rId29"/>
    <p:sldId id="2147479995" r:id="rId30"/>
    <p:sldId id="2147479943" r:id="rId31"/>
    <p:sldId id="2147479958" r:id="rId32"/>
    <p:sldId id="2147479959" r:id="rId33"/>
    <p:sldId id="2147479848" r:id="rId34"/>
    <p:sldId id="2147479897" r:id="rId35"/>
    <p:sldId id="2147479987" r:id="rId36"/>
    <p:sldId id="2147479962" r:id="rId37"/>
    <p:sldId id="2147479980" r:id="rId38"/>
    <p:sldId id="214747998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54" d="100"/>
          <a:sy n="154" d="100"/>
        </p:scale>
        <p:origin x="224"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Chua" userId="1c4acf21-4da6-4a19-919e-87262ab89f05" providerId="ADAL" clId="{DE62FE53-A536-DD44-BB2D-E2985D9D48E4}"/>
    <pc:docChg chg="delSld">
      <pc:chgData name="Bryan Chua" userId="1c4acf21-4da6-4a19-919e-87262ab89f05" providerId="ADAL" clId="{DE62FE53-A536-DD44-BB2D-E2985D9D48E4}" dt="2023-06-05T06:59:55.535" v="1" actId="2696"/>
      <pc:docMkLst>
        <pc:docMk/>
      </pc:docMkLst>
      <pc:sldChg chg="del">
        <pc:chgData name="Bryan Chua" userId="1c4acf21-4da6-4a19-919e-87262ab89f05" providerId="ADAL" clId="{DE62FE53-A536-DD44-BB2D-E2985D9D48E4}" dt="2023-06-05T06:59:54.944" v="0" actId="2696"/>
        <pc:sldMkLst>
          <pc:docMk/>
          <pc:sldMk cId="2496478890" sldId="2147479773"/>
        </pc:sldMkLst>
      </pc:sldChg>
      <pc:sldChg chg="del">
        <pc:chgData name="Bryan Chua" userId="1c4acf21-4da6-4a19-919e-87262ab89f05" providerId="ADAL" clId="{DE62FE53-A536-DD44-BB2D-E2985D9D48E4}" dt="2023-06-05T06:59:55.535" v="1" actId="2696"/>
        <pc:sldMkLst>
          <pc:docMk/>
          <pc:sldMk cId="1581006369" sldId="2147479992"/>
        </pc:sldMkLst>
      </pc:sldChg>
    </pc:docChg>
  </pc:docChgLst>
  <pc:docChgLst>
    <pc:chgData name="Bryan Chua" userId="1c4acf21-4da6-4a19-919e-87262ab89f05" providerId="ADAL" clId="{A397546E-6814-9A4D-A002-EA1214155A3E}"/>
    <pc:docChg chg="modSld">
      <pc:chgData name="Bryan Chua" userId="1c4acf21-4da6-4a19-919e-87262ab89f05" providerId="ADAL" clId="{A397546E-6814-9A4D-A002-EA1214155A3E}" dt="2023-05-11T02:21:10.795" v="3" actId="1076"/>
      <pc:docMkLst>
        <pc:docMk/>
      </pc:docMkLst>
      <pc:sldChg chg="modSp mod">
        <pc:chgData name="Bryan Chua" userId="1c4acf21-4da6-4a19-919e-87262ab89f05" providerId="ADAL" clId="{A397546E-6814-9A4D-A002-EA1214155A3E}" dt="2023-05-11T02:21:10.795" v="3" actId="1076"/>
        <pc:sldMkLst>
          <pc:docMk/>
          <pc:sldMk cId="766926135" sldId="2147479986"/>
        </pc:sldMkLst>
        <pc:spChg chg="mod">
          <ac:chgData name="Bryan Chua" userId="1c4acf21-4da6-4a19-919e-87262ab89f05" providerId="ADAL" clId="{A397546E-6814-9A4D-A002-EA1214155A3E}" dt="2023-05-11T02:20:51.333" v="0" actId="1076"/>
          <ac:spMkLst>
            <pc:docMk/>
            <pc:sldMk cId="766926135" sldId="2147479986"/>
            <ac:spMk id="5" creationId="{F06C2F36-7372-61BB-1086-A211C0D81659}"/>
          </ac:spMkLst>
        </pc:spChg>
        <pc:spChg chg="mod">
          <ac:chgData name="Bryan Chua" userId="1c4acf21-4da6-4a19-919e-87262ab89f05" providerId="ADAL" clId="{A397546E-6814-9A4D-A002-EA1214155A3E}" dt="2023-05-11T02:21:10.795" v="3" actId="1076"/>
          <ac:spMkLst>
            <pc:docMk/>
            <pc:sldMk cId="766926135" sldId="2147479986"/>
            <ac:spMk id="6" creationId="{157C0BD0-DA6D-CF15-12F4-E6461CDFA970}"/>
          </ac:spMkLst>
        </pc:spChg>
        <pc:spChg chg="mod">
          <ac:chgData name="Bryan Chua" userId="1c4acf21-4da6-4a19-919e-87262ab89f05" providerId="ADAL" clId="{A397546E-6814-9A4D-A002-EA1214155A3E}" dt="2023-05-11T02:21:05.337" v="1" actId="1076"/>
          <ac:spMkLst>
            <pc:docMk/>
            <pc:sldMk cId="766926135" sldId="2147479986"/>
            <ac:spMk id="77" creationId="{8887F021-DED6-E864-0EEC-52D015589F54}"/>
          </ac:spMkLst>
        </pc:spChg>
        <pc:spChg chg="mod">
          <ac:chgData name="Bryan Chua" userId="1c4acf21-4da6-4a19-919e-87262ab89f05" providerId="ADAL" clId="{A397546E-6814-9A4D-A002-EA1214155A3E}" dt="2023-05-11T02:21:05.337" v="1" actId="1076"/>
          <ac:spMkLst>
            <pc:docMk/>
            <pc:sldMk cId="766926135" sldId="2147479986"/>
            <ac:spMk id="81" creationId="{F21E5F7E-6376-3A83-BB3A-5731EF4DE41A}"/>
          </ac:spMkLst>
        </pc:spChg>
        <pc:spChg chg="mod">
          <ac:chgData name="Bryan Chua" userId="1c4acf21-4da6-4a19-919e-87262ab89f05" providerId="ADAL" clId="{A397546E-6814-9A4D-A002-EA1214155A3E}" dt="2023-05-11T02:21:05.337" v="1" actId="1076"/>
          <ac:spMkLst>
            <pc:docMk/>
            <pc:sldMk cId="766926135" sldId="2147479986"/>
            <ac:spMk id="82" creationId="{1C1463A0-3921-69E3-AC8E-126FC8E36A17}"/>
          </ac:spMkLst>
        </pc:spChg>
        <pc:spChg chg="mod">
          <ac:chgData name="Bryan Chua" userId="1c4acf21-4da6-4a19-919e-87262ab89f05" providerId="ADAL" clId="{A397546E-6814-9A4D-A002-EA1214155A3E}" dt="2023-05-11T02:21:05.337" v="1" actId="1076"/>
          <ac:spMkLst>
            <pc:docMk/>
            <pc:sldMk cId="766926135" sldId="2147479986"/>
            <ac:spMk id="83" creationId="{5B65513B-FA63-322B-6AC0-503282B86B12}"/>
          </ac:spMkLst>
        </pc:spChg>
        <pc:spChg chg="mod">
          <ac:chgData name="Bryan Chua" userId="1c4acf21-4da6-4a19-919e-87262ab89f05" providerId="ADAL" clId="{A397546E-6814-9A4D-A002-EA1214155A3E}" dt="2023-05-11T02:21:05.337" v="1" actId="1076"/>
          <ac:spMkLst>
            <pc:docMk/>
            <pc:sldMk cId="766926135" sldId="2147479986"/>
            <ac:spMk id="84" creationId="{3E8A59D4-57D5-EC35-AAD5-C04718929193}"/>
          </ac:spMkLst>
        </pc:spChg>
        <pc:spChg chg="mod">
          <ac:chgData name="Bryan Chua" userId="1c4acf21-4da6-4a19-919e-87262ab89f05" providerId="ADAL" clId="{A397546E-6814-9A4D-A002-EA1214155A3E}" dt="2023-05-11T02:21:05.337" v="1" actId="1076"/>
          <ac:spMkLst>
            <pc:docMk/>
            <pc:sldMk cId="766926135" sldId="2147479986"/>
            <ac:spMk id="88" creationId="{F91B2F40-BADE-9B1D-C829-0B688CB380C1}"/>
          </ac:spMkLst>
        </pc:spChg>
        <pc:spChg chg="mod">
          <ac:chgData name="Bryan Chua" userId="1c4acf21-4da6-4a19-919e-87262ab89f05" providerId="ADAL" clId="{A397546E-6814-9A4D-A002-EA1214155A3E}" dt="2023-05-11T02:21:05.337" v="1" actId="1076"/>
          <ac:spMkLst>
            <pc:docMk/>
            <pc:sldMk cId="766926135" sldId="2147479986"/>
            <ac:spMk id="89" creationId="{DF8B6FF9-2A44-29D2-1E72-9F5C161C56E4}"/>
          </ac:spMkLst>
        </pc:spChg>
        <pc:spChg chg="mod">
          <ac:chgData name="Bryan Chua" userId="1c4acf21-4da6-4a19-919e-87262ab89f05" providerId="ADAL" clId="{A397546E-6814-9A4D-A002-EA1214155A3E}" dt="2023-05-11T02:21:05.337" v="1" actId="1076"/>
          <ac:spMkLst>
            <pc:docMk/>
            <pc:sldMk cId="766926135" sldId="2147479986"/>
            <ac:spMk id="90" creationId="{447A939F-FB59-F4FB-BE5E-2A32278A3A82}"/>
          </ac:spMkLst>
        </pc:spChg>
        <pc:grpChg chg="mod">
          <ac:chgData name="Bryan Chua" userId="1c4acf21-4da6-4a19-919e-87262ab89f05" providerId="ADAL" clId="{A397546E-6814-9A4D-A002-EA1214155A3E}" dt="2023-05-11T02:21:07.316" v="2" actId="1076"/>
          <ac:grpSpMkLst>
            <pc:docMk/>
            <pc:sldMk cId="766926135" sldId="2147479986"/>
            <ac:grpSpMk id="2" creationId="{B7E73E67-5B37-1BFA-A556-B3CF62788E0A}"/>
          </ac:grpSpMkLst>
        </pc:grpChg>
        <pc:grpChg chg="mod">
          <ac:chgData name="Bryan Chua" userId="1c4acf21-4da6-4a19-919e-87262ab89f05" providerId="ADAL" clId="{A397546E-6814-9A4D-A002-EA1214155A3E}" dt="2023-05-11T02:21:05.337" v="1" actId="1076"/>
          <ac:grpSpMkLst>
            <pc:docMk/>
            <pc:sldMk cId="766926135" sldId="2147479986"/>
            <ac:grpSpMk id="71" creationId="{40B046F3-1F22-3345-76EA-D465F62E1190}"/>
          </ac:grpSpMkLst>
        </pc:grpChg>
        <pc:grpChg chg="mod">
          <ac:chgData name="Bryan Chua" userId="1c4acf21-4da6-4a19-919e-87262ab89f05" providerId="ADAL" clId="{A397546E-6814-9A4D-A002-EA1214155A3E}" dt="2023-05-11T02:21:05.337" v="1" actId="1076"/>
          <ac:grpSpMkLst>
            <pc:docMk/>
            <pc:sldMk cId="766926135" sldId="2147479986"/>
            <ac:grpSpMk id="74" creationId="{8E87FA09-7E8D-C9EF-B1AC-7942D8039CC0}"/>
          </ac:grpSpMkLst>
        </pc:grpChg>
        <pc:grpChg chg="mod">
          <ac:chgData name="Bryan Chua" userId="1c4acf21-4da6-4a19-919e-87262ab89f05" providerId="ADAL" clId="{A397546E-6814-9A4D-A002-EA1214155A3E}" dt="2023-05-11T02:21:05.337" v="1" actId="1076"/>
          <ac:grpSpMkLst>
            <pc:docMk/>
            <pc:sldMk cId="766926135" sldId="2147479986"/>
            <ac:grpSpMk id="78" creationId="{39C80D59-ECA1-51C3-BD33-59EBB424BDA7}"/>
          </ac:grpSpMkLst>
        </pc:grpChg>
        <pc:grpChg chg="mod">
          <ac:chgData name="Bryan Chua" userId="1c4acf21-4da6-4a19-919e-87262ab89f05" providerId="ADAL" clId="{A397546E-6814-9A4D-A002-EA1214155A3E}" dt="2023-05-11T02:21:05.337" v="1" actId="1076"/>
          <ac:grpSpMkLst>
            <pc:docMk/>
            <pc:sldMk cId="766926135" sldId="2147479986"/>
            <ac:grpSpMk id="85" creationId="{41F74ED2-5D43-824A-762E-DF8F53D95BBE}"/>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19DC0-A5E0-FB42-AB56-751533ADCDEA}" type="datetimeFigureOut">
              <a:rPr lang="en-US" smtClean="0"/>
              <a:t>6/5/23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6F3A3-B643-3544-9E8A-FC1850336329}" type="slidenum">
              <a:rPr lang="en-US" smtClean="0"/>
              <a:t>‹#›</a:t>
            </a:fld>
            <a:endParaRPr lang="en-US"/>
          </a:p>
        </p:txBody>
      </p:sp>
    </p:spTree>
    <p:extLst>
      <p:ext uri="{BB962C8B-B14F-4D97-AF65-F5344CB8AC3E}">
        <p14:creationId xmlns:p14="http://schemas.microsoft.com/office/powerpoint/2010/main" val="1844220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Arial" panose="020B0604020202020204" pitchFamily="34" charset="0"/>
              <a:buNone/>
            </a:pPr>
            <a:r>
              <a:rPr lang="en-CA">
                <a:solidFill>
                  <a:srgbClr val="000000"/>
                </a:solidFill>
                <a:latin typeface="Segoe UI" panose="020B0502040204020203" pitchFamily="34" charset="0"/>
                <a:cs typeface="Segoe UI" panose="020B0502040204020203" pitchFamily="34" charset="0"/>
              </a:rPr>
              <a:t>I’m excited to talk to you today about how we can help you lead your organization and your customers into the era of AI – today – with the Microsoft Cloud. </a:t>
            </a:r>
            <a:endParaRPr lang="en-US">
              <a:solidFill>
                <a:srgbClr val="000000"/>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913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 Microsoft Cloud runs on trust.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There are three fundamental promises we make with the Microsoft Cloud: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First, your data is your data.  It is not our data. It is your data.  That means it is yours to own and control. Your data to choose how you want to leverage and monetize.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Second, your data is not used to train or enrich the foundation AI models used by others. You don’t have to worry about anyone other than your organization is benefiting from AI that is trained on your data.  Only your organization benefits from your data and business processes.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third, your data and AI models – in fact, your entire organization – are protected at every step by the most comprehensive enterprise compliance and security controls in the industry.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0">
              <a:effectLst/>
              <a:latin typeface="Segoe UI" panose="020B0502040204020203" pitchFamily="34" charset="0"/>
              <a:ea typeface="Calibri" panose="020F0502020204030204" pitchFamily="34" charset="0"/>
            </a:endParaRPr>
          </a:p>
          <a:p>
            <a:r>
              <a:rPr lang="en-US" sz="1800" kern="0">
                <a:effectLst/>
                <a:latin typeface="Segoe UI" panose="020B0502040204020203" pitchFamily="34" charset="0"/>
                <a:ea typeface="Calibri" panose="020F0502020204030204" pitchFamily="34" charset="0"/>
              </a:rPr>
              <a:t>That is Microsoft’s commitment to you.  And that commitment should give you the confidence to leverage the power of AI to transform your businesses.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4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kern="0">
                <a:effectLst/>
                <a:latin typeface="Segoe UI" panose="020B0502040204020203" pitchFamily="34" charset="0"/>
                <a:ea typeface="Calibri" panose="020F0502020204030204" pitchFamily="34" charset="0"/>
              </a:rPr>
              <a:t>Let’s go deeper now and talk about some of the work we are doing to radically accelerate productivity using AI built into the Microsoft cloud services.</a:t>
            </a:r>
            <a:endParaRPr lang="en-US" sz="2800" b="0" i="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223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latinLnBrk="0" hangingPunct="1">
              <a:lnSpc>
                <a:spcPct val="107000"/>
              </a:lnSpc>
              <a:spcBef>
                <a:spcPts val="0"/>
              </a:spcBef>
              <a:spcAft>
                <a:spcPts val="0"/>
              </a:spcAft>
              <a:buFont typeface="Arial" panose="020B0604020202020204" pitchFamily="34" charset="0"/>
              <a:buNone/>
            </a:pPr>
            <a:r>
              <a:rPr lang="en-US" sz="1800" b="0" i="0">
                <a:solidFill>
                  <a:srgbClr val="000000"/>
                </a:solidFill>
                <a:effectLst/>
                <a:latin typeface="Segoe UI" panose="020B0502040204020203" pitchFamily="34" charset="0"/>
              </a:rPr>
              <a:t>Let’s start with how we’re bringing AI capabilities to life to power digital &amp; application innovation.  </a:t>
            </a:r>
            <a:endParaRPr lang="en-US" sz="1200" kern="1200">
              <a:solidFill>
                <a:schemeClr val="tx1"/>
              </a:solidFill>
              <a:effectLst/>
              <a:latin typeface="Segoe UI" panose="020B0502040204020203"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552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panose="020B0502040204020203" pitchFamily="34" charset="0"/>
              </a:rPr>
              <a:t>We are living in a world where every organization is becoming a technology company, looking to be able to develop apps and solutions to power their business.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GitHub Enterprise provides developers with an integrated developer platform that they can use to collaborate, automate and secure their DevOps solutions.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GitHub is used and loved by more than 100 million developers around the world today.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And it is now trusted by more than 90% of the Fortune 100 companies in the world to run their businesses. </a:t>
            </a: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FED6F-EFAA-5D46-8E7F-82E10F3438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309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One of the most exciting new capabilities we’ve recently launched with GitHub is a new service we call GitHub Copilot.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Copilot was the first solution built using the new transformational large AI models developed by </a:t>
            </a:r>
            <a:r>
              <a:rPr lang="en-US" sz="180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Copilot provides an AI-pair programmer that works with all of the popular programming languages, and that dramatically accelerates developer productivity.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Developers using </a:t>
            </a:r>
            <a:r>
              <a:rPr lang="en-US" sz="1800" err="1">
                <a:effectLst/>
                <a:latin typeface="Segoe UI" panose="020B0502040204020203" pitchFamily="34" charset="0"/>
                <a:ea typeface="Calibri" panose="020F0502020204030204" pitchFamily="34" charset="0"/>
                <a:cs typeface="Times New Roman" panose="02020603050405020304" pitchFamily="18" charset="0"/>
              </a:rPr>
              <a:t>Github</a:t>
            </a:r>
            <a:r>
              <a:rPr lang="en-US" sz="1800">
                <a:effectLst/>
                <a:latin typeface="Segoe UI" panose="020B0502040204020203" pitchFamily="34" charset="0"/>
                <a:ea typeface="Calibri" panose="020F0502020204030204" pitchFamily="34" charset="0"/>
                <a:cs typeface="Times New Roman" panose="02020603050405020304" pitchFamily="18" charset="0"/>
              </a:rPr>
              <a:t> Copilot see a 55% productivity boost when working on real-world projects and tasks.</a:t>
            </a:r>
          </a:p>
          <a:p>
            <a:pPr marL="0" marR="0">
              <a:lnSpc>
                <a:spcPct val="105000"/>
              </a:lnSpc>
              <a:spcBef>
                <a:spcPts val="0"/>
              </a:spcBef>
              <a:spcAft>
                <a:spcPts val="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800">
                <a:effectLst/>
                <a:latin typeface="Segoe UI" panose="020B0502040204020203" pitchFamily="34" charset="0"/>
                <a:ea typeface="Calibri" panose="020F0502020204030204" pitchFamily="34" charset="0"/>
              </a:rPr>
              <a:t>Let’s take a look at GitHub Copilot in action…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E57EA7-69B1-4810-9938-142205D1E9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9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8" name="Google Shape;298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That video showed you a brief look at how Copilot transforms developers’ creation of code.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In fact, up to 45% of all lines of code written by developers using Copilot are now fully AI generated.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In measured tests conducted by 3</a:t>
            </a:r>
            <a:r>
              <a:rPr lang="en-US" sz="1800" baseline="30000">
                <a:effectLst/>
                <a:latin typeface="Segoe UI" panose="020B0502040204020203" pitchFamily="34" charset="0"/>
                <a:ea typeface="Calibri" panose="020F0502020204030204" pitchFamily="34" charset="0"/>
                <a:cs typeface="Times New Roman" panose="02020603050405020304" pitchFamily="18" charset="0"/>
              </a:rPr>
              <a:t>rd</a:t>
            </a:r>
            <a:r>
              <a:rPr lang="en-US" sz="1800">
                <a:effectLst/>
                <a:latin typeface="Segoe UI" panose="020B0502040204020203" pitchFamily="34" charset="0"/>
                <a:ea typeface="Calibri" panose="020F0502020204030204" pitchFamily="34" charset="0"/>
                <a:cs typeface="Times New Roman" panose="02020603050405020304" pitchFamily="18" charset="0"/>
              </a:rPr>
              <a:t> parties, they’ve found that developers using Copilot are 55% more productive in completing tasks and applications.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But even more striking to me is what developers think about the Copilot experience – they love it. 75% of developers using Copilot report feeling that they can now focus on more satisfying work and enjoy their jobs more.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Debugging and looking up regular expressions is not satisfying. By having that work autogenerated, developers can instead focus on things that make them feel more satisfied, complete their work faster, and feel more productive. This is really transformational in terms of how development teams work.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Copilot for Business is generally available now for all developers to use today with all developer languages on all platforms and with all types of developer tools.</a:t>
            </a:r>
            <a:endParaRPr lang="en-US" b="0" i="0">
              <a:solidFill>
                <a:srgbClr val="000000"/>
              </a:solidFill>
              <a:effectLst/>
              <a:latin typeface="Segoe UI" panose="020B0502040204020203" pitchFamily="34" charset="0"/>
            </a:endParaRPr>
          </a:p>
        </p:txBody>
      </p:sp>
      <p:sp>
        <p:nvSpPr>
          <p:cNvPr id="2989" name="Google Shape;298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1800">
                <a:effectLst/>
                <a:latin typeface="Segoe UI" panose="020B0502040204020203" pitchFamily="34" charset="0"/>
                <a:ea typeface="MS Mincho" panose="02020609040205080304" pitchFamily="49" charset="-128"/>
                <a:cs typeface="Times New Roman" panose="02020603050405020304" pitchFamily="18" charset="0"/>
              </a:rPr>
              <a:t>Let’s close with infrastructure – it’s quite literally the foundation for everything we’ve talked about so far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To deliver on its potential, AI </a:t>
            </a:r>
            <a:r>
              <a:rPr lang="en-US" sz="1800">
                <a:effectLst/>
                <a:latin typeface="Calibri" panose="020F0502020204030204" pitchFamily="34" charset="0"/>
                <a:ea typeface="Calibri" panose="020F0502020204030204" pitchFamily="34" charset="0"/>
                <a:cs typeface="Times New Roman" panose="02020603050405020304" pitchFamily="18" charset="0"/>
              </a:rPr>
              <a:t>requires more scale and processing power than ever. Compute requirements for AI are expected to grow by 10-50x as AI’s capabilities become even more sophisticated.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a:ea typeface="Calibri" panose="020F0502020204030204" pitchFamily="34" charset="0"/>
                <a:cs typeface="Calibri"/>
              </a:rPr>
              <a:t>As a result, the best infrastructure for AI </a:t>
            </a:r>
            <a:r>
              <a:rPr lang="en-US" sz="2800">
                <a:effectLst/>
              </a:rPr>
              <a:t>does not simply provide sheer power; it provides performance asynchronously and at scale. Microsoft has been architecting that infrastructure responsibly - with safeguards and security built-in - since 2017.</a:t>
            </a:r>
            <a:r>
              <a:rPr lang="en-US" sz="1800">
                <a:solidFill>
                  <a:srgbClr val="000000"/>
                </a:solidFill>
                <a:effectLst/>
                <a:latin typeface="Calibri"/>
                <a:ea typeface="Calibri" panose="020F0502020204030204" pitchFamily="34" charset="0"/>
                <a:cs typeface="Calibri"/>
              </a:rPr>
              <a:t> </a:t>
            </a:r>
            <a:br>
              <a:rPr lang="en-US" sz="1800">
                <a:effectLst/>
                <a:latin typeface="Calibri" panose="020F0502020204030204" pitchFamily="34" charset="0"/>
                <a:ea typeface="Calibri" panose="020F0502020204030204" pitchFamily="34" charset="0"/>
                <a:cs typeface="Calibri"/>
              </a:rPr>
            </a:br>
            <a:br>
              <a:rPr lang="en-US" sz="1800">
                <a:effectLst/>
                <a:latin typeface="Calibri" panose="020F0502020204030204" pitchFamily="34" charset="0"/>
                <a:ea typeface="Calibri" panose="020F0502020204030204" pitchFamily="34" charset="0"/>
                <a:cs typeface="Calibri"/>
              </a:rPr>
            </a:br>
            <a:br>
              <a:rPr lang="en-US" sz="1800">
                <a:effectLst/>
                <a:latin typeface="Calibri" panose="020F0502020204030204" pitchFamily="34" charset="0"/>
                <a:ea typeface="Calibri" panose="020F0502020204030204" pitchFamily="34" charset="0"/>
                <a:cs typeface="Calibri"/>
              </a:rPr>
            </a:br>
            <a:endParaRPr lang="en-US" sz="1800" kern="1200">
              <a:solidFill>
                <a:schemeClr val="tx1"/>
              </a:solidFill>
              <a:effectLst/>
              <a:latin typeface="Segoe UI" panose="020B0502040204020203" pitchFamily="34" charset="0"/>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565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Azure’s AI optimized infrastructure is powering all the AI innovation you are seeing from Microsoft.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Microsoft Azure is also fundamental to our partnerships with AI innovators like </a:t>
            </a:r>
            <a:r>
              <a:rPr lang="en-US" sz="18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OpenAI</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 who built and run </a:t>
            </a:r>
            <a:r>
              <a:rPr lang="en-US" sz="18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ChatGPT</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on Azure, and trained the enormously advanced large AI models that are stunning the world right now.</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And Azure's differentiated infrastructure will be the processing power behind even more apps and services to come.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526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AI Infrastructure is a portfolio of Virtual Machines and connected cloud infrastructure resources, optimized to support AI workloads in the cloud.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b="1"/>
              <a:t>purpose-built AI infrastructure </a:t>
            </a:r>
            <a:r>
              <a:rPr lang="en-US"/>
              <a:t>is designed to optimally handle everything from complex deep learning workloads like large language models, to training and inference, making </a:t>
            </a:r>
            <a:r>
              <a:rPr lang="en-US" sz="1800">
                <a:effectLst/>
                <a:latin typeface="Calibri" panose="020F0502020204030204" pitchFamily="34" charset="0"/>
                <a:ea typeface="Times New Roman" panose="02020603050405020304" pitchFamily="18" charset="0"/>
              </a:rPr>
              <a:t>AI more accessible to organizations of all sizes.</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performance of high-end training can often be sensitive, </a:t>
            </a:r>
            <a:r>
              <a:rPr lang="en-US" i="1" u="sng"/>
              <a:t>only</a:t>
            </a:r>
            <a:r>
              <a:rPr lang="en-US"/>
              <a:t> Azure’s AI infrastructure gives speed and </a:t>
            </a:r>
            <a:r>
              <a:rPr lang="en-US" b="1"/>
              <a:t>reliability at scale for these large AI models,</a:t>
            </a:r>
            <a:r>
              <a:rPr lang="en-US"/>
              <a:t> processing a single job running synchronously across 1,000s of interconnected GPUs.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Whether its running Microsoft’s own AI workloads or building out a cloud-based AI supercomputer for the development of Open AI, Azure’s AI infrastructure demonstrates </a:t>
            </a:r>
            <a:r>
              <a:rPr lang="en-US" b="1"/>
              <a:t>proven supercomputing performance</a:t>
            </a:r>
            <a:r>
              <a:rPr lang="en-US" b="0"/>
              <a:t> across the industries most advanced AI initiatives.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FED6F-EFAA-5D46-8E7F-82E10F3438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682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The innovation you’ve seen in these demos today is driven by Azure AI.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Azure AI powers the transformational experiences at scale across the Microsoft Cloud. These statistics speak to just some of the monthly usage of AI that helps accelerate the productivity of every organization using the Microsoft Cloud today.  </a:t>
            </a: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79AE2-11C3-4B1E-92D0-F893D5358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63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CA">
                <a:solidFill>
                  <a:srgbClr val="000000"/>
                </a:solidFill>
                <a:latin typeface="Segoe UI" panose="020B0502040204020203" pitchFamily="34" charset="0"/>
                <a:cs typeface="Segoe UI" panose="020B0502040204020203" pitchFamily="34" charset="0"/>
              </a:rPr>
              <a:t>Let’s start with the world today. Things all around us are changing rapidly, and organizations need to adapt. This is nothing new. </a:t>
            </a:r>
          </a:p>
          <a:p>
            <a:pPr fontAlgn="base">
              <a:lnSpc>
                <a:spcPct val="107000"/>
              </a:lnSpc>
              <a:tabLst>
                <a:tab pos="232234" algn="l"/>
                <a:tab pos="353051" algn="l"/>
              </a:tabLst>
            </a:pPr>
            <a:endParaRPr lang="en-CA">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If you look back just a few years, we saw that organizations that had already invested in their own digital foundation were able to weather the disruption of the pandemic better than their peers, with many of them emerging even stronger than before. </a:t>
            </a: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US" sz="18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We believe we're on the cusp of a similar inflection point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 pressures today are different – the global workforce is shrinking, productivity is stagnant, and security threats emerge and evolve faster than ever.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endParaRPr lang="en-CA">
              <a:solidFill>
                <a:srgbClr val="000000"/>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tab pos="232234" algn="l"/>
                <a:tab pos="353051" algn="l"/>
              </a:tabLst>
              <a:defRPr/>
            </a:pPr>
            <a:r>
              <a:rPr lang="en-CA">
                <a:solidFill>
                  <a:srgbClr val="000000"/>
                </a:solidFill>
                <a:latin typeface="Segoe UI" panose="020B0502040204020203" pitchFamily="34" charset="0"/>
                <a:cs typeface="Segoe UI" panose="020B0502040204020203" pitchFamily="34" charset="0"/>
              </a:rPr>
              <a:t>But the pace of change hasn’t slowed. </a:t>
            </a:r>
          </a:p>
        </p:txBody>
      </p:sp>
    </p:spTree>
    <p:extLst>
      <p:ext uri="{BB962C8B-B14F-4D97-AF65-F5344CB8AC3E}">
        <p14:creationId xmlns:p14="http://schemas.microsoft.com/office/powerpoint/2010/main" val="241074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Arial" panose="020B0604020202020204" pitchFamily="34" charset="0"/>
                <a:ea typeface="Times New Roman" panose="02020603050405020304" pitchFamily="18" charset="0"/>
                <a:cs typeface="Times New Roman" panose="02020603050405020304" pitchFamily="18" charset="0"/>
              </a:rPr>
              <a:t>We are excited to introduce</a:t>
            </a:r>
            <a:r>
              <a:rPr lang="en-US" sz="900">
                <a:effectLst/>
                <a:latin typeface="Calibri" panose="020F0502020204030204" pitchFamily="34" charset="0"/>
                <a:ea typeface="Times New Roman" panose="02020603050405020304" pitchFamily="18" charset="0"/>
                <a:cs typeface="Times New Roman" panose="02020603050405020304" pitchFamily="18" charset="0"/>
              </a:rPr>
              <a:t> </a:t>
            </a:r>
            <a:r>
              <a:rPr lang="en-US" sz="900">
                <a:effectLst/>
                <a:latin typeface="Arial" panose="020B0604020202020204" pitchFamily="34" charset="0"/>
                <a:ea typeface="Times New Roman" panose="02020603050405020304" pitchFamily="18" charset="0"/>
                <a:cs typeface="Times New Roman" panose="02020603050405020304" pitchFamily="18" charset="0"/>
              </a:rPr>
              <a:t>Microsoft 365 Copilot – your copilot for work, bringing the </a:t>
            </a:r>
            <a:r>
              <a:rPr lang="en-US" sz="900">
                <a:effectLst/>
                <a:latin typeface="Segoe UI" panose="020B0502040204020203" pitchFamily="34" charset="0"/>
                <a:ea typeface="Times New Roman" panose="02020603050405020304" pitchFamily="18" charset="0"/>
              </a:rPr>
              <a:t>power of next-generation AI to work. Just by using </a:t>
            </a:r>
            <a:r>
              <a:rPr lang="en-US" sz="900">
                <a:effectLst/>
                <a:latin typeface="Arial" panose="020B0604020202020204" pitchFamily="34" charset="0"/>
                <a:ea typeface="Times New Roman" panose="02020603050405020304" pitchFamily="18" charset="0"/>
                <a:cs typeface="Times New Roman" panose="02020603050405020304" pitchFamily="18" charset="0"/>
              </a:rPr>
              <a:t>your words, you can put Copilot to work – gathering information in real time</a:t>
            </a:r>
            <a:r>
              <a:rPr lang="en-US" sz="900">
                <a:effectLst/>
                <a:latin typeface="Calibri" panose="020F0502020204030204" pitchFamily="34" charset="0"/>
                <a:ea typeface="Times New Roman" panose="02020603050405020304" pitchFamily="18" charset="0"/>
                <a:cs typeface="Times New Roman" panose="02020603050405020304" pitchFamily="18" charset="0"/>
              </a:rPr>
              <a:t> </a:t>
            </a:r>
            <a:r>
              <a:rPr lang="en-US" sz="900">
                <a:effectLst/>
                <a:latin typeface="Arial" panose="020B0604020202020204" pitchFamily="34" charset="0"/>
                <a:ea typeface="Times New Roman" panose="02020603050405020304" pitchFamily="18" charset="0"/>
                <a:cs typeface="Times New Roman" panose="02020603050405020304" pitchFamily="18" charset="0"/>
              </a:rPr>
              <a:t>from across your data and apps to unleash creativity, unlock productivity, </a:t>
            </a:r>
            <a:r>
              <a:rPr lang="en-US" sz="900">
                <a:effectLst/>
                <a:latin typeface="Arial" panose="020B0604020202020204" pitchFamily="34" charset="0"/>
                <a:ea typeface="Times New Roman" panose="02020603050405020304" pitchFamily="18" charset="0"/>
              </a:rPr>
              <a:t>and uplevel skills. </a:t>
            </a:r>
            <a:endParaRPr lang="en-US" sz="90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0"/>
              </a:spcAft>
              <a:buFont typeface="Arial" panose="020B0604020202020204" pitchFamily="34" charset="0"/>
              <a:buNone/>
            </a:pPr>
            <a:endParaRPr lang="en-US" sz="800">
              <a:effectLst/>
              <a:latin typeface="+mn-lt"/>
              <a:ea typeface="+mn-ea"/>
              <a:cs typeface="+mn-cs"/>
            </a:endParaRPr>
          </a:p>
          <a:p>
            <a:pPr marL="0" marR="0" indent="0">
              <a:spcBef>
                <a:spcPts val="0"/>
              </a:spcBef>
              <a:spcAft>
                <a:spcPts val="0"/>
              </a:spcAft>
              <a:buFont typeface="Arial" panose="020B0604020202020204" pitchFamily="34" charset="0"/>
              <a:buNone/>
            </a:pPr>
            <a:r>
              <a:rPr lang="en-US" sz="900">
                <a:effectLst/>
                <a:latin typeface="Arial" panose="020B0604020202020204" pitchFamily="34" charset="0"/>
                <a:ea typeface="Times New Roman" panose="02020603050405020304" pitchFamily="18" charset="0"/>
                <a:cs typeface="Times New Roman" panose="02020603050405020304" pitchFamily="18" charset="0"/>
              </a:rPr>
              <a:t>Now, you can be more creative in Word, </a:t>
            </a:r>
            <a:r>
              <a:rPr lang="en-US" sz="900">
                <a:effectLst/>
                <a:latin typeface="Calibri" panose="020F0502020204030204" pitchFamily="34" charset="0"/>
                <a:ea typeface="Times New Roman" panose="02020603050405020304" pitchFamily="18" charset="0"/>
                <a:cs typeface="Times New Roman" panose="02020603050405020304" pitchFamily="18" charset="0"/>
              </a:rPr>
              <a:t>m</a:t>
            </a:r>
            <a:r>
              <a:rPr lang="en-US" sz="900">
                <a:effectLst/>
                <a:latin typeface="Arial" panose="020B0604020202020204" pitchFamily="34" charset="0"/>
                <a:ea typeface="Times New Roman" panose="02020603050405020304" pitchFamily="18" charset="0"/>
                <a:cs typeface="Times New Roman" panose="02020603050405020304" pitchFamily="18" charset="0"/>
              </a:rPr>
              <a:t>ore analytical in Excel, more expressive in PowerPoint, more productive in Outlook and more collaborative in Teams. </a:t>
            </a:r>
            <a:endParaRPr lang="en-US" sz="90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b="0" i="0">
                <a:solidFill>
                  <a:srgbClr val="000000"/>
                </a:solidFill>
                <a:effectLst/>
                <a:latin typeface="Segoe UI" panose="020B0502040204020203" pitchFamily="34" charset="0"/>
              </a:rPr>
              <a:t>Microsoft 365 Copilot isn’t just a better way of doing the same things. It’s an entirely new way of working.</a:t>
            </a:r>
            <a:endParaRPr lang="en-US" sz="800" b="0" i="0">
              <a:solidFill>
                <a:srgbClr val="000000"/>
              </a:solidFill>
              <a:effectLst/>
              <a:latin typeface="Segoe UI" panose="020B0502040204020203" pitchFamily="34" charset="0"/>
            </a:endParaRPr>
          </a:p>
          <a:p>
            <a:pPr>
              <a:lnSpc>
                <a:spcPct val="107000"/>
              </a:lnSpc>
              <a:spcAft>
                <a:spcPts val="800"/>
              </a:spcAft>
            </a:pPr>
            <a:endParaRPr lang="en-US" sz="900">
              <a:latin typeface="Segoe UI" panose="020B0502040204020203" pitchFamily="34" charset="0"/>
              <a:ea typeface="MS Mincho" panose="02020609040205080304" pitchFamily="49" charset="-128"/>
              <a:cs typeface="Segoe UI"/>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a:effectLst/>
                <a:latin typeface="Arial" panose="020B0604020202020204" pitchFamily="34" charset="0"/>
                <a:ea typeface="Times New Roman" panose="02020603050405020304" pitchFamily="18" charset="0"/>
                <a:cs typeface="Times New Roman" panose="02020603050405020304" pitchFamily="18" charset="0"/>
              </a:rPr>
              <a:t>Copilot combines the power of large language models</a:t>
            </a:r>
            <a:r>
              <a:rPr lang="en-US" sz="900">
                <a:effectLst/>
                <a:latin typeface="Calibri" panose="020F0502020204030204" pitchFamily="34" charset="0"/>
                <a:ea typeface="Times New Roman" panose="02020603050405020304" pitchFamily="18" charset="0"/>
                <a:cs typeface="Times New Roman" panose="02020603050405020304" pitchFamily="18" charset="0"/>
              </a:rPr>
              <a:t> </a:t>
            </a:r>
            <a:r>
              <a:rPr lang="en-US" sz="900">
                <a:effectLst/>
                <a:latin typeface="Arial" panose="020B0604020202020204" pitchFamily="34" charset="0"/>
                <a:ea typeface="Times New Roman" panose="02020603050405020304" pitchFamily="18" charset="0"/>
                <a:cs typeface="Times New Roman" panose="02020603050405020304" pitchFamily="18" charset="0"/>
              </a:rPr>
              <a:t>with your data in the Microsoft Graph, and the Microsoft 365 apps you use every day</a:t>
            </a:r>
            <a:r>
              <a:rPr lang="en-US" sz="900">
                <a:effectLst/>
                <a:latin typeface="Calibri" panose="020F0502020204030204" pitchFamily="34" charset="0"/>
                <a:ea typeface="Times New Roman" panose="02020603050405020304" pitchFamily="18" charset="0"/>
                <a:cs typeface="Times New Roman" panose="02020603050405020304" pitchFamily="18" charset="0"/>
              </a:rPr>
              <a:t> </a:t>
            </a:r>
            <a:r>
              <a:rPr lang="en-US" sz="900">
                <a:effectLst/>
                <a:latin typeface="Arial" panose="020B0604020202020204" pitchFamily="34" charset="0"/>
                <a:ea typeface="Times New Roman" panose="02020603050405020304" pitchFamily="18" charset="0"/>
                <a:cs typeface="Times New Roman" panose="02020603050405020304" pitchFamily="18" charset="0"/>
              </a:rPr>
              <a:t>to turn your words into the most powerful productivity tool on the planet. </a:t>
            </a:r>
          </a:p>
          <a:p>
            <a:pPr>
              <a:lnSpc>
                <a:spcPct val="107000"/>
              </a:lnSpc>
              <a:spcAft>
                <a:spcPts val="800"/>
              </a:spcAft>
            </a:pPr>
            <a:endParaRPr lang="en-US" sz="900">
              <a:latin typeface="Segoe UI" panose="020B0502040204020203" pitchFamily="34" charset="0"/>
              <a:ea typeface="MS Mincho" panose="02020609040205080304" pitchFamily="49" charset="-128"/>
              <a:cs typeface="Segoe UI"/>
            </a:endParaRPr>
          </a:p>
          <a:p>
            <a:pPr algn="l" rtl="0" fontAlgn="base"/>
            <a:r>
              <a:rPr lang="en-US" sz="900" b="0" i="0">
                <a:solidFill>
                  <a:srgbClr val="0078D4"/>
                </a:solidFill>
                <a:effectLst/>
                <a:latin typeface="Segoe UI" panose="020B0502040204020203" pitchFamily="34" charset="0"/>
              </a:rPr>
              <a:t>Copilot is integrated into Microsoft 365 in two ways. </a:t>
            </a:r>
          </a:p>
          <a:p>
            <a:pPr algn="l" rtl="0" fontAlgn="base"/>
            <a:endParaRPr lang="en-US" sz="900" b="0" i="0">
              <a:solidFill>
                <a:srgbClr val="0078D4"/>
              </a:solidFill>
              <a:effectLst/>
              <a:latin typeface="Segoe UI" panose="020B0502040204020203" pitchFamily="34" charset="0"/>
            </a:endParaRPr>
          </a:p>
          <a:p>
            <a:pPr algn="l" rtl="0" fontAlgn="base"/>
            <a:r>
              <a:rPr lang="en-US" sz="900" b="0" i="0">
                <a:solidFill>
                  <a:srgbClr val="0078D4"/>
                </a:solidFill>
                <a:effectLst/>
                <a:latin typeface="Segoe UI" panose="020B0502040204020203" pitchFamily="34" charset="0"/>
              </a:rPr>
              <a:t>First, it works alongside you, embedded in the Microsoft 365 apps you use every day – Word, Excel, PowerPoint, Outlook, Teams and more.</a:t>
            </a:r>
          </a:p>
          <a:p>
            <a:pPr algn="l" rtl="0" fontAlgn="base"/>
            <a:r>
              <a:rPr lang="en-US" sz="900" b="0" i="0">
                <a:solidFill>
                  <a:srgbClr val="0078D4"/>
                </a:solidFill>
                <a:effectLst/>
                <a:latin typeface="Segoe UI" panose="020B0502040204020203" pitchFamily="34" charset="0"/>
              </a:rPr>
              <a:t>  </a:t>
            </a:r>
          </a:p>
          <a:p>
            <a:pPr algn="l" rtl="0" fontAlgn="base"/>
            <a:r>
              <a:rPr lang="en-US" sz="900" b="0" i="0">
                <a:solidFill>
                  <a:srgbClr val="0078D4"/>
                </a:solidFill>
                <a:effectLst/>
                <a:latin typeface="Segoe UI" panose="020B0502040204020203" pitchFamily="34" charset="0"/>
              </a:rPr>
              <a:t>Second, it is a new chat-based app that works across all your Microsoft 365 apps and data in real time – your calendar, emails, chats, documents, meetings and contacts.  </a:t>
            </a:r>
          </a:p>
          <a:p>
            <a:pPr>
              <a:lnSpc>
                <a:spcPct val="107000"/>
              </a:lnSpc>
              <a:spcAft>
                <a:spcPts val="800"/>
              </a:spcAft>
            </a:pPr>
            <a:endParaRPr lang="en-US" sz="900">
              <a:latin typeface="Segoe UI" panose="020B0502040204020203" pitchFamily="34" charset="0"/>
              <a:ea typeface="MS Mincho" panose="02020609040205080304" pitchFamily="49" charset="-128"/>
              <a:cs typeface="Segoe UI"/>
            </a:endParaRPr>
          </a:p>
          <a:p>
            <a:pPr>
              <a:lnSpc>
                <a:spcPct val="107000"/>
              </a:lnSpc>
              <a:spcAft>
                <a:spcPts val="800"/>
              </a:spcAft>
            </a:pPr>
            <a:r>
              <a:rPr lang="en-US" sz="900">
                <a:latin typeface="Segoe UI" panose="020B0502040204020203" pitchFamily="34" charset="0"/>
                <a:ea typeface="MS Mincho" panose="02020609040205080304" pitchFamily="49" charset="-128"/>
                <a:cs typeface="Segoe UI"/>
              </a:rPr>
              <a:t>Let’s talk about that a little bit more. </a:t>
            </a:r>
          </a:p>
        </p:txBody>
      </p:sp>
      <p:sp>
        <p:nvSpPr>
          <p:cNvPr id="4" name="Header Placeholder 3"/>
          <p:cNvSpPr>
            <a:spLocks noGrp="1"/>
          </p:cNvSpPr>
          <p:nvPr>
            <p:ph type="hdr" sz="quarter"/>
          </p:nvPr>
        </p:nvSpPr>
        <p:spPr/>
        <p:txBody>
          <a:bodyPr/>
          <a:lstStyle/>
          <a:p>
            <a:pPr marL="0" marR="0" lvl="0" indent="0" algn="l" defTabSz="9343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353" marR="0" lvl="0" indent="0" algn="l" defTabSz="9250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2023-06-05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43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43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963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latin typeface="+mn-lt"/>
              </a:rPr>
              <a:t>In addition to the Business Chat capabilities we just saw, Microsoft 365 Copilot works alongside you in the apps you use every day to unleash creativity, unlock productivity, and uplevel skills.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Our products are so rich and powerful,</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but most people tap into less than 10% of what our apps are capable of.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What if the tools could learn how </a:t>
            </a:r>
            <a:r>
              <a:rPr lang="en-US" sz="1200" b="1" i="1">
                <a:effectLst/>
                <a:latin typeface="Arial" panose="020B0604020202020204" pitchFamily="34" charset="0"/>
                <a:ea typeface="Times New Roman" panose="02020603050405020304" pitchFamily="18" charset="0"/>
                <a:cs typeface="Times New Roman" panose="02020603050405020304" pitchFamily="18" charset="0"/>
              </a:rPr>
              <a:t>you </a:t>
            </a:r>
            <a:r>
              <a:rPr lang="en-US" sz="1200">
                <a:effectLst/>
                <a:latin typeface="Arial" panose="020B0604020202020204" pitchFamily="34" charset="0"/>
                <a:ea typeface="Times New Roman" panose="02020603050405020304" pitchFamily="18" charset="0"/>
                <a:cs typeface="Times New Roman" panose="02020603050405020304" pitchFamily="18" charset="0"/>
              </a:rPr>
              <a:t>work,</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rather than the other way around?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Copilot unlocks all</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the richness</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of these apps through</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Arial" panose="020B0604020202020204" pitchFamily="34" charset="0"/>
                <a:ea typeface="Times New Roman" panose="02020603050405020304" pitchFamily="18" charset="0"/>
                <a:cs typeface="Times New Roman" panose="02020603050405020304" pitchFamily="18" charset="0"/>
              </a:rPr>
              <a:t>natural language across Word, Excel, PowerPoint, Outlook, Teams, and more.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053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Arial" panose="020B0604020202020204" pitchFamily="34" charset="0"/>
                <a:ea typeface="Times New Roman" panose="02020603050405020304" pitchFamily="18" charset="0"/>
                <a:cs typeface="Times New Roman" panose="02020603050405020304" pitchFamily="18" charset="0"/>
              </a:rPr>
              <a:t>Business Chat is an entirely new experience that works across ALL your emails, files, meetings, chats, documents, calendar, and more to turn ALL your data into knowledge.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Arial" panose="020B0604020202020204" pitchFamily="34" charset="0"/>
                <a:ea typeface="Times New Roman" panose="02020603050405020304" pitchFamily="18" charset="0"/>
                <a:cs typeface="Times New Roman" panose="02020603050405020304" pitchFamily="18" charset="0"/>
              </a:rPr>
              <a:t>It’s your knowledge navigator.</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Bring together information from multiple sources to keep everyone on the team on the same page and moving forward together. </a:t>
            </a: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Spend less time focused on the tools, and more time focused on the most important work. You can ask Copilot to summarize what’s going on with a given customer, highlight project milestones or risks, or create new content using references from across your data. </a:t>
            </a:r>
          </a:p>
          <a:p>
            <a:pPr algn="l" rtl="0" fontAlgn="base"/>
            <a:endParaRPr lang="en-US" sz="1800" b="0" i="0">
              <a:solidFill>
                <a:srgbClr val="000000"/>
              </a:solidFill>
              <a:effectLst/>
              <a:latin typeface="Segoe UI" panose="020B0502040204020203" pitchFamily="34" charset="0"/>
              <a:ea typeface="Calibri" panose="020F0502020204030204" pitchFamily="34" charset="0"/>
              <a:cs typeface="Segoe UI"/>
            </a:endParaRPr>
          </a:p>
          <a:p>
            <a:pPr algn="l" rtl="0" fontAlgn="base"/>
            <a:r>
              <a:rPr lang="en-US" sz="1800" b="0" i="0">
                <a:solidFill>
                  <a:srgbClr val="000000"/>
                </a:solidFill>
                <a:effectLst/>
                <a:latin typeface="Segoe UI" panose="020B0502040204020203" pitchFamily="34" charset="0"/>
                <a:ea typeface="Calibri" panose="020F0502020204030204" pitchFamily="34" charset="0"/>
                <a:cs typeface="Segoe UI"/>
              </a:rPr>
              <a:t>Let’s take a look at Business Chat in action. </a:t>
            </a:r>
            <a:endParaRPr lang="en-US" sz="1800">
              <a:effectLst/>
              <a:latin typeface="Segoe UI"/>
              <a:ea typeface="Calibri" panose="020F0502020204030204" pitchFamily="34" charset="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6/5/23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644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1800">
                <a:effectLst/>
                <a:latin typeface="Segoe UI" panose="020B0502040204020203" pitchFamily="34" charset="0"/>
                <a:ea typeface="MS Mincho" panose="02020609040205080304" pitchFamily="49" charset="-128"/>
                <a:cs typeface="Times New Roman" panose="02020603050405020304" pitchFamily="18" charset="0"/>
              </a:rPr>
              <a:t>Let’s close with infrastructure – it’s quite literally the foundation for everything we’ve talked about so far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To deliver on its potential, AI </a:t>
            </a:r>
            <a:r>
              <a:rPr lang="en-US" sz="1800">
                <a:effectLst/>
                <a:latin typeface="Calibri" panose="020F0502020204030204" pitchFamily="34" charset="0"/>
                <a:ea typeface="Calibri" panose="020F0502020204030204" pitchFamily="34" charset="0"/>
                <a:cs typeface="Times New Roman" panose="02020603050405020304" pitchFamily="18" charset="0"/>
              </a:rPr>
              <a:t>requires more scale and processing power than ever. Compute requirements for AI are expected to grow by 10-50x as AI’s capabilities become even more sophisticated.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solidFill>
                  <a:srgbClr val="000000"/>
                </a:solidFill>
                <a:effectLst/>
                <a:latin typeface="Calibri"/>
                <a:ea typeface="Calibri" panose="020F0502020204030204" pitchFamily="34" charset="0"/>
                <a:cs typeface="Calibri"/>
              </a:rPr>
              <a:t>As a result, the best infrastructure for AI </a:t>
            </a:r>
            <a:r>
              <a:rPr lang="en-US" sz="2800">
                <a:effectLst/>
              </a:rPr>
              <a:t>does not simply provide sheer power; it provides performance asynchronously and at scale. Microsoft has been architecting that infrastructure responsibly - with safeguards and security built-in - since 2017.</a:t>
            </a:r>
            <a:r>
              <a:rPr lang="en-US" sz="1800">
                <a:solidFill>
                  <a:srgbClr val="000000"/>
                </a:solidFill>
                <a:effectLst/>
                <a:latin typeface="Calibri"/>
                <a:ea typeface="Calibri" panose="020F0502020204030204" pitchFamily="34" charset="0"/>
                <a:cs typeface="Calibri"/>
              </a:rPr>
              <a:t> </a:t>
            </a:r>
            <a:br>
              <a:rPr lang="en-US" sz="1800">
                <a:effectLst/>
                <a:latin typeface="Calibri" panose="020F0502020204030204" pitchFamily="34" charset="0"/>
                <a:ea typeface="Calibri" panose="020F0502020204030204" pitchFamily="34" charset="0"/>
                <a:cs typeface="Calibri"/>
              </a:rPr>
            </a:br>
            <a:br>
              <a:rPr lang="en-US" sz="1800">
                <a:effectLst/>
                <a:latin typeface="Calibri" panose="020F0502020204030204" pitchFamily="34" charset="0"/>
                <a:ea typeface="Calibri" panose="020F0502020204030204" pitchFamily="34" charset="0"/>
                <a:cs typeface="Calibri"/>
              </a:rPr>
            </a:br>
            <a:br>
              <a:rPr lang="en-US" sz="1800">
                <a:effectLst/>
                <a:latin typeface="Calibri" panose="020F0502020204030204" pitchFamily="34" charset="0"/>
                <a:ea typeface="Calibri" panose="020F0502020204030204" pitchFamily="34" charset="0"/>
                <a:cs typeface="Calibri"/>
              </a:rPr>
            </a:br>
            <a:endParaRPr lang="en-US" sz="1800" kern="1200">
              <a:solidFill>
                <a:schemeClr val="tx1"/>
              </a:solidFill>
              <a:effectLst/>
              <a:latin typeface="Segoe UI" panose="020B0502040204020203" pitchFamily="34" charset="0"/>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429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14400" rtl="0" eaLnBrk="1" latinLnBrk="0" hangingPunct="1">
              <a:spcBef>
                <a:spcPts val="0"/>
              </a:spcBef>
              <a:spcAft>
                <a:spcPts val="600"/>
              </a:spcAft>
            </a:pPr>
            <a:r>
              <a:rPr lang="en-US" sz="1200" kern="1200">
                <a:solidFill>
                  <a:schemeClr val="tx1"/>
                </a:solidFill>
                <a:latin typeface="+mn-lt"/>
                <a:ea typeface="+mn-ea"/>
                <a:cs typeface="+mn-cs"/>
              </a:rPr>
              <a:t>Firstly, to set the stage and give some context, Security is a defining challenge of our times.</a:t>
            </a:r>
          </a:p>
          <a:p>
            <a:pPr marL="0" marR="0" algn="l" defTabSz="914400" rtl="0" eaLnBrk="1" latinLnBrk="0" hangingPunct="1">
              <a:spcBef>
                <a:spcPts val="0"/>
              </a:spcBef>
              <a:spcAft>
                <a:spcPts val="600"/>
              </a:spcAft>
            </a:pPr>
            <a:endParaRPr lang="en-US" sz="1200" kern="1200">
              <a:solidFill>
                <a:schemeClr val="tx1"/>
              </a:solidFill>
              <a:latin typeface="+mn-lt"/>
              <a:ea typeface="+mn-ea"/>
              <a:cs typeface="+mn-cs"/>
            </a:endParaRPr>
          </a:p>
          <a:p>
            <a:pPr marL="0" marR="0" algn="l" defTabSz="914400" rtl="0" eaLnBrk="1" latinLnBrk="0" hangingPunct="1">
              <a:spcBef>
                <a:spcPts val="0"/>
              </a:spcBef>
              <a:spcAft>
                <a:spcPts val="600"/>
              </a:spcAft>
            </a:pPr>
            <a:r>
              <a:rPr lang="en-US" sz="1200" kern="1200">
                <a:solidFill>
                  <a:schemeClr val="tx1"/>
                </a:solidFill>
                <a:latin typeface="+mn-lt"/>
                <a:ea typeface="+mn-ea"/>
                <a:cs typeface="+mn-cs"/>
              </a:rPr>
              <a:t>Just since September 0f 2021, the number of password attacks per second has risen from 579 to 1,287.</a:t>
            </a:r>
          </a:p>
          <a:p>
            <a:pPr marL="0" marR="0" algn="l" defTabSz="914400" rtl="0" eaLnBrk="1" latinLnBrk="0" hangingPunct="1">
              <a:spcBef>
                <a:spcPts val="0"/>
              </a:spcBef>
              <a:spcAft>
                <a:spcPts val="0"/>
              </a:spcAft>
            </a:pPr>
            <a:endParaRPr lang="en-US" sz="1200" kern="1200">
              <a:solidFill>
                <a:schemeClr val="tx1"/>
              </a:solidFill>
              <a:latin typeface="+mn-lt"/>
              <a:ea typeface="+mn-ea"/>
              <a:cs typeface="+mn-cs"/>
            </a:endParaRPr>
          </a:p>
          <a:p>
            <a:pPr marL="0" marR="0" algn="l" defTabSz="914400" rtl="0" eaLnBrk="1" latinLnBrk="0" hangingPunct="1">
              <a:spcBef>
                <a:spcPts val="0"/>
              </a:spcBef>
              <a:spcAft>
                <a:spcPts val="0"/>
              </a:spcAft>
            </a:pPr>
            <a:r>
              <a:rPr lang="en-US" sz="1200" kern="1200">
                <a:solidFill>
                  <a:schemeClr val="tx1"/>
                </a:solidFill>
                <a:latin typeface="+mn-lt"/>
                <a:ea typeface="+mn-ea"/>
                <a:cs typeface="+mn-cs"/>
              </a:rPr>
              <a:t>And the median time for an attacker to access your private data if you fall victim to a phishing email is only 1 hour and 12 minutes</a:t>
            </a:r>
          </a:p>
          <a:p>
            <a:pPr marL="0" marR="0" algn="l" defTabSz="914400" rtl="0" eaLnBrk="1" latinLnBrk="0" hangingPunct="1">
              <a:spcBef>
                <a:spcPts val="0"/>
              </a:spcBef>
              <a:spcAft>
                <a:spcPts val="0"/>
              </a:spcAft>
            </a:pPr>
            <a:r>
              <a:rPr lang="en-US" sz="1200" kern="1200">
                <a:solidFill>
                  <a:schemeClr val="tx1"/>
                </a:solidFill>
                <a:latin typeface="+mn-lt"/>
                <a:ea typeface="+mn-ea"/>
                <a:cs typeface="+mn-cs"/>
              </a:rPr>
              <a:t> </a:t>
            </a:r>
          </a:p>
          <a:p>
            <a:pPr marL="0" marR="0" algn="l" defTabSz="914400" rtl="0" eaLnBrk="1" latinLnBrk="0" hangingPunct="1">
              <a:spcBef>
                <a:spcPts val="0"/>
              </a:spcBef>
              <a:spcAft>
                <a:spcPts val="0"/>
              </a:spcAft>
            </a:pPr>
            <a:r>
              <a:rPr lang="en-US" sz="1200" kern="1200">
                <a:solidFill>
                  <a:schemeClr val="tx1"/>
                </a:solidFill>
                <a:latin typeface="+mn-lt"/>
                <a:ea typeface="+mn-ea"/>
                <a:cs typeface="+mn-cs"/>
              </a:rPr>
              <a:t>Add to that a global shortage of 3.4 million skilled security professionals, and it’s no wonder that security incidents have become an everyday occurrence in organizations of every size, in every industry, and in every part of the world.</a:t>
            </a:r>
          </a:p>
          <a:p>
            <a:pPr marL="0" marR="0" algn="l" defTabSz="914400" rtl="0" eaLnBrk="1" latinLnBrk="0" hangingPunct="1">
              <a:spcBef>
                <a:spcPts val="0"/>
              </a:spcBef>
              <a:spcAft>
                <a:spcPts val="600"/>
              </a:spcAft>
            </a:pPr>
            <a:r>
              <a:rPr lang="en-US" sz="1200" kern="1200">
                <a:solidFill>
                  <a:schemeClr val="tx1"/>
                </a:solidFill>
                <a:latin typeface="+mn-lt"/>
                <a:ea typeface="+mn-ea"/>
                <a:cs typeface="+mn-cs"/>
              </a:rPr>
              <a:t> </a:t>
            </a:r>
          </a:p>
          <a:p>
            <a:pPr marL="0" marR="0" lvl="0" indent="0" algn="l" defTabSz="914400" rtl="0" eaLnBrk="1" latinLnBrk="0" hangingPunct="1">
              <a:lnSpc>
                <a:spcPct val="107000"/>
              </a:lnSpc>
              <a:spcBef>
                <a:spcPts val="0"/>
              </a:spcBef>
              <a:spcAft>
                <a:spcPts val="800"/>
              </a:spcAft>
              <a:buFont typeface="Symbol" panose="05050102010706020507" pitchFamily="18" charset="2"/>
              <a:buNone/>
            </a:pPr>
            <a:r>
              <a:rPr lang="en-US" sz="1200" kern="1200">
                <a:solidFill>
                  <a:schemeClr val="tx1"/>
                </a:solidFill>
                <a:latin typeface="+mn-lt"/>
                <a:ea typeface="+mn-ea"/>
                <a:cs typeface="+mn-cs"/>
              </a:rPr>
              <a:t>So how do we tip the scales in favor of defenders? How do we scale humans more effectively and utilize them more strategically? The answer is, we need a paradigm shift. Human ingenuity and expertise will always be a precious and irreplaceable component of defense, so we need technology that can augment these unique capabilities with the skill sets, processing speeds, and rapid learning of AI. Technology that can work alongside us, detect hidden patterns and behaviors, and inform their response at machine speed with the latest and most advanced security practices.</a:t>
            </a:r>
          </a:p>
          <a:p>
            <a:endParaRPr lang="en-US"/>
          </a:p>
          <a:p>
            <a:r>
              <a:rPr lang="en-US"/>
              <a:t>Sourcing on the 3.4M global talent shortage - 2022 (ISC)2 Cybersecurity Workforce Study released Thursday.</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D593CBF-31CB-4D95-8EED-CDD8C057F3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723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14400" rtl="0" eaLnBrk="1" latinLnBrk="0" hangingPunct="1">
              <a:lnSpc>
                <a:spcPct val="107000"/>
              </a:lnSpc>
              <a:spcBef>
                <a:spcPts val="0"/>
              </a:spcBef>
              <a:spcAft>
                <a:spcPts val="800"/>
              </a:spcAft>
            </a:pPr>
            <a:r>
              <a:rPr lang="en-US" sz="1200" kern="1200">
                <a:solidFill>
                  <a:schemeClr val="tx1"/>
                </a:solidFill>
                <a:latin typeface="+mn-lt"/>
                <a:ea typeface="+mn-ea"/>
                <a:cs typeface="+mn-cs"/>
              </a:rPr>
              <a:t>So how do we tip the scales in favor of defenders? </a:t>
            </a:r>
          </a:p>
          <a:p>
            <a:pPr marL="0" marR="0" algn="l" defTabSz="914400" rtl="0" eaLnBrk="1" latinLnBrk="0" hangingPunct="1">
              <a:lnSpc>
                <a:spcPct val="107000"/>
              </a:lnSpc>
              <a:spcBef>
                <a:spcPts val="0"/>
              </a:spcBef>
              <a:spcAft>
                <a:spcPts val="800"/>
              </a:spcAft>
            </a:pPr>
            <a:r>
              <a:rPr lang="en-US" sz="1200" kern="1200">
                <a:solidFill>
                  <a:schemeClr val="tx1"/>
                </a:solidFill>
                <a:latin typeface="+mn-lt"/>
                <a:ea typeface="+mn-ea"/>
                <a:cs typeface="+mn-cs"/>
              </a:rPr>
              <a:t>How do we scale humans more effectively and utilize them more strategically? </a:t>
            </a:r>
          </a:p>
          <a:p>
            <a:pPr marL="0" marR="0" algn="l" defTabSz="914400" rtl="0" eaLnBrk="1" latinLnBrk="0" hangingPunct="1">
              <a:lnSpc>
                <a:spcPct val="107000"/>
              </a:lnSpc>
              <a:spcBef>
                <a:spcPts val="0"/>
              </a:spcBef>
              <a:spcAft>
                <a:spcPts val="800"/>
              </a:spcAft>
            </a:pPr>
            <a:endParaRPr lang="en-US" sz="1200" kern="1200">
              <a:solidFill>
                <a:schemeClr val="tx1"/>
              </a:solidFill>
              <a:latin typeface="+mn-lt"/>
              <a:ea typeface="+mn-ea"/>
              <a:cs typeface="+mn-cs"/>
            </a:endParaRPr>
          </a:p>
          <a:p>
            <a:pPr marL="0" marR="0" algn="l" defTabSz="914400" rtl="0" eaLnBrk="1" latinLnBrk="0" hangingPunct="1">
              <a:lnSpc>
                <a:spcPct val="107000"/>
              </a:lnSpc>
              <a:spcBef>
                <a:spcPts val="0"/>
              </a:spcBef>
              <a:spcAft>
                <a:spcPts val="800"/>
              </a:spcAft>
            </a:pPr>
            <a:r>
              <a:rPr lang="en-US" sz="1200" kern="1200">
                <a:solidFill>
                  <a:schemeClr val="tx1"/>
                </a:solidFill>
                <a:latin typeface="+mn-lt"/>
                <a:ea typeface="+mn-ea"/>
                <a:cs typeface="+mn-cs"/>
              </a:rPr>
              <a:t>The answer is, we need a paradigm shift. </a:t>
            </a:r>
          </a:p>
          <a:p>
            <a:pPr marL="0" marR="0" algn="l" defTabSz="914400" rtl="0" eaLnBrk="1" latinLnBrk="0" hangingPunct="1">
              <a:lnSpc>
                <a:spcPct val="107000"/>
              </a:lnSpc>
              <a:spcBef>
                <a:spcPts val="0"/>
              </a:spcBef>
              <a:spcAft>
                <a:spcPts val="800"/>
              </a:spcAft>
            </a:pPr>
            <a:endParaRPr lang="en-US" sz="1200" kern="1200">
              <a:solidFill>
                <a:schemeClr val="tx1"/>
              </a:solidFill>
              <a:latin typeface="+mn-lt"/>
              <a:ea typeface="+mn-ea"/>
              <a:cs typeface="+mn-cs"/>
            </a:endParaRPr>
          </a:p>
          <a:p>
            <a:pPr marL="0" marR="0" algn="l" defTabSz="914400" rtl="0" eaLnBrk="1" latinLnBrk="0" hangingPunct="1">
              <a:lnSpc>
                <a:spcPct val="107000"/>
              </a:lnSpc>
              <a:spcBef>
                <a:spcPts val="0"/>
              </a:spcBef>
              <a:spcAft>
                <a:spcPts val="800"/>
              </a:spcAft>
            </a:pPr>
            <a:r>
              <a:rPr lang="en-US" sz="1200" kern="1200">
                <a:solidFill>
                  <a:schemeClr val="tx1"/>
                </a:solidFill>
                <a:latin typeface="+mn-lt"/>
                <a:ea typeface="+mn-ea"/>
                <a:cs typeface="+mn-cs"/>
              </a:rPr>
              <a:t>Human ingenuity and expertise will always be a precious and irreplaceable component of defense, so we need tools that can augment these unique capabilities with the skill sets, processing speeds, and rapid learning of AI. Tools that can work alongside us, detect latent patterns and behaviors, and inform their response at machine speed with the latest and most advanced security practices.</a:t>
            </a:r>
          </a:p>
          <a:p>
            <a:pPr marL="0" marR="0">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 </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D593CBF-31CB-4D95-8EED-CDD8C057F3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804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Times New Roman" panose="02020603050405020304" pitchFamily="18" charset="0"/>
                <a:cs typeface="+mn-cs"/>
              </a:rPr>
              <a:t>The first and only generative AI security product to help defend organizations at machine speed and scale. </a:t>
            </a:r>
          </a:p>
          <a:p>
            <a:endParaRPr lang="en-US" sz="1800" kern="1200" dirty="0">
              <a:solidFill>
                <a:srgbClr val="000000"/>
              </a:solidFill>
              <a:effectLst/>
              <a:latin typeface="Segoe UI" panose="020B0502040204020203" pitchFamily="34" charset="0"/>
              <a:ea typeface="Times New Roman" panose="02020603050405020304" pitchFamily="18" charset="0"/>
            </a:endParaRPr>
          </a:p>
          <a:p>
            <a:r>
              <a:rPr lang="en-US" sz="1800" kern="1200" dirty="0">
                <a:solidFill>
                  <a:srgbClr val="000000"/>
                </a:solidFill>
                <a:effectLst/>
                <a:latin typeface="Segoe UI" panose="020B0502040204020203" pitchFamily="34" charset="0"/>
                <a:ea typeface="Times New Roman" panose="02020603050405020304" pitchFamily="18" charset="0"/>
              </a:rPr>
              <a:t>With Security Copilot, your data is </a:t>
            </a:r>
            <a:r>
              <a:rPr lang="en-US" sz="1800" u="sng" kern="1200" dirty="0">
                <a:solidFill>
                  <a:srgbClr val="000000"/>
                </a:solidFill>
                <a:effectLst/>
                <a:latin typeface="Segoe UI" panose="020B0502040204020203" pitchFamily="34" charset="0"/>
                <a:ea typeface="Times New Roman" panose="02020603050405020304" pitchFamily="18" charset="0"/>
              </a:rPr>
              <a:t>always</a:t>
            </a:r>
            <a:r>
              <a:rPr lang="en-US" sz="1800" kern="1200" dirty="0">
                <a:solidFill>
                  <a:srgbClr val="000000"/>
                </a:solidFill>
                <a:effectLst/>
                <a:latin typeface="Segoe UI" panose="020B0502040204020203" pitchFamily="34" charset="0"/>
                <a:ea typeface="Times New Roman" panose="02020603050405020304" pitchFamily="18" charset="0"/>
              </a:rPr>
              <a:t> your data.  </a:t>
            </a:r>
          </a:p>
          <a:p>
            <a:endParaRPr lang="en-US" sz="1800" kern="1200" dirty="0">
              <a:solidFill>
                <a:srgbClr val="000000"/>
              </a:solidFill>
              <a:effectLst/>
              <a:latin typeface="Segoe UI" panose="020B0502040204020203" pitchFamily="34" charset="0"/>
              <a:ea typeface="Times New Roman" panose="02020603050405020304" pitchFamily="18" charset="0"/>
            </a:endParaRPr>
          </a:p>
          <a:p>
            <a:r>
              <a:rPr lang="en-US" sz="1800" kern="1200" dirty="0">
                <a:solidFill>
                  <a:srgbClr val="000000"/>
                </a:solidFill>
                <a:effectLst/>
                <a:latin typeface="Segoe UI" panose="020B0502040204020203" pitchFamily="34" charset="0"/>
                <a:ea typeface="Times New Roman" panose="02020603050405020304" pitchFamily="18" charset="0"/>
              </a:rPr>
              <a:t>It stays within your boundaries, and it is not used to train the foundational AI models. </a:t>
            </a:r>
          </a:p>
          <a:p>
            <a:endParaRPr lang="en-US" sz="1800" kern="1200" dirty="0">
              <a:solidFill>
                <a:srgbClr val="000000"/>
              </a:solidFill>
              <a:effectLst/>
              <a:latin typeface="Segoe UI" panose="020B0502040204020203" pitchFamily="34" charset="0"/>
              <a:ea typeface="Times New Roman" panose="02020603050405020304" pitchFamily="18" charset="0"/>
            </a:endParaRPr>
          </a:p>
          <a:p>
            <a:r>
              <a:rPr lang="en-US" sz="1800" kern="1200" dirty="0">
                <a:solidFill>
                  <a:srgbClr val="000000"/>
                </a:solidFill>
                <a:effectLst/>
                <a:latin typeface="Segoe UI" panose="020B0502040204020203" pitchFamily="34" charset="0"/>
                <a:ea typeface="Times New Roman" panose="02020603050405020304" pitchFamily="18" charset="0"/>
              </a:rPr>
              <a:t>In fact, it is protected by the most comprehensive enterprise compliance and security controls.</a:t>
            </a:r>
            <a:endParaRPr lang="en-US" dirty="0"/>
          </a:p>
        </p:txBody>
      </p:sp>
      <p:sp>
        <p:nvSpPr>
          <p:cNvPr id="4" name="Slide Number Placeholder 3"/>
          <p:cNvSpPr>
            <a:spLocks noGrp="1"/>
          </p:cNvSpPr>
          <p:nvPr>
            <p:ph type="sldNum" sz="quarter" idx="5"/>
          </p:nvPr>
        </p:nvSpPr>
        <p:spPr/>
        <p:txBody>
          <a:bodyPr/>
          <a:lstStyle/>
          <a:p>
            <a:fld id="{5B5F3B90-5BF3-47FD-9B13-542D207843E9}" type="slidenum">
              <a:rPr lang="en-US" smtClean="0"/>
              <a:t>26</a:t>
            </a:fld>
            <a:endParaRPr lang="en-US"/>
          </a:p>
        </p:txBody>
      </p:sp>
    </p:spTree>
    <p:extLst>
      <p:ext uri="{BB962C8B-B14F-4D97-AF65-F5344CB8AC3E}">
        <p14:creationId xmlns:p14="http://schemas.microsoft.com/office/powerpoint/2010/main" val="2885863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200">
              <a:latin typeface="+mn-lt"/>
            </a:endParaRPr>
          </a:p>
          <a:p>
            <a:pPr marL="0" marR="0">
              <a:spcBef>
                <a:spcPts val="0"/>
              </a:spcBef>
              <a:spcAft>
                <a:spcPts val="0"/>
              </a:spcAft>
            </a:pPr>
            <a:endParaRPr lang="en-US" sz="1200">
              <a:latin typeface="+mn-lt"/>
            </a:endParaRPr>
          </a:p>
          <a:p>
            <a:pPr marL="0" marR="0" lvl="0" indent="0" algn="l" defTabSz="914460" rtl="0" eaLnBrk="1" fontAlgn="auto" latinLnBrk="0" hangingPunct="1">
              <a:lnSpc>
                <a:spcPct val="90000"/>
              </a:lnSpc>
              <a:spcBef>
                <a:spcPts val="0"/>
              </a:spcBef>
              <a:spcAft>
                <a:spcPts val="0"/>
              </a:spcAft>
              <a:buClrTx/>
              <a:buSzTx/>
              <a:buFontTx/>
              <a:buNone/>
              <a:tabLst/>
              <a:defRPr/>
            </a:pPr>
            <a:r>
              <a:rPr lang="en-US" sz="1200"/>
              <a:t>And it all comes together with Security Copilot at the heart of the Microsoft Security product portfolio. </a:t>
            </a:r>
          </a:p>
          <a:p>
            <a:pPr marL="0" marR="0">
              <a:spcBef>
                <a:spcPts val="0"/>
              </a:spcBef>
              <a:spcAft>
                <a:spcPts val="0"/>
              </a:spcAft>
            </a:pPr>
            <a:endParaRPr lang="en-US" sz="120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301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kern="0">
                <a:effectLst/>
                <a:latin typeface="Segoe UI" panose="020B0502040204020203" pitchFamily="34" charset="0"/>
                <a:ea typeface="Calibri" panose="020F0502020204030204" pitchFamily="34" charset="0"/>
              </a:rPr>
              <a:t>Let’s go deeper now and talk about some of the work we are doing to radically accelerate productivity using AI built into the Microsoft cloud services.</a:t>
            </a:r>
            <a:endParaRPr lang="en-US" sz="2800" b="0" i="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3:00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108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solidFill>
                  <a:srgbClr val="000000"/>
                </a:solidFill>
                <a:latin typeface="Segoe UI"/>
                <a:cs typeface="Segoe UI"/>
              </a:rPr>
              <a:t>Let's</a:t>
            </a:r>
            <a:r>
              <a:rPr lang="en-US" sz="1800" b="0" i="0">
                <a:solidFill>
                  <a:srgbClr val="000000"/>
                </a:solidFill>
                <a:effectLst/>
                <a:latin typeface="Segoe UI"/>
                <a:cs typeface="Segoe UI"/>
              </a:rPr>
              <a:t> focus on how </a:t>
            </a:r>
            <a:r>
              <a:rPr lang="en-US" sz="1800" b="1" i="0">
                <a:solidFill>
                  <a:srgbClr val="000000"/>
                </a:solidFill>
                <a:effectLst/>
                <a:latin typeface="Segoe UI"/>
                <a:cs typeface="Segoe UI"/>
              </a:rPr>
              <a:t>you </a:t>
            </a:r>
            <a:r>
              <a:rPr lang="en-US" sz="1800" b="0" i="0">
                <a:solidFill>
                  <a:srgbClr val="000000"/>
                </a:solidFill>
                <a:effectLst/>
                <a:latin typeface="Segoe UI"/>
                <a:cs typeface="Segoe UI"/>
              </a:rPr>
              <a:t>can build transformational experiences into your own apps and services using Azure AI. </a:t>
            </a:r>
            <a:endParaRPr lang="en-US">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3:00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622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a:solidFill>
                  <a:srgbClr val="000000"/>
                </a:solidFill>
                <a:latin typeface="Segoe UI"/>
                <a:cs typeface="Segoe UI"/>
              </a:rPr>
              <a:t>Technology is advancing quickly, grabbing headlines every day. </a:t>
            </a: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a:cs typeface="Segoe UI"/>
              </a:rPr>
              <a:t>Experiences based on large language models, like ChatGPT, have taken the world by storm, in part because they can draw a vast store of data leveraging the massive computing power available today in the cloud. </a:t>
            </a:r>
            <a:endParaRPr lang="en-US" b="1">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a:cs typeface="Segoe UI"/>
              </a:rPr>
              <a:t>We’ve seen this technology break through with consumers – it’s not just for tech anymore. </a:t>
            </a: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a:cs typeface="Segoe UI"/>
              </a:rPr>
              <a:t>As a result, you can expect your employees to start demanding these kinds of experiences in the tools they use each day. Similarly, your customers will quickly come to expect AI capabilities in the services you offer, if they don’t already. </a:t>
            </a: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a:cs typeface="Segoe UI"/>
              </a:rPr>
              <a:t>But there’s an exciting third element – and that’s the real, tangible impact technology like this can drive. </a:t>
            </a:r>
            <a:endParaRPr lang="en-US">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49694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In the age of AI, intelligent app experiences become competitive differentiators. Increasingly, organizations are turning to cloud-native technologies and AI/ML to develop their mission-critical applications.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These modern technologies and models provide organizations with the security, agility and velocity required to scale and transform.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Leveraging cloud apps + data + AI services is how every organization can stand out from the competition with intelligent apps built with AI. </a:t>
            </a:r>
            <a:endParaRPr lang="en-US" sz="1800" b="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6/5/23 3:00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965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When we talk about Azure AI, it includes four core categories of AI capabilities, all informed by decades of Microsoft’s research and development in this space.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Azure Machine Learning, Cognitive Services, Azure AI Infrastructure, and our new Azure </a:t>
            </a:r>
            <a:r>
              <a:rPr lang="en-US" sz="180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a:effectLst/>
                <a:latin typeface="Segoe UI" panose="020B0502040204020203" pitchFamily="34" charset="0"/>
                <a:ea typeface="Calibri" panose="020F0502020204030204" pitchFamily="34" charset="0"/>
                <a:cs typeface="Times New Roman" panose="02020603050405020304" pitchFamily="18" charset="0"/>
              </a:rPr>
              <a:t> Service – which became generally available in January.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With Azure's cloud application platform, you can run intelligent cloud-native apps with Azure Kubernetes Service or gain the productivity and rapid time to market benefits of platform-as-a-service with App Service.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Apps running on AKS or App Service can easily and natively embed Azure AI services.</a:t>
            </a:r>
            <a:endParaRPr lang="en-US" sz="1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6/5/23 3:00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8361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Yes, Azure OpenAI is one new service in our portfolio of services and software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931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Now, as we mentioned earlier, trust is critically important when it comes to realizing the full potential of AI technology – and the Microsoft Cloud runs on trust. </a:t>
            </a:r>
          </a:p>
          <a:p>
            <a:pPr marL="0" marR="0">
              <a:lnSpc>
                <a:spcPct val="105000"/>
              </a:lnSpc>
              <a:spcBef>
                <a:spcPts val="0"/>
              </a:spcBef>
              <a:spcAft>
                <a:spcPts val="800"/>
              </a:spcAft>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 want to talk about two elements of trust here.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First, let’s talk a little more about responsible AI.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2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is a core value for us at Microsoft.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We’re not just setting a standard for the industry, but we’re also providing the tooling and capabilities for you to build responsible AI solutions right from the start – and we’re using the same principles and tools to build our own AI experiences.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Our work on Privacy, and GDPR in particular, taught us the importance of engineered systems and tools. It’s not just good enough to have a standard. You really need the tools and the engineering systems to help make it easy for your teams to adopt 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Built into our Azure AI services are templates, dashboards, reports and tools that you can use to debug AI models and understand AI decision-making and outcomes.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gives you the AI engineering system you need to build responsible AI into all of your own apps and services, and make responsible AI part of the everyday way your data scientists and engineering teams 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0740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3:00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143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Additionally, the key to unlocking the value of AI is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You’re going to be sharing a lot of data with AI, and the AI may learn and be trained on the data you provide.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This means you absolutely </a:t>
            </a:r>
            <a:r>
              <a:rPr lang="en-US" sz="1800" b="1">
                <a:effectLst/>
                <a:latin typeface="Segoe UI" panose="020B0502040204020203" pitchFamily="34" charset="0"/>
                <a:ea typeface="Calibri" panose="020F0502020204030204" pitchFamily="34" charset="0"/>
                <a:cs typeface="Times New Roman" panose="02020603050405020304" pitchFamily="18" charset="0"/>
              </a:rPr>
              <a:t>must </a:t>
            </a:r>
            <a:r>
              <a:rPr lang="en-US" sz="1800">
                <a:effectLst/>
                <a:latin typeface="Segoe UI" panose="020B0502040204020203" pitchFamily="34" charset="0"/>
                <a:ea typeface="Calibri" panose="020F0502020204030204" pitchFamily="34" charset="0"/>
                <a:cs typeface="Times New Roman" panose="02020603050405020304" pitchFamily="18" charset="0"/>
              </a:rPr>
              <a:t>trust your cloud provider.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Segoe UI" panose="020B0502040204020203" pitchFamily="34" charset="0"/>
                <a:ea typeface="Calibri" panose="020F0502020204030204" pitchFamily="34" charset="0"/>
              </a:rPr>
              <a:t>Let me expand on this a little more, and what this means, in the context of our Azure AI platform and the commitments we make to you. </a:t>
            </a:r>
            <a:endParaRPr lang="en-US" sz="1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42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I hope this overview has left you feeling inspired by the possibility of AI, as well as safe in the knowledge that Microsoft is providing a trusted and secure platform you can leverage.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Today we’ve talked about two things.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First, we showed you how we’re building AI into the products and services you’re already using each 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And second, we talked about how you can build your own intelligent apps and experiences with those same Azure AI capabilities.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Let’s look at how organizations can realize this potential today, even beyond the examples we’ve already seen.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3:00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121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So hopefully by this point you’re asking yourself “Great! How do I get started?”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Let’s walk through a few suggestions as potential starting points.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Getting AI-ready means you’ve invested time to evaluate your data estate and are making the necessary moves to migrate your data to Azure. You can set up a briefing on the Microsoft Intelligent Data Platform and conduct a data estate assessment.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With your data estate well managed, you’ll want to explore intelligent app experiences with Azure AI. An AI workshop to identify use cases can help you unlock competitive differentiation through your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Now, we know developing applications can be time consuming, but with GitHub Copilot you can significantly increase developer productivity. Customers using </a:t>
            </a:r>
            <a:r>
              <a:rPr lang="en-US" sz="1800" err="1">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Github</a:t>
            </a: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Copilot are reporting that their developers are 55% faster – and who doesn’t need more development resources today?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Lastly, Viva Sales is an impactful tool to increase seller productivity, harnessing the power of generative AI to automatically create rich, customer relevant content right inside the Microsoft 365 apps your team already uses every day.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This is just the beginning of what the age of AI holds in store for us as we continue to pursue our vision to empower every person and every organization on the planet to achieve more.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solidFill>
                  <a:srgbClr val="000000"/>
                </a:solidFill>
                <a:effectLst/>
                <a:latin typeface="Segoe UI" panose="020B0502040204020203" pitchFamily="34" charset="0"/>
                <a:ea typeface="Segoe UI" panose="020B0502040204020203" pitchFamily="34" charset="0"/>
              </a:rPr>
              <a:t>We’re so excited, and hope you are too!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06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It’s real – and organizations across industries are seeing the benefits of AI today.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err="1">
                <a:solidFill>
                  <a:srgbClr val="000000"/>
                </a:solidFill>
                <a:latin typeface="Segoe UI" panose="020B0502040204020203" pitchFamily="34" charset="0"/>
                <a:cs typeface="Segoe UI" panose="020B0502040204020203" pitchFamily="34" charset="0"/>
              </a:rPr>
              <a:t>Carmax</a:t>
            </a:r>
            <a:r>
              <a:rPr lang="en-US">
                <a:solidFill>
                  <a:srgbClr val="000000"/>
                </a:solidFill>
                <a:latin typeface="Segoe UI" panose="020B0502040204020203" pitchFamily="34" charset="0"/>
                <a:cs typeface="Segoe UI" panose="020B0502040204020203" pitchFamily="34" charset="0"/>
              </a:rPr>
              <a:t>, for example, deployed Azure OpenAI Service on top of its vast customer review database – and can quickly generate unique summaries for the cars available on their website.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Progressive is using AI-powered chatbots to save $10 million every year as their bots answer up to 200,000 queries each month with personalized, intelligent, text-based responses. </a:t>
            </a:r>
          </a:p>
          <a:p>
            <a:pPr fontAlgn="base">
              <a:lnSpc>
                <a:spcPct val="107000"/>
              </a:lnSpc>
              <a:tabLst>
                <a:tab pos="232234" algn="l"/>
                <a:tab pos="353051" algn="l"/>
              </a:tabLst>
            </a:pPr>
            <a:endParaRPr lang="en-US">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a:solidFill>
                  <a:srgbClr val="000000"/>
                </a:solidFill>
                <a:latin typeface="Segoe UI" panose="020B0502040204020203" pitchFamily="34" charset="0"/>
                <a:cs typeface="Segoe UI" panose="020B0502040204020203" pitchFamily="34" charset="0"/>
              </a:rPr>
              <a:t>And EY is using intelligent document automation with its clients in its new contract auditing service, saving clients an average of 250,000 hours of manual work. </a:t>
            </a:r>
          </a:p>
        </p:txBody>
      </p:sp>
    </p:spTree>
    <p:extLst>
      <p:ext uri="{BB962C8B-B14F-4D97-AF65-F5344CB8AC3E}">
        <p14:creationId xmlns:p14="http://schemas.microsoft.com/office/powerpoint/2010/main" val="246532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latin typeface="Segoe UI"/>
                <a:ea typeface="Calibri" panose="020F0502020204030204" pitchFamily="34" charset="0"/>
                <a:cs typeface="Segoe UI"/>
              </a:rPr>
              <a:t>With</a:t>
            </a:r>
            <a:r>
              <a:rPr lang="en-US" sz="1800">
                <a:effectLst/>
                <a:latin typeface="Segoe UI"/>
                <a:ea typeface="Calibri" panose="020F0502020204030204" pitchFamily="34" charset="0"/>
                <a:cs typeface="Segoe UI"/>
              </a:rPr>
              <a:t> </a:t>
            </a:r>
            <a:r>
              <a:rPr lang="en-US" sz="1800">
                <a:latin typeface="Segoe UI"/>
                <a:ea typeface="Calibri" panose="020F0502020204030204" pitchFamily="34" charset="0"/>
                <a:cs typeface="Segoe UI"/>
              </a:rPr>
              <a:t>the world changing</a:t>
            </a:r>
            <a:r>
              <a:rPr lang="en-US" sz="1800">
                <a:effectLst/>
                <a:latin typeface="Segoe UI"/>
                <a:ea typeface="Calibri" panose="020F0502020204030204" pitchFamily="34" charset="0"/>
                <a:cs typeface="Segoe UI"/>
              </a:rPr>
              <a:t>, technology advancing, and the potential for real, meaningful impact, the opportunity is </a:t>
            </a:r>
            <a:r>
              <a:rPr lang="en-US" sz="1800" b="1">
                <a:effectLst/>
                <a:latin typeface="Segoe UI"/>
                <a:ea typeface="Calibri" panose="020F0502020204030204" pitchFamily="34" charset="0"/>
                <a:cs typeface="Segoe UI"/>
              </a:rPr>
              <a:t>yours </a:t>
            </a:r>
            <a:r>
              <a:rPr lang="en-US" sz="1800">
                <a:effectLst/>
                <a:latin typeface="Segoe UI"/>
                <a:ea typeface="Calibri" panose="020F0502020204030204" pitchFamily="34" charset="0"/>
                <a:cs typeface="Segoe UI"/>
              </a:rPr>
              <a:t>to lead the AI transformation.</a:t>
            </a:r>
          </a:p>
          <a:p>
            <a:pPr marL="0" marR="0">
              <a:lnSpc>
                <a:spcPct val="105000"/>
              </a:lnSpc>
              <a:spcBef>
                <a:spcPts val="0"/>
              </a:spcBef>
              <a:spcAft>
                <a:spcPts val="800"/>
              </a:spcAft>
            </a:pPr>
            <a:r>
              <a:rPr lang="en-US" sz="1800">
                <a:effectLst/>
                <a:latin typeface="Segoe UI"/>
                <a:ea typeface="Calibri" panose="020F0502020204030204" pitchFamily="34" charset="0"/>
                <a:cs typeface="Segoe UI"/>
              </a:rPr>
              <a:t> </a:t>
            </a:r>
          </a:p>
          <a:p>
            <a:pPr>
              <a:lnSpc>
                <a:spcPct val="105000"/>
              </a:lnSpc>
              <a:spcAft>
                <a:spcPts val="800"/>
              </a:spcAft>
            </a:pPr>
            <a:r>
              <a:rPr lang="en-US" sz="1800">
                <a:effectLst/>
                <a:latin typeface="Segoe UI"/>
                <a:ea typeface="Calibri" panose="020F0502020204030204" pitchFamily="34" charset="0"/>
                <a:cs typeface="Segoe UI"/>
              </a:rPr>
              <a:t>How will your organization seize the full potential of AI, while safeguarding your business, your data, and your employees?</a:t>
            </a:r>
            <a:r>
              <a:rPr lang="en-US" sz="1800">
                <a:latin typeface="Segoe UI"/>
                <a:ea typeface="Calibri" panose="020F0502020204030204" pitchFamily="34" charset="0"/>
                <a:cs typeface="Segoe UI"/>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942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0E649CF-03C5-5DDB-4CEB-74E4531B1FE6}"/>
              </a:ext>
            </a:extLst>
          </p:cNvPr>
          <p:cNvSpPr>
            <a:spLocks noGrp="1"/>
          </p:cNvSpPr>
          <p:nvPr>
            <p:ph type="body" idx="1"/>
          </p:nvPr>
        </p:nvSpPr>
        <p:spPr/>
        <p:txBody>
          <a:bodyPr/>
          <a:lstStyle/>
          <a:p>
            <a:r>
              <a:rPr lang="en-CA" b="0" i="0">
                <a:solidFill>
                  <a:srgbClr val="000000"/>
                </a:solidFill>
                <a:effectLst/>
                <a:latin typeface="Times" pitchFamily="2" charset="0"/>
              </a:rPr>
              <a:t>That’s where Microsoft can help. </a:t>
            </a:r>
            <a:endParaRPr lang="en-CA" b="0" i="0">
              <a:solidFill>
                <a:srgbClr val="000000"/>
              </a:solidFill>
              <a:effectLst/>
              <a:latin typeface="Times" pitchFamily="2" charset="0"/>
              <a:cs typeface="Times"/>
            </a:endParaRPr>
          </a:p>
          <a:p>
            <a:endParaRPr lang="en-CA" b="0" i="0">
              <a:solidFill>
                <a:srgbClr val="000000"/>
              </a:solidFill>
              <a:effectLst/>
              <a:latin typeface="Times" pitchFamily="2" charset="0"/>
            </a:endParaRPr>
          </a:p>
          <a:p>
            <a:r>
              <a:rPr lang="en-CA" b="0" i="0">
                <a:solidFill>
                  <a:srgbClr val="000000"/>
                </a:solidFill>
                <a:effectLst/>
                <a:latin typeface="Times" pitchFamily="2" charset="0"/>
              </a:rPr>
              <a:t>Our mission at Microsoft is to empower every person and every organization on the planet to achieve more. </a:t>
            </a:r>
            <a:endParaRPr lang="en-CA" b="0" i="0">
              <a:solidFill>
                <a:srgbClr val="000000"/>
              </a:solidFill>
              <a:effectLst/>
              <a:latin typeface="Times" pitchFamily="2" charset="0"/>
              <a:cs typeface="Times"/>
            </a:endParaRPr>
          </a:p>
          <a:p>
            <a:endParaRPr lang="en-CA" b="0" i="0">
              <a:solidFill>
                <a:srgbClr val="000000"/>
              </a:solidFill>
              <a:effectLst/>
              <a:latin typeface="Times" pitchFamily="2" charset="0"/>
            </a:endParaRPr>
          </a:p>
          <a:p>
            <a:r>
              <a:rPr lang="en-CA" b="0" i="0">
                <a:solidFill>
                  <a:srgbClr val="000000"/>
                </a:solidFill>
                <a:effectLst/>
                <a:latin typeface="Times" pitchFamily="2" charset="0"/>
              </a:rPr>
              <a:t>And as we enter the age of AI, that mission matters more than ever. </a:t>
            </a:r>
            <a:endParaRPr lang="en-CA" b="0" i="0">
              <a:solidFill>
                <a:srgbClr val="000000"/>
              </a:solidFill>
              <a:effectLst/>
              <a:latin typeface="Times" pitchFamily="2" charset="0"/>
              <a:cs typeface="Times"/>
            </a:endParaRPr>
          </a:p>
          <a:p>
            <a:endParaRPr lang="en-CA" b="0" i="0">
              <a:solidFill>
                <a:srgbClr val="000000"/>
              </a:solidFill>
              <a:effectLst/>
              <a:latin typeface="Times" pitchFamily="2" charset="0"/>
            </a:endParaRPr>
          </a:p>
          <a:p>
            <a:r>
              <a:rPr lang="en-CA" b="0" i="0">
                <a:solidFill>
                  <a:srgbClr val="000000"/>
                </a:solidFill>
                <a:effectLst/>
                <a:latin typeface="Times" pitchFamily="2" charset="0"/>
              </a:rPr>
              <a:t>We are called upon to empower the world’s organizations to lead the AI transformation for a new era – and we have the track record to help you do it. </a:t>
            </a:r>
            <a:endParaRPr lang="en-US"/>
          </a:p>
        </p:txBody>
      </p:sp>
    </p:spTree>
    <p:extLst>
      <p:ext uri="{BB962C8B-B14F-4D97-AF65-F5344CB8AC3E}">
        <p14:creationId xmlns:p14="http://schemas.microsoft.com/office/powerpoint/2010/main" val="378313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5000"/>
              </a:lnSpc>
              <a:spcAft>
                <a:spcPts val="800"/>
              </a:spcAft>
              <a:tabLst>
                <a:tab pos="232234" algn="l"/>
                <a:tab pos="353051" algn="l"/>
              </a:tabLst>
            </a:pPr>
            <a:r>
              <a:rPr lang="en-US" sz="1800">
                <a:latin typeface="Segoe UI" panose="020B0502040204020203" pitchFamily="34" charset="0"/>
                <a:cs typeface="Times New Roman" panose="02020603050405020304" pitchFamily="18" charset="0"/>
              </a:rPr>
              <a:t>We have invested in fueling AI innovation for years. </a:t>
            </a:r>
          </a:p>
          <a:p>
            <a:pPr fontAlgn="base">
              <a:lnSpc>
                <a:spcPct val="105000"/>
              </a:lnSpc>
              <a:spcAft>
                <a:spcPts val="800"/>
              </a:spcAft>
              <a:tabLst>
                <a:tab pos="232234" algn="l"/>
                <a:tab pos="353051" algn="l"/>
              </a:tabLst>
            </a:pPr>
            <a:endParaRPr lang="en-US" sz="1800">
              <a:latin typeface="Segoe UI" panose="020B0502040204020203" pitchFamily="34" charset="0"/>
              <a:cs typeface="Times New Roman" panose="02020603050405020304" pitchFamily="18" charset="0"/>
            </a:endParaRPr>
          </a:p>
          <a:p>
            <a:pPr lvl="0" indent="0" fontAlgn="base">
              <a:lnSpc>
                <a:spcPct val="105000"/>
              </a:lnSpc>
              <a:spcAft>
                <a:spcPts val="800"/>
              </a:spcAft>
              <a:buClrTx/>
              <a:buSzTx/>
              <a:buFontTx/>
              <a:buNone/>
              <a:tabLst>
                <a:tab pos="232234" algn="l"/>
                <a:tab pos="353051" algn="l"/>
              </a:tabLst>
              <a:defRPr/>
            </a:pPr>
            <a:r>
              <a:rPr lang="en-US" sz="1800">
                <a:latin typeface="Segoe UI" panose="020B0502040204020203" pitchFamily="34" charset="0"/>
                <a:cs typeface="Times New Roman" panose="02020603050405020304" pitchFamily="18" charset="0"/>
              </a:rPr>
              <a:t>We’ve spent decades in research and development.</a:t>
            </a:r>
          </a:p>
          <a:p>
            <a:pPr fontAlgn="base">
              <a:lnSpc>
                <a:spcPct val="105000"/>
              </a:lnSpc>
              <a:spcAft>
                <a:spcPts val="800"/>
              </a:spcAft>
              <a:tabLst>
                <a:tab pos="232234" algn="l"/>
                <a:tab pos="353051" algn="l"/>
              </a:tabLst>
            </a:pPr>
            <a:endParaRPr lang="en-US" sz="1800">
              <a:latin typeface="Segoe UI" panose="020B0502040204020203" pitchFamily="34" charset="0"/>
              <a:cs typeface="Times New Roman" panose="02020603050405020304" pitchFamily="18" charset="0"/>
            </a:endParaRPr>
          </a:p>
          <a:p>
            <a:pPr fontAlgn="base">
              <a:lnSpc>
                <a:spcPct val="105000"/>
              </a:lnSpc>
              <a:spcAft>
                <a:spcPts val="800"/>
              </a:spcAft>
              <a:tabLst>
                <a:tab pos="232234" algn="l"/>
                <a:tab pos="353051" algn="l"/>
              </a:tabLst>
            </a:pPr>
            <a:r>
              <a:rPr lang="en-US" sz="1800">
                <a:latin typeface="Segoe UI" panose="020B0502040204020203" pitchFamily="34" charset="0"/>
                <a:cs typeface="Times New Roman" panose="02020603050405020304" pitchFamily="18" charset="0"/>
              </a:rPr>
              <a:t>We’re committed to advancing the principles and practice of Responsible AI. </a:t>
            </a:r>
          </a:p>
          <a:p>
            <a:pPr fontAlgn="base">
              <a:lnSpc>
                <a:spcPct val="105000"/>
              </a:lnSpc>
              <a:spcAft>
                <a:spcPts val="800"/>
              </a:spcAft>
              <a:tabLst>
                <a:tab pos="232234" algn="l"/>
                <a:tab pos="353051" algn="l"/>
              </a:tabLst>
            </a:pPr>
            <a:endParaRPr lang="en-US" sz="1800">
              <a:latin typeface="Segoe UI" panose="020B0502040204020203" pitchFamily="34" charset="0"/>
              <a:cs typeface="Times New Roman" panose="02020603050405020304" pitchFamily="18" charset="0"/>
            </a:endParaRPr>
          </a:p>
          <a:p>
            <a:pPr fontAlgn="base">
              <a:lnSpc>
                <a:spcPct val="105000"/>
              </a:lnSpc>
              <a:spcAft>
                <a:spcPts val="800"/>
              </a:spcAft>
              <a:tabLst>
                <a:tab pos="232234" algn="l"/>
                <a:tab pos="353051" algn="l"/>
              </a:tabLst>
            </a:pPr>
            <a:r>
              <a:rPr lang="en-US" sz="1800">
                <a:latin typeface="Segoe UI" panose="020B0502040204020203" pitchFamily="34" charset="0"/>
                <a:cs typeface="Times New Roman" panose="02020603050405020304" pitchFamily="18" charset="0"/>
              </a:rPr>
              <a:t>We’ve built security and trust into our platform and all our solutions right from the start. </a:t>
            </a:r>
          </a:p>
          <a:p>
            <a:pPr fontAlgn="base">
              <a:lnSpc>
                <a:spcPct val="105000"/>
              </a:lnSpc>
              <a:spcAft>
                <a:spcPts val="800"/>
              </a:spcAft>
              <a:tabLst>
                <a:tab pos="232234" algn="l"/>
                <a:tab pos="353051" algn="l"/>
              </a:tabLst>
            </a:pPr>
            <a:endParaRPr lang="en-US" sz="1800">
              <a:latin typeface="Segoe UI" panose="020B0502040204020203" pitchFamily="34" charset="0"/>
              <a:cs typeface="Times New Roman" panose="02020603050405020304" pitchFamily="18" charset="0"/>
            </a:endParaRPr>
          </a:p>
          <a:p>
            <a:pPr>
              <a:lnSpc>
                <a:spcPct val="105000"/>
              </a:lnSpc>
              <a:spcAft>
                <a:spcPts val="800"/>
              </a:spcAft>
            </a:pPr>
            <a:r>
              <a:rPr lang="en-US" sz="1800">
                <a:latin typeface="Segoe UI" panose="020B0502040204020203" pitchFamily="34" charset="0"/>
                <a:cs typeface="Times New Roman" panose="02020603050405020304" pitchFamily="18" charset="0"/>
              </a:rPr>
              <a:t>We’ve created purpose-built AI infrastructure to deliver reliability and performance at scale, based on thousands of interconnected GPUs and </a:t>
            </a:r>
            <a:r>
              <a:rPr lang="en-US" sz="1800" err="1">
                <a:latin typeface="Segoe UI" panose="020B0502040204020203" pitchFamily="34" charset="0"/>
                <a:cs typeface="Times New Roman" panose="02020603050405020304" pitchFamily="18" charset="0"/>
              </a:rPr>
              <a:t>Infiniband</a:t>
            </a:r>
            <a:r>
              <a:rPr lang="en-US" sz="1800">
                <a:latin typeface="Segoe UI" panose="020B0502040204020203" pitchFamily="34" charset="0"/>
                <a:cs typeface="Times New Roman" panose="02020603050405020304" pitchFamily="18" charset="0"/>
              </a:rPr>
              <a:t> networking. </a:t>
            </a:r>
          </a:p>
          <a:p>
            <a:pPr>
              <a:lnSpc>
                <a:spcPct val="105000"/>
              </a:lnSpc>
              <a:spcAft>
                <a:spcPts val="800"/>
              </a:spcAft>
            </a:pPr>
            <a:endParaRPr lang="en-US" sz="1800">
              <a:latin typeface="Segoe UI" panose="020B0502040204020203" pitchFamily="34" charset="0"/>
              <a:cs typeface="Times New Roman" panose="02020603050405020304" pitchFamily="18" charset="0"/>
            </a:endParaRPr>
          </a:p>
          <a:p>
            <a:pPr lvl="0" indent="0" fontAlgn="base">
              <a:lnSpc>
                <a:spcPct val="105000"/>
              </a:lnSpc>
              <a:spcAft>
                <a:spcPts val="800"/>
              </a:spcAft>
              <a:buClrTx/>
              <a:buSzTx/>
              <a:buFontTx/>
              <a:buNone/>
              <a:tabLst>
                <a:tab pos="232234" algn="l"/>
                <a:tab pos="353051" algn="l"/>
              </a:tabLst>
              <a:defRPr/>
            </a:pPr>
            <a:r>
              <a:rPr lang="en-US" sz="1800">
                <a:latin typeface="Segoe UI" panose="020B0502040204020203" pitchFamily="34" charset="0"/>
                <a:cs typeface="Times New Roman" panose="02020603050405020304" pitchFamily="18" charset="0"/>
              </a:rPr>
              <a:t>As a result, we are trusted by AI leaders like OpenAI and many others. In fact, OpenAI builds and trains all of their AI models and experiences using the unique AI infrastructure of Microsoft Azure.</a:t>
            </a:r>
          </a:p>
          <a:p>
            <a:pPr lvl="0" indent="0" fontAlgn="base">
              <a:lnSpc>
                <a:spcPct val="105000"/>
              </a:lnSpc>
              <a:spcAft>
                <a:spcPts val="800"/>
              </a:spcAft>
              <a:buClrTx/>
              <a:buSzTx/>
              <a:buFontTx/>
              <a:buNone/>
              <a:tabLst>
                <a:tab pos="232234" algn="l"/>
                <a:tab pos="353051" algn="l"/>
              </a:tabLst>
              <a:defRPr/>
            </a:pPr>
            <a:endParaRPr lang="en-US" sz="1800">
              <a:latin typeface="Segoe UI" panose="020B0502040204020203" pitchFamily="34" charset="0"/>
              <a:cs typeface="Times New Roman" panose="02020603050405020304" pitchFamily="18" charset="0"/>
            </a:endParaRPr>
          </a:p>
          <a:p>
            <a:pPr lvl="0" indent="0" fontAlgn="base">
              <a:lnSpc>
                <a:spcPct val="105000"/>
              </a:lnSpc>
              <a:spcAft>
                <a:spcPts val="800"/>
              </a:spcAft>
              <a:buClrTx/>
              <a:buSzTx/>
              <a:buFontTx/>
              <a:buNone/>
              <a:tabLst>
                <a:tab pos="232234" algn="l"/>
                <a:tab pos="353051" algn="l"/>
              </a:tabLst>
              <a:defRPr/>
            </a:pPr>
            <a:r>
              <a:rPr lang="en-US" sz="1800">
                <a:latin typeface="Segoe UI" panose="020B0502040204020203" pitchFamily="34" charset="0"/>
                <a:cs typeface="Times New Roman" panose="02020603050405020304" pitchFamily="18" charset="0"/>
              </a:rPr>
              <a:t>This innovation is exciting, and I am thrilled to share more with you over the course of this talk. </a:t>
            </a:r>
          </a:p>
          <a:p>
            <a:pPr lvl="0" indent="0" fontAlgn="base">
              <a:lnSpc>
                <a:spcPct val="105000"/>
              </a:lnSpc>
              <a:spcAft>
                <a:spcPts val="800"/>
              </a:spcAft>
              <a:buClrTx/>
              <a:buSzTx/>
              <a:buFontTx/>
              <a:buNone/>
              <a:tabLst>
                <a:tab pos="232234" algn="l"/>
                <a:tab pos="353051" algn="l"/>
              </a:tabLst>
              <a:defRPr/>
            </a:pPr>
            <a:endParaRPr lang="en-US" sz="1800">
              <a:latin typeface="Segoe UI" panose="020B0502040204020203" pitchFamily="34" charset="0"/>
              <a:cs typeface="Times New Roman" panose="02020603050405020304" pitchFamily="18" charset="0"/>
            </a:endParaRPr>
          </a:p>
          <a:p>
            <a:pPr lvl="0" indent="0" fontAlgn="base">
              <a:lnSpc>
                <a:spcPct val="105000"/>
              </a:lnSpc>
              <a:spcAft>
                <a:spcPts val="800"/>
              </a:spcAft>
              <a:buClrTx/>
              <a:buSzTx/>
              <a:buFontTx/>
              <a:buNone/>
              <a:tabLst>
                <a:tab pos="232234" algn="l"/>
                <a:tab pos="353051" algn="l"/>
              </a:tabLst>
              <a:defRPr/>
            </a:pPr>
            <a:r>
              <a:rPr lang="en-US" sz="1800">
                <a:latin typeface="Segoe UI" panose="020B0502040204020203" pitchFamily="34" charset="0"/>
                <a:cs typeface="Times New Roman" panose="02020603050405020304" pitchFamily="18" charset="0"/>
              </a:rPr>
              <a:t>But as AI is poised to transform our lives, we must collectively define new rules, norms, and practices for the use and impact of this technology. </a:t>
            </a:r>
          </a:p>
        </p:txBody>
      </p:sp>
    </p:spTree>
    <p:extLst>
      <p:ext uri="{BB962C8B-B14F-4D97-AF65-F5344CB8AC3E}">
        <p14:creationId xmlns:p14="http://schemas.microsoft.com/office/powerpoint/2010/main" val="3830577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That’s why we began our Responsible AI journey back in 2017. </a:t>
            </a:r>
          </a:p>
          <a:p>
            <a:pPr marR="0" lvl="0" indent="0" fontAlgn="base">
              <a:lnSpc>
                <a:spcPct val="107000"/>
              </a:lnSpc>
              <a:spcBef>
                <a:spcPts val="0"/>
              </a:spcBef>
              <a:spcAft>
                <a:spcPts val="0"/>
              </a:spcAft>
              <a:buClrTx/>
              <a:buSzTx/>
              <a:buFontTx/>
              <a:buNone/>
              <a:tabLst>
                <a:tab pos="232234" algn="l"/>
                <a:tab pos="353051" algn="l"/>
              </a:tabLst>
              <a:defRPr/>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defRPr/>
            </a:pPr>
            <a:r>
              <a:rPr lang="en-US" dirty="0">
                <a:solidFill>
                  <a:srgbClr val="000000"/>
                </a:solidFill>
                <a:latin typeface="Segoe UI" panose="020B0502040204020203" pitchFamily="34" charset="0"/>
                <a:cs typeface="Segoe UI" panose="020B0502040204020203" pitchFamily="34" charset="0"/>
              </a:rPr>
              <a:t>We believe that the development and deployment of AI must be guided by the creation of an ethical framework. In 2018, we set out our view that there are six core principles that should guide the work around AI. </a:t>
            </a:r>
          </a:p>
          <a:p>
            <a:pPr fontAlgn="base">
              <a:lnSpc>
                <a:spcPct val="107000"/>
              </a:lnSpc>
              <a:tabLst>
                <a:tab pos="232234" algn="l"/>
                <a:tab pos="353051" algn="l"/>
              </a:tabLst>
              <a:defRPr/>
            </a:pPr>
            <a:endParaRPr lang="en-US" dirty="0">
              <a:solidFill>
                <a:srgbClr val="000000"/>
              </a:solidFill>
              <a:latin typeface="Segoe UI" panose="020B0502040204020203" pitchFamily="34" charset="0"/>
              <a:cs typeface="Segoe UI" panose="020B0502040204020203" pitchFamily="34" charset="0"/>
            </a:endParaRPr>
          </a:p>
          <a:p>
            <a:pPr marR="0" lvl="0" indent="0" fontAlgn="base">
              <a:lnSpc>
                <a:spcPct val="107000"/>
              </a:lnSpc>
              <a:spcBef>
                <a:spcPts val="0"/>
              </a:spcBef>
              <a:spcAft>
                <a:spcPts val="0"/>
              </a:spcAft>
              <a:buClrTx/>
              <a:buSzTx/>
              <a:buFontTx/>
              <a:buNone/>
              <a:tabLst>
                <a:tab pos="232234" algn="l"/>
                <a:tab pos="353051" algn="l"/>
              </a:tabLst>
              <a:defRPr/>
            </a:pPr>
            <a:r>
              <a:rPr lang="en-US" dirty="0">
                <a:solidFill>
                  <a:srgbClr val="000000"/>
                </a:solidFill>
                <a:latin typeface="Segoe UI" panose="020B0502040204020203" pitchFamily="34" charset="0"/>
                <a:cs typeface="Segoe UI" panose="020B0502040204020203" pitchFamily="34" charset="0"/>
              </a:rPr>
              <a:t>But it’s not enough to define these principles – we need to operationalize them at scale as well.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We’re focused on four key areas to help put these principles into action: </a:t>
            </a:r>
          </a:p>
          <a:p>
            <a:pPr indent="-349885" fontAlgn="base">
              <a:lnSpc>
                <a:spcPct val="107000"/>
              </a:lnSpc>
              <a:spcAft>
                <a:spcPts val="816"/>
              </a:spcAft>
              <a:buFont typeface="+mj-lt"/>
              <a:buAutoNum type="arabicPeriod"/>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First, you need governance. </a:t>
            </a:r>
          </a:p>
          <a:p>
            <a:pPr indent="-349885" fontAlgn="base">
              <a:lnSpc>
                <a:spcPct val="107000"/>
              </a:lnSpc>
              <a:spcAft>
                <a:spcPts val="816"/>
              </a:spcAft>
              <a:buFont typeface="+mj-lt"/>
              <a:buAutoNum type="arabicPeriod"/>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Second, you need the rules to standardize AI requirements. </a:t>
            </a:r>
          </a:p>
          <a:p>
            <a:pPr indent="-349885" fontAlgn="base">
              <a:lnSpc>
                <a:spcPct val="107000"/>
              </a:lnSpc>
              <a:spcAft>
                <a:spcPts val="816"/>
              </a:spcAft>
              <a:buFont typeface="+mj-lt"/>
              <a:buAutoNum type="arabicPeriod"/>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Third, you need training and best practices. </a:t>
            </a:r>
          </a:p>
          <a:p>
            <a:pPr indent="-349885" fontAlgn="base">
              <a:lnSpc>
                <a:spcPct val="107000"/>
              </a:lnSpc>
              <a:spcAft>
                <a:spcPts val="816"/>
              </a:spcAft>
              <a:buFont typeface="+mj-lt"/>
              <a:buAutoNum type="arabicPeriod"/>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And fourth, you need the tools for implementation.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We’ll talk more about some of this tooling later on, but for now let’s ask the question: </a:t>
            </a:r>
          </a:p>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a:p>
            <a:pPr fontAlgn="base">
              <a:lnSpc>
                <a:spcPct val="107000"/>
              </a:lnSpc>
              <a:tabLst>
                <a:tab pos="232234" algn="l"/>
                <a:tab pos="353051" algn="l"/>
              </a:tabLst>
            </a:pPr>
            <a:r>
              <a:rPr lang="en-US" dirty="0">
                <a:solidFill>
                  <a:srgbClr val="000000"/>
                </a:solidFill>
                <a:latin typeface="Segoe UI" panose="020B0502040204020203" pitchFamily="34" charset="0"/>
                <a:cs typeface="Segoe UI" panose="020B0502040204020203" pitchFamily="34" charset="0"/>
              </a:rPr>
              <a:t>How can you get started?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724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That’s where we come back to Microsoft’s mission, and what we’ve built with the Microsoft Cloud.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 Microsoft cloud is unique in both the breadth and the depth of the cloud solutions we provide.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use each of our cloud solutions on a standalone basis or take advantage of the seamless way we’ve integrated and architected them to work well together.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And with the Microsoft Cloud, we can enable you to use AI to drive transformation within your organizations.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We are doing this in two ways: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First, we’ll help you radically accelerate employee productivity and capability by leveraging transformational AI built into every Microsoft Cloud solution.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0" dirty="0">
              <a:effectLst/>
              <a:latin typeface="Segoe UI" panose="020B0502040204020203" pitchFamily="34" charset="0"/>
              <a:ea typeface="Calibri" panose="020F0502020204030204" pitchFamily="34" charset="0"/>
            </a:endParaRPr>
          </a:p>
          <a:p>
            <a:r>
              <a:rPr lang="en-US" sz="1800" kern="0" dirty="0">
                <a:effectLst/>
                <a:latin typeface="Segoe UI" panose="020B0502040204020203" pitchFamily="34" charset="0"/>
                <a:ea typeface="Calibri" panose="020F0502020204030204" pitchFamily="34" charset="0"/>
              </a:rPr>
              <a:t>And second, we are delivering the tools and services you need to build your own intelligent apps and services using Azure AI.</a:t>
            </a:r>
            <a:endParaRPr lang="en-US" sz="2800" b="0" i="0" dirty="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6/5/23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03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7A57-BA11-C01F-DCBE-BB5967FA04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96EB5F1-D9A5-893B-F06B-4AFBC7332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E43866D-45FE-B58D-146C-FA635C041F8F}"/>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5" name="Footer Placeholder 4">
            <a:extLst>
              <a:ext uri="{FF2B5EF4-FFF2-40B4-BE49-F238E27FC236}">
                <a16:creationId xmlns:a16="http://schemas.microsoft.com/office/drawing/2014/main" id="{00FC1B5E-3F2B-E5EE-7DB7-8A29A853B7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122A1-52DA-E0D5-75A4-95D81C78E319}"/>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80848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A022F-0C21-1146-D96D-B283AED69E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4F9027-7B0E-3F5A-DB95-7A306BC8446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BCF3DD-147F-1103-CE61-C04D81B0CBE3}"/>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5" name="Footer Placeholder 4">
            <a:extLst>
              <a:ext uri="{FF2B5EF4-FFF2-40B4-BE49-F238E27FC236}">
                <a16:creationId xmlns:a16="http://schemas.microsoft.com/office/drawing/2014/main" id="{3761C6F4-1EA6-61DF-F33B-CD63465CD5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709D3-2FF1-F7A5-8E31-0C1079FEE0DB}"/>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263268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F44EC9-EE99-D697-7139-91A8B663714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D287D4A-EB5F-0F34-ED0F-9F8F854037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EB4877-16BF-2846-FB65-45B1C5CB2FB2}"/>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5" name="Footer Placeholder 4">
            <a:extLst>
              <a:ext uri="{FF2B5EF4-FFF2-40B4-BE49-F238E27FC236}">
                <a16:creationId xmlns:a16="http://schemas.microsoft.com/office/drawing/2014/main" id="{38A23A47-89CC-D65D-1EDC-CC5B61F33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626AA-9D23-09AA-112D-94A7F955F442}"/>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677558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5706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0818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2794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4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7910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20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20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066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13DB-611D-886F-11A0-697BB6B789C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FBA2544-4BFB-DC69-B831-68ED05C6F3D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AF6968-E298-95FE-6BB8-8B5E1B2B6F09}"/>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5" name="Footer Placeholder 4">
            <a:extLst>
              <a:ext uri="{FF2B5EF4-FFF2-40B4-BE49-F238E27FC236}">
                <a16:creationId xmlns:a16="http://schemas.microsoft.com/office/drawing/2014/main" id="{755DB7C8-2F63-63DC-1A4F-B8085FD0E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C6528-3C73-21C8-9A6A-EB4137E15949}"/>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2122764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7151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834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3529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5501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32239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63495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8306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69575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6617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4637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E8C4-FA4A-8746-A5C1-28AFF40388E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284AF39-AC92-1D7B-5D66-FFD036F7E4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CF309B0-A92F-1073-5FD6-C800B01F5059}"/>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5" name="Footer Placeholder 4">
            <a:extLst>
              <a:ext uri="{FF2B5EF4-FFF2-40B4-BE49-F238E27FC236}">
                <a16:creationId xmlns:a16="http://schemas.microsoft.com/office/drawing/2014/main" id="{9FA52967-B4F7-B199-FA95-773A168CD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DCCAB-ED1E-A686-870D-86C515C8C274}"/>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1901849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48393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73673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4786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64065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384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23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894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91578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3744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2595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D9B0-FBC7-15AE-772A-52951A3228B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1D780F-0C36-348E-B221-9D57717D24D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0DF9C5B-53B9-931D-3EC5-C7DC7D4EC2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FA15EA7-54E6-E4F4-4C51-C0BC995419D9}"/>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6" name="Footer Placeholder 5">
            <a:extLst>
              <a:ext uri="{FF2B5EF4-FFF2-40B4-BE49-F238E27FC236}">
                <a16:creationId xmlns:a16="http://schemas.microsoft.com/office/drawing/2014/main" id="{A8E1A82E-82D1-CEC1-52B4-A35BE45AD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0B397F-20CF-608B-1C9B-7FD5DDFA5AE8}"/>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807568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66003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0141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67897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8827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0132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8571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6576921"/>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5513123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8554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795720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73A9-F29D-959F-E9B2-826025E3CB4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7F0E6B-6315-F542-8DB3-19F3E83AC6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BE0F8A-7EED-B4F0-C83A-2E96E08350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E6E36FF-E934-529D-C034-1B1F1B2B74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88872B4-A750-D656-4059-2289D0EA3DC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ABC8390-4006-222D-DEF8-03EEE57B5A76}"/>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8" name="Footer Placeholder 7">
            <a:extLst>
              <a:ext uri="{FF2B5EF4-FFF2-40B4-BE49-F238E27FC236}">
                <a16:creationId xmlns:a16="http://schemas.microsoft.com/office/drawing/2014/main" id="{36FD753C-9AC1-095D-D929-4E5D153F43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9B9BEF-4E48-08F8-2D24-E7F1889D3449}"/>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13355303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62899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1229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3613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416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631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75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5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882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78031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635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F3BE-2858-6321-2E58-BA32E6BDFA7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D31F991-DA72-0814-789F-1E940E5A765A}"/>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4" name="Footer Placeholder 3">
            <a:extLst>
              <a:ext uri="{FF2B5EF4-FFF2-40B4-BE49-F238E27FC236}">
                <a16:creationId xmlns:a16="http://schemas.microsoft.com/office/drawing/2014/main" id="{4D54E850-0C69-2689-D82D-A106C26632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F15B24-C0E0-280E-54DD-7F209B74F553}"/>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110263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DBE46A-2205-DEE2-FD88-11BB3C15F1B1}"/>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3" name="Footer Placeholder 2">
            <a:extLst>
              <a:ext uri="{FF2B5EF4-FFF2-40B4-BE49-F238E27FC236}">
                <a16:creationId xmlns:a16="http://schemas.microsoft.com/office/drawing/2014/main" id="{FCCDBF60-0AB5-9D94-524C-DDBDD47022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56DBC0-AAD6-5FC6-0BB1-A4B1A96D892C}"/>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68309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FF47-7796-2EB3-E09D-5E32E8E2A2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069DDB-C841-44CE-0507-5674C9F02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10CAD2F-9DAB-B86C-F894-F8BC63825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B68D8F-DFD7-1012-9353-A6F10FDB2F1E}"/>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6" name="Footer Placeholder 5">
            <a:extLst>
              <a:ext uri="{FF2B5EF4-FFF2-40B4-BE49-F238E27FC236}">
                <a16:creationId xmlns:a16="http://schemas.microsoft.com/office/drawing/2014/main" id="{78343BD3-9706-1184-A9C8-7204A392D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C95631-0A47-9FB5-2853-85A155A5B18C}"/>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773068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2144-D71D-8DA6-77A6-07397A5C14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6E64B1A-8587-BA1B-7C84-16667E2EF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BF6888-408A-74C9-EB66-6F2675F71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6869BD-B3F7-673F-0099-BDFEB62B3D6B}"/>
              </a:ext>
            </a:extLst>
          </p:cNvPr>
          <p:cNvSpPr>
            <a:spLocks noGrp="1"/>
          </p:cNvSpPr>
          <p:nvPr>
            <p:ph type="dt" sz="half" idx="10"/>
          </p:nvPr>
        </p:nvSpPr>
        <p:spPr/>
        <p:txBody>
          <a:bodyPr/>
          <a:lstStyle/>
          <a:p>
            <a:fld id="{71A45E83-F846-5B46-851A-C682900E8674}" type="datetimeFigureOut">
              <a:rPr lang="en-US" smtClean="0"/>
              <a:t>6/5/23</a:t>
            </a:fld>
            <a:endParaRPr lang="en-US"/>
          </a:p>
        </p:txBody>
      </p:sp>
      <p:sp>
        <p:nvSpPr>
          <p:cNvPr id="6" name="Footer Placeholder 5">
            <a:extLst>
              <a:ext uri="{FF2B5EF4-FFF2-40B4-BE49-F238E27FC236}">
                <a16:creationId xmlns:a16="http://schemas.microsoft.com/office/drawing/2014/main" id="{C9096A6F-6AF0-C428-65E8-A69D134CB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01FA6-756C-0410-2DFE-261F366A1A19}"/>
              </a:ext>
            </a:extLst>
          </p:cNvPr>
          <p:cNvSpPr>
            <a:spLocks noGrp="1"/>
          </p:cNvSpPr>
          <p:nvPr>
            <p:ph type="sldNum" sz="quarter" idx="12"/>
          </p:nvPr>
        </p:nvSpPr>
        <p:spPr/>
        <p:txBody>
          <a:bodyPr/>
          <a:lstStyle/>
          <a:p>
            <a:fld id="{1EBE1B50-B281-E540-B894-5D69595C4C87}" type="slidenum">
              <a:rPr lang="en-US" smtClean="0"/>
              <a:t>‹#›</a:t>
            </a:fld>
            <a:endParaRPr lang="en-US"/>
          </a:p>
        </p:txBody>
      </p:sp>
    </p:spTree>
    <p:extLst>
      <p:ext uri="{BB962C8B-B14F-4D97-AF65-F5344CB8AC3E}">
        <p14:creationId xmlns:p14="http://schemas.microsoft.com/office/powerpoint/2010/main" val="332617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pn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image" Target="../media/image2.svg"/><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164C8-DF4C-FA40-1567-1D344068A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D535294-88CC-82EF-E423-4662E3E3C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3220C5-A86C-9718-67B5-D1C9EEF8C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45E83-F846-5B46-851A-C682900E8674}" type="datetimeFigureOut">
              <a:rPr lang="en-US" smtClean="0"/>
              <a:t>6/5/23</a:t>
            </a:fld>
            <a:endParaRPr lang="en-US"/>
          </a:p>
        </p:txBody>
      </p:sp>
      <p:sp>
        <p:nvSpPr>
          <p:cNvPr id="5" name="Footer Placeholder 4">
            <a:extLst>
              <a:ext uri="{FF2B5EF4-FFF2-40B4-BE49-F238E27FC236}">
                <a16:creationId xmlns:a16="http://schemas.microsoft.com/office/drawing/2014/main" id="{0E49F58C-B22D-0349-2964-E3B4851D0F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7B8F4F-EFED-0553-C697-51EB1D31E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E1B50-B281-E540-B894-5D69595C4C87}" type="slidenum">
              <a:rPr lang="en-US" smtClean="0"/>
              <a:t>‹#›</a:t>
            </a:fld>
            <a:endParaRPr lang="en-US"/>
          </a:p>
        </p:txBody>
      </p:sp>
    </p:spTree>
    <p:extLst>
      <p:ext uri="{BB962C8B-B14F-4D97-AF65-F5344CB8AC3E}">
        <p14:creationId xmlns:p14="http://schemas.microsoft.com/office/powerpoint/2010/main" val="2284291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21E37FC-0A17-C45A-8387-54C3D4441AFB}"/>
              </a:ext>
            </a:extLst>
          </p:cNvPr>
          <p:cNvPicPr>
            <a:picLocks noChangeAspect="1"/>
          </p:cNvPicPr>
          <p:nvPr userDrawn="1"/>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7546713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6.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6.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sv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jpe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5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7.png"/><Relationship Id="rId21" Type="http://schemas.openxmlformats.org/officeDocument/2006/relationships/image" Target="../media/image93.svg"/><Relationship Id="rId7" Type="http://schemas.openxmlformats.org/officeDocument/2006/relationships/image" Target="../media/image81.png"/><Relationship Id="rId12" Type="http://schemas.openxmlformats.org/officeDocument/2006/relationships/image" Target="../media/image84.svg"/><Relationship Id="rId17" Type="http://schemas.openxmlformats.org/officeDocument/2006/relationships/image" Target="../media/image89.svg"/><Relationship Id="rId25" Type="http://schemas.openxmlformats.org/officeDocument/2006/relationships/image" Target="../media/image97.svg"/><Relationship Id="rId2" Type="http://schemas.openxmlformats.org/officeDocument/2006/relationships/notesSlide" Target="../notesSlides/notesSlide32.xml"/><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svg"/><Relationship Id="rId1" Type="http://schemas.openxmlformats.org/officeDocument/2006/relationships/slideLayout" Target="../slideLayouts/slideLayout23.xml"/><Relationship Id="rId6" Type="http://schemas.openxmlformats.org/officeDocument/2006/relationships/image" Target="../media/image80.pn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9.png"/><Relationship Id="rId15" Type="http://schemas.openxmlformats.org/officeDocument/2006/relationships/image" Target="../media/image87.svg"/><Relationship Id="rId23" Type="http://schemas.openxmlformats.org/officeDocument/2006/relationships/image" Target="../media/image95.svg"/><Relationship Id="rId28" Type="http://schemas.openxmlformats.org/officeDocument/2006/relationships/image" Target="../media/image100.png"/><Relationship Id="rId10" Type="http://schemas.openxmlformats.org/officeDocument/2006/relationships/image" Target="../media/image73.svg"/><Relationship Id="rId19" Type="http://schemas.openxmlformats.org/officeDocument/2006/relationships/image" Target="../media/image91.svg"/><Relationship Id="rId4" Type="http://schemas.openxmlformats.org/officeDocument/2006/relationships/image" Target="../media/image78.png"/><Relationship Id="rId9" Type="http://schemas.openxmlformats.org/officeDocument/2006/relationships/image" Target="../media/image72.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05C2-BACF-4F1B-BBB8-53CFD4CAFE76}"/>
              </a:ext>
            </a:extLst>
          </p:cNvPr>
          <p:cNvSpPr>
            <a:spLocks noGrp="1"/>
          </p:cNvSpPr>
          <p:nvPr>
            <p:ph type="title"/>
          </p:nvPr>
        </p:nvSpPr>
        <p:spPr>
          <a:xfrm>
            <a:off x="584200" y="2302670"/>
            <a:ext cx="9144000" cy="1231106"/>
          </a:xfrm>
        </p:spPr>
        <p:txBody>
          <a:bodyPr/>
          <a:lstStyle/>
          <a:p>
            <a:r>
              <a:rPr lang="en-US" sz="4000">
                <a:gradFill>
                  <a:gsLst>
                    <a:gs pos="28775">
                      <a:schemeClr val="tx1"/>
                    </a:gs>
                    <a:gs pos="70000">
                      <a:schemeClr val="tx1"/>
                    </a:gs>
                  </a:gsLst>
                  <a:lin ang="5400000" scaled="0"/>
                </a:gradFill>
                <a:cs typeface="Segoe UI"/>
              </a:rPr>
              <a:t>Lead the AI era with </a:t>
            </a:r>
            <a:br>
              <a:rPr lang="en-US" sz="4000">
                <a:gradFill>
                  <a:gsLst>
                    <a:gs pos="28775">
                      <a:schemeClr val="tx1"/>
                    </a:gs>
                    <a:gs pos="70000">
                      <a:schemeClr val="tx1"/>
                    </a:gs>
                  </a:gsLst>
                  <a:lin ang="5400000" scaled="0"/>
                </a:gradFill>
                <a:cs typeface="Segoe UI"/>
              </a:rPr>
            </a:br>
            <a:r>
              <a:rPr lang="en-US" sz="4000">
                <a:gradFill>
                  <a:gsLst>
                    <a:gs pos="28775">
                      <a:schemeClr val="tx1"/>
                    </a:gs>
                    <a:gs pos="70000">
                      <a:schemeClr val="tx1"/>
                    </a:gs>
                  </a:gsLst>
                  <a:lin ang="5400000" scaled="0"/>
                </a:gradFill>
                <a:cs typeface="Segoe UI"/>
              </a:rPr>
              <a:t>the Microsoft Cloud</a:t>
            </a:r>
          </a:p>
        </p:txBody>
      </p:sp>
      <p:sp>
        <p:nvSpPr>
          <p:cNvPr id="7" name="Text Placeholder 6">
            <a:extLst>
              <a:ext uri="{FF2B5EF4-FFF2-40B4-BE49-F238E27FC236}">
                <a16:creationId xmlns:a16="http://schemas.microsoft.com/office/drawing/2014/main" id="{E5FD1683-E5F3-4FB1-9285-A999FEEB8922}"/>
              </a:ext>
            </a:extLst>
          </p:cNvPr>
          <p:cNvSpPr>
            <a:spLocks noGrp="1"/>
          </p:cNvSpPr>
          <p:nvPr>
            <p:ph type="body" sz="quarter" idx="12"/>
          </p:nvPr>
        </p:nvSpPr>
        <p:spPr>
          <a:xfrm>
            <a:off x="584200" y="4363233"/>
            <a:ext cx="3348972" cy="661720"/>
          </a:xfrm>
        </p:spPr>
        <p:txBody>
          <a:bodyPr/>
          <a:lstStyle/>
          <a:p>
            <a:pPr>
              <a:spcAft>
                <a:spcPts val="600"/>
              </a:spcAft>
            </a:pPr>
            <a:r>
              <a:rPr lang="en-US" dirty="0">
                <a:latin typeface="+mj-lt"/>
              </a:rPr>
              <a:t>Bryan Chua</a:t>
            </a:r>
          </a:p>
          <a:p>
            <a:pPr>
              <a:spcAft>
                <a:spcPts val="600"/>
              </a:spcAft>
            </a:pPr>
            <a:r>
              <a:rPr lang="en-US" sz="1600" dirty="0">
                <a:gradFill>
                  <a:gsLst>
                    <a:gs pos="1250">
                      <a:srgbClr val="FFFFFF"/>
                    </a:gs>
                    <a:gs pos="100000">
                      <a:srgbClr val="FFFFFF"/>
                    </a:gs>
                  </a:gsLst>
                  <a:lin ang="5400000" scaled="0"/>
                </a:gradFill>
                <a:latin typeface="Segoe UI"/>
              </a:rPr>
              <a:t>CTO, Strategic Enterprise Accounts </a:t>
            </a:r>
          </a:p>
        </p:txBody>
      </p:sp>
    </p:spTree>
    <p:extLst>
      <p:ext uri="{BB962C8B-B14F-4D97-AF65-F5344CB8AC3E}">
        <p14:creationId xmlns:p14="http://schemas.microsoft.com/office/powerpoint/2010/main" val="133571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4">
            <a:extLst>
              <a:ext uri="{FF2B5EF4-FFF2-40B4-BE49-F238E27FC236}">
                <a16:creationId xmlns:a16="http://schemas.microsoft.com/office/drawing/2014/main" id="{2A48A5C3-02A3-6251-4C71-59245D8050FF}"/>
              </a:ext>
            </a:extLst>
          </p:cNvPr>
          <p:cNvSpPr txBox="1">
            <a:spLocks noGrp="1"/>
          </p:cNvSpPr>
          <p:nvPr>
            <p:ph type="title" idx="4294967295"/>
          </p:nvPr>
        </p:nvSpPr>
        <p:spPr>
          <a:xfrm>
            <a:off x="3802838"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Microsoft Cloud</a:t>
            </a:r>
          </a:p>
        </p:txBody>
      </p:sp>
      <p:sp>
        <p:nvSpPr>
          <p:cNvPr id="14" name="Title 14">
            <a:extLst>
              <a:ext uri="{FF2B5EF4-FFF2-40B4-BE49-F238E27FC236}">
                <a16:creationId xmlns:a16="http://schemas.microsoft.com/office/drawing/2014/main" id="{2435D632-40F6-AC31-E840-323772410B48}"/>
              </a:ext>
            </a:extLst>
          </p:cNvPr>
          <p:cNvSpPr txBox="1">
            <a:spLocks/>
          </p:cNvSpPr>
          <p:nvPr/>
        </p:nvSpPr>
        <p:spPr>
          <a:xfrm>
            <a:off x="4146730"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15" name="Rectangle 14">
            <a:extLst>
              <a:ext uri="{FF2B5EF4-FFF2-40B4-BE49-F238E27FC236}">
                <a16:creationId xmlns:a16="http://schemas.microsoft.com/office/drawing/2014/main" id="{39EB1AD5-8662-126F-121A-3536719923D9}"/>
              </a:ext>
              <a:ext uri="{C183D7F6-B498-43B3-948B-1728B52AA6E4}">
                <adec:decorative xmlns:adec="http://schemas.microsoft.com/office/drawing/2017/decorative" val="1"/>
              </a:ext>
            </a:extLst>
          </p:cNvPr>
          <p:cNvSpPr/>
          <p:nvPr/>
        </p:nvSpPr>
        <p:spPr bwMode="auto">
          <a:xfrm>
            <a:off x="3772319" y="1562633"/>
            <a:ext cx="5730910" cy="3655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itle 14">
            <a:extLst>
              <a:ext uri="{FF2B5EF4-FFF2-40B4-BE49-F238E27FC236}">
                <a16:creationId xmlns:a16="http://schemas.microsoft.com/office/drawing/2014/main" id="{D5BE723E-B9F1-D155-F6A5-CDB8DCAB3433}"/>
              </a:ext>
            </a:extLst>
          </p:cNvPr>
          <p:cNvSpPr txBox="1">
            <a:spLocks/>
          </p:cNvSpPr>
          <p:nvPr/>
        </p:nvSpPr>
        <p:spPr>
          <a:xfrm>
            <a:off x="891173"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891173"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2" name="TextBox 1">
            <a:extLst>
              <a:ext uri="{FF2B5EF4-FFF2-40B4-BE49-F238E27FC236}">
                <a16:creationId xmlns:a16="http://schemas.microsoft.com/office/drawing/2014/main" id="{5349A002-D946-6CFC-09CD-FD0B79C52F37}"/>
              </a:ext>
            </a:extLst>
          </p:cNvPr>
          <p:cNvSpPr txBox="1"/>
          <p:nvPr/>
        </p:nvSpPr>
        <p:spPr>
          <a:xfrm>
            <a:off x="6470411" y="1562633"/>
            <a:ext cx="5136239"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 data</a:t>
            </a:r>
          </a:p>
        </p:txBody>
      </p:sp>
      <p:cxnSp>
        <p:nvCxnSpPr>
          <p:cNvPr id="3" name="Straight Connector 2">
            <a:extLst>
              <a:ext uri="{FF2B5EF4-FFF2-40B4-BE49-F238E27FC236}">
                <a16:creationId xmlns:a16="http://schemas.microsoft.com/office/drawing/2014/main" id="{BDC94C8C-F6E2-DF77-18AE-33C2B34E3379}"/>
              </a:ext>
              <a:ext uri="{C183D7F6-B498-43B3-948B-1728B52AA6E4}">
                <adec:decorative xmlns:adec="http://schemas.microsoft.com/office/drawing/2017/decorative" val="1"/>
              </a:ext>
            </a:extLst>
          </p:cNvPr>
          <p:cNvCxnSpPr>
            <a:cxnSpLocks/>
          </p:cNvCxnSpPr>
          <p:nvPr/>
        </p:nvCxnSpPr>
        <p:spPr>
          <a:xfrm>
            <a:off x="8182901" y="1907535"/>
            <a:ext cx="505824"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0E389C-262C-FE89-2DE1-6372234D04F1}"/>
              </a:ext>
              <a:ext uri="{C183D7F6-B498-43B3-948B-1728B52AA6E4}">
                <adec:decorative xmlns:adec="http://schemas.microsoft.com/office/drawing/2017/decorative" val="1"/>
              </a:ext>
            </a:extLst>
          </p:cNvPr>
          <p:cNvCxnSpPr>
            <a:cxnSpLocks/>
          </p:cNvCxnSpPr>
          <p:nvPr/>
        </p:nvCxnSpPr>
        <p:spPr>
          <a:xfrm>
            <a:off x="6768323" y="3167869"/>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7D806A-4196-AB1C-824C-C1AB37F2CB6A}"/>
              </a:ext>
              <a:ext uri="{C183D7F6-B498-43B3-948B-1728B52AA6E4}">
                <adec:decorative xmlns:adec="http://schemas.microsoft.com/office/drawing/2017/decorative" val="1"/>
              </a:ext>
            </a:extLst>
          </p:cNvPr>
          <p:cNvCxnSpPr>
            <a:cxnSpLocks/>
          </p:cNvCxnSpPr>
          <p:nvPr/>
        </p:nvCxnSpPr>
        <p:spPr>
          <a:xfrm>
            <a:off x="8182901" y="4406089"/>
            <a:ext cx="1180372"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C48E85E-5B87-B48D-4C80-FBF9D805B9A4}"/>
              </a:ext>
            </a:extLst>
          </p:cNvPr>
          <p:cNvSpPr txBox="1"/>
          <p:nvPr/>
        </p:nvSpPr>
        <p:spPr>
          <a:xfrm>
            <a:off x="6470411" y="4017892"/>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12" name="TextBox 11">
            <a:extLst>
              <a:ext uri="{FF2B5EF4-FFF2-40B4-BE49-F238E27FC236}">
                <a16:creationId xmlns:a16="http://schemas.microsoft.com/office/drawing/2014/main" id="{D51A09FF-0681-489E-D24A-C9B5BA3413FB}"/>
              </a:ext>
            </a:extLst>
          </p:cNvPr>
          <p:cNvSpPr txBox="1"/>
          <p:nvPr/>
        </p:nvSpPr>
        <p:spPr>
          <a:xfrm>
            <a:off x="6470411" y="2423966"/>
            <a:ext cx="4268267" cy="1200329"/>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fine-tuning is </a:t>
            </a:r>
            <a:r>
              <a:rPr kumimoji="0" lang="en-US" sz="2400" b="0" i="0" u="none" strike="noStrike" kern="1200" cap="none" spc="-50" normalizeH="0" baseline="0" noProof="0">
                <a:ln w="3175">
                  <a:noFill/>
                </a:ln>
                <a:gradFill flip="none" rotWithShape="1">
                  <a:gsLst>
                    <a:gs pos="78000">
                      <a:srgbClr val="CD9AD0"/>
                    </a:gs>
                    <a:gs pos="95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4.44444E-6 L 0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0 -3.7037E-6 L 0 0.01968 " pathEditMode="relative" rAng="0" ptsTypes="AA">
                                      <p:cBhvr>
                                        <p:cTn id="14" dur="500" spd="-100000" fill="hold"/>
                                        <p:tgtEl>
                                          <p:spTgt spid="14"/>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2" nodeType="clickEffect">
                                  <p:stCondLst>
                                    <p:cond delay="0"/>
                                  </p:stCondLst>
                                  <p:childTnLst>
                                    <p:animMotion origin="layout" path="M 0 4.44444E-6 L -0.26445 4.44444E-6 " pathEditMode="relative" rAng="0" ptsTypes="AA">
                                      <p:cBhvr>
                                        <p:cTn id="18" dur="1000" fill="hold"/>
                                        <p:tgtEl>
                                          <p:spTgt spid="10"/>
                                        </p:tgtEl>
                                        <p:attrNameLst>
                                          <p:attrName>ppt_x</p:attrName>
                                          <p:attrName>ppt_y</p:attrName>
                                        </p:attrNameLst>
                                      </p:cBhvr>
                                      <p:rCtr x="-13229" y="0"/>
                                    </p:animMotion>
                                  </p:childTnLst>
                                </p:cTn>
                              </p:par>
                              <p:par>
                                <p:cTn id="19" presetID="35" presetClass="path" presetSubtype="0" accel="50000" decel="50000" fill="hold" grpId="2" nodeType="withEffect">
                                  <p:stCondLst>
                                    <p:cond delay="0"/>
                                  </p:stCondLst>
                                  <p:childTnLst>
                                    <p:animMotion origin="layout" path="M 0 -3.7037E-6 L -0.31706 -3.7037E-6 " pathEditMode="relative" rAng="0" ptsTypes="AA">
                                      <p:cBhvr>
                                        <p:cTn id="20" dur="1000" fill="hold"/>
                                        <p:tgtEl>
                                          <p:spTgt spid="14"/>
                                        </p:tgtEl>
                                        <p:attrNameLst>
                                          <p:attrName>ppt_x</p:attrName>
                                          <p:attrName>ppt_y</p:attrName>
                                        </p:attrNameLst>
                                      </p:cBhvr>
                                      <p:rCtr x="-15859" y="0"/>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42" presetClass="path" presetSubtype="0" decel="100000" fill="hold" grpId="1" nodeType="withEffect">
                                  <p:stCondLst>
                                    <p:cond delay="0"/>
                                  </p:stCondLst>
                                  <p:childTnLst>
                                    <p:animMotion origin="layout" path="M 3.95833E-6 3.7037E-7 L 3.95833E-6 0.01968 " pathEditMode="relative" rAng="0" ptsTypes="AA">
                                      <p:cBhvr>
                                        <p:cTn id="35" dur="500" spd="-100000" fill="hold"/>
                                        <p:tgtEl>
                                          <p:spTgt spid="2"/>
                                        </p:tgtEl>
                                        <p:attrNameLst>
                                          <p:attrName>ppt_x</p:attrName>
                                          <p:attrName>ppt_y</p:attrName>
                                        </p:attrNameLst>
                                      </p:cBhvr>
                                      <p:rCtr x="0" y="972"/>
                                    </p:animMotion>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decel="100000" fill="hold" nodeType="withEffect">
                                  <p:stCondLst>
                                    <p:cond delay="0"/>
                                  </p:stCondLst>
                                  <p:childTnLst>
                                    <p:animMotion origin="layout" path="M 2.91667E-6 -7.40741E-7 L 2.91667E-6 0.01968 " pathEditMode="relative" rAng="0" ptsTypes="AA">
                                      <p:cBhvr>
                                        <p:cTn id="40" dur="500" spd="-100000" fill="hold"/>
                                        <p:tgtEl>
                                          <p:spTgt spid="3"/>
                                        </p:tgtEl>
                                        <p:attrNameLst>
                                          <p:attrName>ppt_x</p:attrName>
                                          <p:attrName>ppt_y</p:attrName>
                                        </p:attrNameLst>
                                      </p:cBhvr>
                                      <p:rCtr x="0" y="972"/>
                                    </p:animMotion>
                                  </p:childTnLst>
                                </p:cTn>
                              </p:par>
                              <p:par>
                                <p:cTn id="41" presetID="16" presetClass="entr" presetSubtype="42"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arn(outHorizontal)">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42" presetClass="path" presetSubtype="0" decel="100000" fill="hold" grpId="1" nodeType="withEffect">
                                  <p:stCondLst>
                                    <p:cond delay="0"/>
                                  </p:stCondLst>
                                  <p:childTnLst>
                                    <p:animMotion origin="layout" path="M 8.33333E-7 3.7037E-6 L 8.33333E-7 0.01967 " pathEditMode="relative" rAng="0" ptsTypes="AA">
                                      <p:cBhvr>
                                        <p:cTn id="50" dur="500" spd="-100000" fill="hold"/>
                                        <p:tgtEl>
                                          <p:spTgt spid="12"/>
                                        </p:tgtEl>
                                        <p:attrNameLst>
                                          <p:attrName>ppt_x</p:attrName>
                                          <p:attrName>ppt_y</p:attrName>
                                        </p:attrNameLst>
                                      </p:cBhvr>
                                      <p:rCtr x="0" y="972"/>
                                    </p:animMotion>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42" presetClass="path" presetSubtype="0" decel="100000" fill="hold" nodeType="withEffect">
                                  <p:stCondLst>
                                    <p:cond delay="0"/>
                                  </p:stCondLst>
                                  <p:childTnLst>
                                    <p:animMotion origin="layout" path="M -3.33333E-6 -1.11111E-6 L -3.33333E-6 0.01968 " pathEditMode="relative" rAng="0" ptsTypes="AA">
                                      <p:cBhvr>
                                        <p:cTn id="55" dur="500" spd="-100000" fill="hold"/>
                                        <p:tgtEl>
                                          <p:spTgt spid="6"/>
                                        </p:tgtEl>
                                        <p:attrNameLst>
                                          <p:attrName>ppt_x</p:attrName>
                                          <p:attrName>ppt_y</p:attrName>
                                        </p:attrNameLst>
                                      </p:cBhvr>
                                      <p:rCtr x="0" y="972"/>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42" presetClass="path" presetSubtype="0" decel="100000" fill="hold" grpId="1" nodeType="withEffect">
                                  <p:stCondLst>
                                    <p:cond delay="0"/>
                                  </p:stCondLst>
                                  <p:childTnLst>
                                    <p:animMotion origin="layout" path="M -1.04167E-6 3.7037E-7 L -1.04167E-6 0.01968 " pathEditMode="relative" rAng="0" ptsTypes="AA">
                                      <p:cBhvr>
                                        <p:cTn id="62" dur="500" spd="-100000" fill="hold"/>
                                        <p:tgtEl>
                                          <p:spTgt spid="13"/>
                                        </p:tgtEl>
                                        <p:attrNameLst>
                                          <p:attrName>ppt_x</p:attrName>
                                          <p:attrName>ppt_y</p:attrName>
                                        </p:attrNameLst>
                                      </p:cBhvr>
                                      <p:rCtr x="0" y="972"/>
                                    </p:animMotion>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42" presetClass="path" presetSubtype="0" decel="100000" fill="hold" nodeType="withEffect">
                                  <p:stCondLst>
                                    <p:cond delay="0"/>
                                  </p:stCondLst>
                                  <p:childTnLst>
                                    <p:animMotion origin="layout" path="M -1.25E-6 -1.11111E-6 L -1.25E-6 0.01968 " pathEditMode="relative" rAng="0" ptsTypes="AA">
                                      <p:cBhvr>
                                        <p:cTn id="67" dur="500" spd="-100000" fill="hold"/>
                                        <p:tgtEl>
                                          <p:spTgt spid="1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4" grpId="0"/>
      <p:bldP spid="14" grpId="1"/>
      <p:bldP spid="14" grpId="2"/>
      <p:bldP spid="15" grpId="0" animBg="1"/>
      <p:bldP spid="7" grpId="0"/>
      <p:bldP spid="8" grpId="0"/>
      <p:bldP spid="2" grpId="0"/>
      <p:bldP spid="2" grpId="1"/>
      <p:bldP spid="13" grpId="0"/>
      <p:bldP spid="13" grpId="1"/>
      <p:bldP spid="12" grpId="0"/>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descr="Radically accelerate your organisations productivity with built in AI">
            <a:extLst>
              <a:ext uri="{FF2B5EF4-FFF2-40B4-BE49-F238E27FC236}">
                <a16:creationId xmlns:a16="http://schemas.microsoft.com/office/drawing/2014/main" id="{33FAA10F-DEC0-71D1-9337-F4A693030C7E}"/>
              </a:ext>
            </a:extLst>
          </p:cNvPr>
          <p:cNvGrpSpPr/>
          <p:nvPr/>
        </p:nvGrpSpPr>
        <p:grpSpPr>
          <a:xfrm>
            <a:off x="6487107" y="1879152"/>
            <a:ext cx="4976760" cy="3176847"/>
            <a:chOff x="6487107" y="1879152"/>
            <a:chExt cx="4976760" cy="3176847"/>
          </a:xfrm>
        </p:grpSpPr>
        <p:sp>
          <p:nvSpPr>
            <p:cNvPr id="7" name="TextBox 6">
              <a:extLst>
                <a:ext uri="{FF2B5EF4-FFF2-40B4-BE49-F238E27FC236}">
                  <a16:creationId xmlns:a16="http://schemas.microsoft.com/office/drawing/2014/main" id="{380B66D4-4A44-DFB7-585D-B48026A87FC8}"/>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36" name="TextBox 35">
              <a:extLst>
                <a:ext uri="{FF2B5EF4-FFF2-40B4-BE49-F238E27FC236}">
                  <a16:creationId xmlns:a16="http://schemas.microsoft.com/office/drawing/2014/main" id="{9F7E5F33-0F4F-D08B-45D0-6E6957629E2A}"/>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sp>
          <p:nvSpPr>
            <p:cNvPr id="37" name="TextBox 36">
              <a:extLst>
                <a:ext uri="{FF2B5EF4-FFF2-40B4-BE49-F238E27FC236}">
                  <a16:creationId xmlns:a16="http://schemas.microsoft.com/office/drawing/2014/main" id="{B6033B4B-165B-DF2B-827C-C64B387C692D}"/>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8" name="Straight Connector 37">
              <a:extLst>
                <a:ext uri="{FF2B5EF4-FFF2-40B4-BE49-F238E27FC236}">
                  <a16:creationId xmlns:a16="http://schemas.microsoft.com/office/drawing/2014/main" id="{A695BCEB-4ABC-F600-3B43-39C598A4F8ED}"/>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Circle: Hollow 98">
            <a:extLst>
              <a:ext uri="{FF2B5EF4-FFF2-40B4-BE49-F238E27FC236}">
                <a16:creationId xmlns:a16="http://schemas.microsoft.com/office/drawing/2014/main" id="{2CAB1513-D8FC-FA40-E1A6-F46FC41DBCE3}"/>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88707211-6F7C-A083-4B9D-B86CD2207643}"/>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 name="Rectangle 9">
            <a:extLst>
              <a:ext uri="{FF2B5EF4-FFF2-40B4-BE49-F238E27FC236}">
                <a16:creationId xmlns:a16="http://schemas.microsoft.com/office/drawing/2014/main" id="{FD5E30A0-E24C-5B02-9029-5963FEAB7D23}"/>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1" name="Rectangle 10">
            <a:extLst>
              <a:ext uri="{FF2B5EF4-FFF2-40B4-BE49-F238E27FC236}">
                <a16:creationId xmlns:a16="http://schemas.microsoft.com/office/drawing/2014/main" id="{C5AFA38F-AF7E-04AA-0836-3948F8157105}"/>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2" name="TextBox 11">
            <a:extLst>
              <a:ext uri="{FF2B5EF4-FFF2-40B4-BE49-F238E27FC236}">
                <a16:creationId xmlns:a16="http://schemas.microsoft.com/office/drawing/2014/main" id="{799C25D6-C6B1-EFC6-33D3-C84E0EAF6E21}"/>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3" name="Oval 12">
            <a:extLst>
              <a:ext uri="{FF2B5EF4-FFF2-40B4-BE49-F238E27FC236}">
                <a16:creationId xmlns:a16="http://schemas.microsoft.com/office/drawing/2014/main" id="{5030BA5D-494F-E14D-FEC5-A6F2293EB2B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2E744950-085E-C7F8-67D6-911F76EDEE04}"/>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5" name="Group 14">
              <a:extLst>
                <a:ext uri="{FF2B5EF4-FFF2-40B4-BE49-F238E27FC236}">
                  <a16:creationId xmlns:a16="http://schemas.microsoft.com/office/drawing/2014/main" id="{615FCA2F-941E-FE27-5EFD-71E61BDF1188}"/>
                </a:ext>
              </a:extLst>
            </p:cNvPr>
            <p:cNvGrpSpPr/>
            <p:nvPr/>
          </p:nvGrpSpPr>
          <p:grpSpPr>
            <a:xfrm>
              <a:off x="9947215" y="2150730"/>
              <a:ext cx="902810" cy="2346807"/>
              <a:chOff x="9947215" y="2150730"/>
              <a:chExt cx="902810" cy="2346807"/>
            </a:xfrm>
          </p:grpSpPr>
          <p:sp>
            <p:nvSpPr>
              <p:cNvPr id="31" name="Rectangle 30">
                <a:extLst>
                  <a:ext uri="{FF2B5EF4-FFF2-40B4-BE49-F238E27FC236}">
                    <a16:creationId xmlns:a16="http://schemas.microsoft.com/office/drawing/2014/main" id="{3907C071-9B2C-276B-BC0D-7A4F22D4824D}"/>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32" name="Picture 31" descr="Web browser with a speech bubble containing coding symbols in it">
                <a:extLst>
                  <a:ext uri="{FF2B5EF4-FFF2-40B4-BE49-F238E27FC236}">
                    <a16:creationId xmlns:a16="http://schemas.microsoft.com/office/drawing/2014/main" id="{7EAFAE1B-2CA6-B885-50AF-DD9044C8749C}"/>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6" name="Group 15">
              <a:extLst>
                <a:ext uri="{FF2B5EF4-FFF2-40B4-BE49-F238E27FC236}">
                  <a16:creationId xmlns:a16="http://schemas.microsoft.com/office/drawing/2014/main" id="{B6E49CEB-38B2-C17E-592D-122006E13FE1}"/>
                </a:ext>
              </a:extLst>
            </p:cNvPr>
            <p:cNvGrpSpPr/>
            <p:nvPr/>
          </p:nvGrpSpPr>
          <p:grpSpPr>
            <a:xfrm>
              <a:off x="7177431" y="4237883"/>
              <a:ext cx="2094268" cy="942241"/>
              <a:chOff x="7177431" y="4237883"/>
              <a:chExt cx="2094268" cy="942241"/>
            </a:xfrm>
          </p:grpSpPr>
          <p:pic>
            <p:nvPicPr>
              <p:cNvPr id="29" name="Picture 28" descr="A laptop with a person icon inside along with a small phone and a cloud graphic">
                <a:extLst>
                  <a:ext uri="{FF2B5EF4-FFF2-40B4-BE49-F238E27FC236}">
                    <a16:creationId xmlns:a16="http://schemas.microsoft.com/office/drawing/2014/main" id="{3FE5736C-9303-E5BC-1804-3630B7713BB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30" name="Rectangle 29">
                <a:extLst>
                  <a:ext uri="{FF2B5EF4-FFF2-40B4-BE49-F238E27FC236}">
                    <a16:creationId xmlns:a16="http://schemas.microsoft.com/office/drawing/2014/main" id="{1824BE3F-2B72-C3F3-6A44-286A62CF7BA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7" name="Group 16">
              <a:extLst>
                <a:ext uri="{FF2B5EF4-FFF2-40B4-BE49-F238E27FC236}">
                  <a16:creationId xmlns:a16="http://schemas.microsoft.com/office/drawing/2014/main" id="{D3DA5C13-A792-4DA5-2C4E-5EDF5A5937C8}"/>
                </a:ext>
              </a:extLst>
            </p:cNvPr>
            <p:cNvGrpSpPr/>
            <p:nvPr/>
          </p:nvGrpSpPr>
          <p:grpSpPr>
            <a:xfrm>
              <a:off x="8478087" y="3755058"/>
              <a:ext cx="2194854" cy="1615026"/>
              <a:chOff x="8478087" y="3755058"/>
              <a:chExt cx="2194854" cy="1615026"/>
            </a:xfrm>
          </p:grpSpPr>
          <p:sp>
            <p:nvSpPr>
              <p:cNvPr id="27" name="Rectangle 26">
                <a:extLst>
                  <a:ext uri="{FF2B5EF4-FFF2-40B4-BE49-F238E27FC236}">
                    <a16:creationId xmlns:a16="http://schemas.microsoft.com/office/drawing/2014/main" id="{3BDE0FCE-4940-2EC2-3122-B1A8EFC50B19}"/>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28" name="Picture 27" descr="Cloud with a network visual of connected nodes and lines overlaid on top of it">
                <a:extLst>
                  <a:ext uri="{FF2B5EF4-FFF2-40B4-BE49-F238E27FC236}">
                    <a16:creationId xmlns:a16="http://schemas.microsoft.com/office/drawing/2014/main" id="{D9FE5F87-F162-A6C7-80BA-900A414E3F65}"/>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8" name="Group 17">
              <a:extLst>
                <a:ext uri="{FF2B5EF4-FFF2-40B4-BE49-F238E27FC236}">
                  <a16:creationId xmlns:a16="http://schemas.microsoft.com/office/drawing/2014/main" id="{996EE9C1-FBC8-4545-650A-B18ED812080C}"/>
                </a:ext>
              </a:extLst>
            </p:cNvPr>
            <p:cNvGrpSpPr/>
            <p:nvPr/>
          </p:nvGrpSpPr>
          <p:grpSpPr>
            <a:xfrm>
              <a:off x="7239993" y="2760647"/>
              <a:ext cx="674624" cy="1466216"/>
              <a:chOff x="7239993" y="2760647"/>
              <a:chExt cx="674624" cy="1466216"/>
            </a:xfrm>
          </p:grpSpPr>
          <p:pic>
            <p:nvPicPr>
              <p:cNvPr id="25" name="Picture 24" descr="Two mountains and an upward trending arrow overlaid on top of it">
                <a:extLst>
                  <a:ext uri="{FF2B5EF4-FFF2-40B4-BE49-F238E27FC236}">
                    <a16:creationId xmlns:a16="http://schemas.microsoft.com/office/drawing/2014/main" id="{A86CB54C-218D-99F4-7635-9425B289525B}"/>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26" name="Rectangle 25">
                <a:extLst>
                  <a:ext uri="{FF2B5EF4-FFF2-40B4-BE49-F238E27FC236}">
                    <a16:creationId xmlns:a16="http://schemas.microsoft.com/office/drawing/2014/main" id="{E1B3D25A-DDF3-D3E5-E0AB-FA61341C26EB}"/>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9" name="Group 18">
              <a:extLst>
                <a:ext uri="{FF2B5EF4-FFF2-40B4-BE49-F238E27FC236}">
                  <a16:creationId xmlns:a16="http://schemas.microsoft.com/office/drawing/2014/main" id="{E65B5E7F-23A2-8C02-F1C9-DC4142343DB2}"/>
                </a:ext>
              </a:extLst>
            </p:cNvPr>
            <p:cNvGrpSpPr/>
            <p:nvPr/>
          </p:nvGrpSpPr>
          <p:grpSpPr>
            <a:xfrm>
              <a:off x="8723058" y="1393141"/>
              <a:ext cx="2361449" cy="1676948"/>
              <a:chOff x="8723058" y="1393141"/>
              <a:chExt cx="2361449" cy="1676948"/>
            </a:xfrm>
          </p:grpSpPr>
          <p:sp>
            <p:nvSpPr>
              <p:cNvPr id="23" name="Rectangle 22">
                <a:extLst>
                  <a:ext uri="{FF2B5EF4-FFF2-40B4-BE49-F238E27FC236}">
                    <a16:creationId xmlns:a16="http://schemas.microsoft.com/office/drawing/2014/main" id="{B7AD46E1-534F-6CC6-750F-3BA5567D83E9}"/>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24" name="Picture 23" descr="Cloud with an arrow pointing downwards coming out of it">
                <a:extLst>
                  <a:ext uri="{FF2B5EF4-FFF2-40B4-BE49-F238E27FC236}">
                    <a16:creationId xmlns:a16="http://schemas.microsoft.com/office/drawing/2014/main" id="{7F6F866C-549B-DFE3-5D67-FF3DC1DAA6F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20" name="Group 19">
              <a:extLst>
                <a:ext uri="{FF2B5EF4-FFF2-40B4-BE49-F238E27FC236}">
                  <a16:creationId xmlns:a16="http://schemas.microsoft.com/office/drawing/2014/main" id="{5DB11355-45FE-A9C9-77E9-E9EF5EE02008}"/>
                </a:ext>
              </a:extLst>
            </p:cNvPr>
            <p:cNvGrpSpPr/>
            <p:nvPr/>
          </p:nvGrpSpPr>
          <p:grpSpPr>
            <a:xfrm>
              <a:off x="7278025" y="1950277"/>
              <a:ext cx="2243055" cy="805287"/>
              <a:chOff x="7278025" y="1950277"/>
              <a:chExt cx="2243055" cy="805287"/>
            </a:xfrm>
          </p:grpSpPr>
          <p:pic>
            <p:nvPicPr>
              <p:cNvPr id="21" name="Picture 20" descr="Shield with a lock overlaid on top of it">
                <a:extLst>
                  <a:ext uri="{FF2B5EF4-FFF2-40B4-BE49-F238E27FC236}">
                    <a16:creationId xmlns:a16="http://schemas.microsoft.com/office/drawing/2014/main" id="{256B1526-7C24-E930-E6BF-0B134173D570}"/>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22" name="Rectangle 21">
                <a:extLst>
                  <a:ext uri="{FF2B5EF4-FFF2-40B4-BE49-F238E27FC236}">
                    <a16:creationId xmlns:a16="http://schemas.microsoft.com/office/drawing/2014/main" id="{BC857564-D8EF-64FD-7F59-93D94418F71B}"/>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33" name="Oval 32">
            <a:extLst>
              <a:ext uri="{FF2B5EF4-FFF2-40B4-BE49-F238E27FC236}">
                <a16:creationId xmlns:a16="http://schemas.microsoft.com/office/drawing/2014/main" id="{A227EB4F-A0B4-D992-64A9-9AC419389A9C}"/>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34" name="TextBox 33">
            <a:extLst>
              <a:ext uri="{FF2B5EF4-FFF2-40B4-BE49-F238E27FC236}">
                <a16:creationId xmlns:a16="http://schemas.microsoft.com/office/drawing/2014/main" id="{2C83B329-8316-A834-D7AA-DF69BE4FC20C}"/>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5" name="TextBox 34">
            <a:extLst>
              <a:ext uri="{FF2B5EF4-FFF2-40B4-BE49-F238E27FC236}">
                <a16:creationId xmlns:a16="http://schemas.microsoft.com/office/drawing/2014/main" id="{09F59268-6CFB-026F-1EFF-878DD6A28947}"/>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69" name="Title 68">
            <a:extLst>
              <a:ext uri="{FF2B5EF4-FFF2-40B4-BE49-F238E27FC236}">
                <a16:creationId xmlns:a16="http://schemas.microsoft.com/office/drawing/2014/main" id="{AB4F7AE7-DDDC-D16D-813E-27E6FDFED595}"/>
              </a:ext>
            </a:extLst>
          </p:cNvPr>
          <p:cNvSpPr>
            <a:spLocks noGrp="1" noChangeAspect="1"/>
          </p:cNvSpPr>
          <p:nvPr>
            <p:ph type="title" idx="4294967295"/>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70" name="Oval 69">
            <a:extLst>
              <a:ext uri="{FF2B5EF4-FFF2-40B4-BE49-F238E27FC236}">
                <a16:creationId xmlns:a16="http://schemas.microsoft.com/office/drawing/2014/main" id="{AFA0A048-0B71-316C-8821-CF0DEBE67919}"/>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5" name="Rectangle 74" descr="Microsoft Cloud title greyed out ">
            <a:extLst>
              <a:ext uri="{FF2B5EF4-FFF2-40B4-BE49-F238E27FC236}">
                <a16:creationId xmlns:a16="http://schemas.microsoft.com/office/drawing/2014/main" id="{A9F2C55D-B4F4-0F74-E1C7-954806ED72C9}"/>
              </a:ext>
            </a:extLst>
          </p:cNvPr>
          <p:cNvSpPr/>
          <p:nvPr/>
        </p:nvSpPr>
        <p:spPr bwMode="auto">
          <a:xfrm>
            <a:off x="6230983" y="1502229"/>
            <a:ext cx="5460274" cy="134547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Rectangle 75" descr="&#10;differentiate from the competition with intelligent apps using AI greyed out">
            <a:extLst>
              <a:ext uri="{FF2B5EF4-FFF2-40B4-BE49-F238E27FC236}">
                <a16:creationId xmlns:a16="http://schemas.microsoft.com/office/drawing/2014/main" id="{E27286FC-2563-4F21-401D-564CDCDE5AF7}"/>
              </a:ext>
            </a:extLst>
          </p:cNvPr>
          <p:cNvSpPr/>
          <p:nvPr/>
        </p:nvSpPr>
        <p:spPr bwMode="auto">
          <a:xfrm>
            <a:off x="6279618" y="4145383"/>
            <a:ext cx="5460274" cy="1345474"/>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3742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ircle: Hollow 98" descr="Highlighting the Digital and app innovation component of the Microsoft cloud">
            <a:extLst>
              <a:ext uri="{FF2B5EF4-FFF2-40B4-BE49-F238E27FC236}">
                <a16:creationId xmlns:a16="http://schemas.microsoft.com/office/drawing/2014/main" id="{58ABF24C-D069-7830-9EB7-DF0FF3F78A33}"/>
              </a:ext>
            </a:extLst>
          </p:cNvPr>
          <p:cNvSpPr/>
          <p:nvPr/>
        </p:nvSpPr>
        <p:spPr bwMode="auto">
          <a:xfrm>
            <a:off x="3688995" y="1028127"/>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342" name="TextBox 341">
            <a:extLst>
              <a:ext uri="{FF2B5EF4-FFF2-40B4-BE49-F238E27FC236}">
                <a16:creationId xmlns:a16="http://schemas.microsoft.com/office/drawing/2014/main" id="{6AD14A37-F31D-5779-ED2A-6D995E1234A3}"/>
              </a:ext>
            </a:extLst>
          </p:cNvPr>
          <p:cNvSpPr txBox="1"/>
          <p:nvPr/>
        </p:nvSpPr>
        <p:spPr>
          <a:xfrm>
            <a:off x="3860449" y="1177619"/>
            <a:ext cx="4458840" cy="4502758"/>
          </a:xfrm>
          <a:prstGeom prst="rect">
            <a:avLst/>
          </a:prstGeom>
          <a:noFill/>
        </p:spPr>
        <p:txBody>
          <a:bodyPr spcFirstLastPara="1" wrap="none" lIns="0" tIns="0" rIns="0" bIns="0" numCol="1" rtlCol="0">
            <a:prstTxWarp prst="textArchDown">
              <a:avLst/>
            </a:prstTxWarp>
            <a:spAutoFit/>
          </a:bodyPr>
          <a:lstStyle>
            <a:defPPr>
              <a:defRPr lang="en-US"/>
            </a:defPPr>
            <a:lvl1pPr algn="ctr">
              <a:defRPr sz="1200" spc="10">
                <a:solidFill>
                  <a:schemeClr val="bg1">
                    <a:lumMod val="65000"/>
                    <a:lumOff val="35000"/>
                  </a:schemeClr>
                </a:soli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000000">
                    <a:lumMod val="65000"/>
                    <a:lumOff val="35000"/>
                  </a:srgbClr>
                </a:solidFill>
                <a:effectLst/>
                <a:uLnTx/>
                <a:uFillTx/>
                <a:latin typeface="Segoe UI Semibold"/>
                <a:ea typeface="+mn-ea"/>
                <a:cs typeface="+mn-cs"/>
              </a:rPr>
              <a:t>Industry clouds</a:t>
            </a:r>
          </a:p>
        </p:txBody>
      </p:sp>
      <p:grpSp>
        <p:nvGrpSpPr>
          <p:cNvPr id="335" name="Group 334" descr="Highlighting the Digital and app innovation component of the Microsoft Cloud">
            <a:extLst>
              <a:ext uri="{FF2B5EF4-FFF2-40B4-BE49-F238E27FC236}">
                <a16:creationId xmlns:a16="http://schemas.microsoft.com/office/drawing/2014/main" id="{0DC49A50-DCF2-86B4-5F19-C30323D8F26D}"/>
              </a:ext>
            </a:extLst>
          </p:cNvPr>
          <p:cNvGrpSpPr>
            <a:grpSpLocks noChangeAspect="1"/>
          </p:cNvGrpSpPr>
          <p:nvPr/>
        </p:nvGrpSpPr>
        <p:grpSpPr>
          <a:xfrm>
            <a:off x="4435797" y="1621298"/>
            <a:ext cx="3551889" cy="3615404"/>
            <a:chOff x="7177431" y="1393141"/>
            <a:chExt cx="3907076" cy="3976943"/>
          </a:xfrm>
        </p:grpSpPr>
        <p:grpSp>
          <p:nvGrpSpPr>
            <p:cNvPr id="343" name="Group 342">
              <a:extLst>
                <a:ext uri="{FF2B5EF4-FFF2-40B4-BE49-F238E27FC236}">
                  <a16:creationId xmlns:a16="http://schemas.microsoft.com/office/drawing/2014/main" id="{AAE9FC61-B5F0-272E-AF02-CE782E80EA40}"/>
                </a:ext>
              </a:extLst>
            </p:cNvPr>
            <p:cNvGrpSpPr/>
            <p:nvPr/>
          </p:nvGrpSpPr>
          <p:grpSpPr>
            <a:xfrm>
              <a:off x="9947215" y="2150730"/>
              <a:ext cx="902810" cy="2346807"/>
              <a:chOff x="9947215" y="2150730"/>
              <a:chExt cx="902810" cy="2346807"/>
            </a:xfrm>
          </p:grpSpPr>
          <p:sp>
            <p:nvSpPr>
              <p:cNvPr id="359" name="Rectangle 358">
                <a:extLst>
                  <a:ext uri="{FF2B5EF4-FFF2-40B4-BE49-F238E27FC236}">
                    <a16:creationId xmlns:a16="http://schemas.microsoft.com/office/drawing/2014/main" id="{06B38B00-F751-76A8-FA0B-70B69315245B}"/>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Data and AI</a:t>
                </a:r>
              </a:p>
            </p:txBody>
          </p:sp>
          <p:pic>
            <p:nvPicPr>
              <p:cNvPr id="360" name="Picture 359" descr="Web browser with a speech bubble containing coding symbols in it">
                <a:extLst>
                  <a:ext uri="{FF2B5EF4-FFF2-40B4-BE49-F238E27FC236}">
                    <a16:creationId xmlns:a16="http://schemas.microsoft.com/office/drawing/2014/main" id="{CAD722BF-50D7-A1B4-FDDF-66B13E6A2D91}"/>
                  </a:ext>
                </a:extLst>
              </p:cNvPr>
              <p:cNvPicPr>
                <a:picLocks noChangeAspect="1"/>
              </p:cNvPicPr>
              <p:nvPr/>
            </p:nvPicPr>
            <p:blipFill>
              <a:blip r:embed="rId3">
                <a:grayscl/>
                <a:alphaModFix amt="40000"/>
              </a:blip>
              <a:stretch>
                <a:fillRect/>
              </a:stretch>
            </p:blipFill>
            <p:spPr>
              <a:xfrm>
                <a:off x="10201734" y="2150730"/>
                <a:ext cx="548640" cy="548640"/>
              </a:xfrm>
              <a:prstGeom prst="rect">
                <a:avLst/>
              </a:prstGeom>
              <a:ln>
                <a:noFill/>
              </a:ln>
            </p:spPr>
          </p:pic>
        </p:grpSp>
        <p:grpSp>
          <p:nvGrpSpPr>
            <p:cNvPr id="344" name="Group 343">
              <a:extLst>
                <a:ext uri="{FF2B5EF4-FFF2-40B4-BE49-F238E27FC236}">
                  <a16:creationId xmlns:a16="http://schemas.microsoft.com/office/drawing/2014/main" id="{7DE36BED-0A71-F1D3-70D4-93B0967BE49E}"/>
                </a:ext>
              </a:extLst>
            </p:cNvPr>
            <p:cNvGrpSpPr/>
            <p:nvPr/>
          </p:nvGrpSpPr>
          <p:grpSpPr>
            <a:xfrm>
              <a:off x="7177431" y="4237883"/>
              <a:ext cx="2094268" cy="942241"/>
              <a:chOff x="7177431" y="4237883"/>
              <a:chExt cx="2094268" cy="942241"/>
            </a:xfrm>
          </p:grpSpPr>
          <p:pic>
            <p:nvPicPr>
              <p:cNvPr id="357" name="Picture 356" descr="A laptop with a person icon inside along with a small phone and a cloud graphic">
                <a:extLst>
                  <a:ext uri="{FF2B5EF4-FFF2-40B4-BE49-F238E27FC236}">
                    <a16:creationId xmlns:a16="http://schemas.microsoft.com/office/drawing/2014/main" id="{191CFAA4-9C61-12C0-EB8E-D0A69165D8D3}"/>
                  </a:ext>
                </a:extLst>
              </p:cNvPr>
              <p:cNvPicPr>
                <a:picLocks noChangeAspect="1"/>
              </p:cNvPicPr>
              <p:nvPr/>
            </p:nvPicPr>
            <p:blipFill>
              <a:blip r:embed="rId4">
                <a:alphaModFix amt="40000"/>
                <a:grayscl/>
              </a:blip>
              <a:stretch>
                <a:fillRect/>
              </a:stretch>
            </p:blipFill>
            <p:spPr>
              <a:xfrm>
                <a:off x="8723059" y="4631484"/>
                <a:ext cx="548640" cy="548640"/>
              </a:xfrm>
              <a:prstGeom prst="rect">
                <a:avLst/>
              </a:prstGeom>
              <a:ln>
                <a:noFill/>
              </a:ln>
            </p:spPr>
          </p:pic>
          <p:sp>
            <p:nvSpPr>
              <p:cNvPr id="358" name="Rectangle 357">
                <a:extLst>
                  <a:ext uri="{FF2B5EF4-FFF2-40B4-BE49-F238E27FC236}">
                    <a16:creationId xmlns:a16="http://schemas.microsoft.com/office/drawing/2014/main" id="{20BD1793-FA03-F361-0AC3-BF82469E5E16}"/>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applications</a:t>
                </a:r>
              </a:p>
            </p:txBody>
          </p:sp>
        </p:grpSp>
        <p:grpSp>
          <p:nvGrpSpPr>
            <p:cNvPr id="345" name="Group 344">
              <a:extLst>
                <a:ext uri="{FF2B5EF4-FFF2-40B4-BE49-F238E27FC236}">
                  <a16:creationId xmlns:a16="http://schemas.microsoft.com/office/drawing/2014/main" id="{6FB289F7-E401-B867-B2D5-2A7DEC20943F}"/>
                </a:ext>
              </a:extLst>
            </p:cNvPr>
            <p:cNvGrpSpPr/>
            <p:nvPr/>
          </p:nvGrpSpPr>
          <p:grpSpPr>
            <a:xfrm>
              <a:off x="8478087" y="3755058"/>
              <a:ext cx="2194854" cy="1615026"/>
              <a:chOff x="8478087" y="3755058"/>
              <a:chExt cx="2194854" cy="1615026"/>
            </a:xfrm>
          </p:grpSpPr>
          <p:sp>
            <p:nvSpPr>
              <p:cNvPr id="355" name="Rectangle 354">
                <a:extLst>
                  <a:ext uri="{FF2B5EF4-FFF2-40B4-BE49-F238E27FC236}">
                    <a16:creationId xmlns:a16="http://schemas.microsoft.com/office/drawing/2014/main" id="{20D0DF25-7550-AB2E-BD2F-26EA93E3CF69}"/>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Modern work</a:t>
                </a:r>
              </a:p>
            </p:txBody>
          </p:sp>
          <p:pic>
            <p:nvPicPr>
              <p:cNvPr id="356" name="Picture 355" descr="Cloud with a network visual of connected nodes and lines overlaid on top of it">
                <a:extLst>
                  <a:ext uri="{FF2B5EF4-FFF2-40B4-BE49-F238E27FC236}">
                    <a16:creationId xmlns:a16="http://schemas.microsoft.com/office/drawing/2014/main" id="{8FCCC0CF-1AB3-D9BD-3818-49B2061C2FD3}"/>
                  </a:ext>
                </a:extLst>
              </p:cNvPr>
              <p:cNvPicPr>
                <a:picLocks noChangeAspect="1"/>
              </p:cNvPicPr>
              <p:nvPr/>
            </p:nvPicPr>
            <p:blipFill>
              <a:blip r:embed="rId5">
                <a:alphaModFix amt="40000"/>
                <a:grayscl/>
              </a:blip>
              <a:stretch>
                <a:fillRect/>
              </a:stretch>
            </p:blipFill>
            <p:spPr>
              <a:xfrm>
                <a:off x="10124300" y="3755058"/>
                <a:ext cx="548641" cy="548640"/>
              </a:xfrm>
              <a:prstGeom prst="rect">
                <a:avLst/>
              </a:prstGeom>
              <a:ln>
                <a:noFill/>
              </a:ln>
            </p:spPr>
          </p:pic>
        </p:grpSp>
        <p:grpSp>
          <p:nvGrpSpPr>
            <p:cNvPr id="346" name="Group 345">
              <a:extLst>
                <a:ext uri="{FF2B5EF4-FFF2-40B4-BE49-F238E27FC236}">
                  <a16:creationId xmlns:a16="http://schemas.microsoft.com/office/drawing/2014/main" id="{51BA9ED3-5D50-582A-1E37-3BA7CAD27300}"/>
                </a:ext>
              </a:extLst>
            </p:cNvPr>
            <p:cNvGrpSpPr/>
            <p:nvPr/>
          </p:nvGrpSpPr>
          <p:grpSpPr>
            <a:xfrm>
              <a:off x="7239993" y="2760647"/>
              <a:ext cx="674624" cy="1466216"/>
              <a:chOff x="7239993" y="2760647"/>
              <a:chExt cx="674624" cy="1466216"/>
            </a:xfrm>
          </p:grpSpPr>
          <p:pic>
            <p:nvPicPr>
              <p:cNvPr id="353" name="Picture 352" descr="Two mountains and an upward trending arrow overlaid on top of it">
                <a:extLst>
                  <a:ext uri="{FF2B5EF4-FFF2-40B4-BE49-F238E27FC236}">
                    <a16:creationId xmlns:a16="http://schemas.microsoft.com/office/drawing/2014/main" id="{B43FC555-9CA6-13A2-69E7-D08B1469157F}"/>
                  </a:ext>
                </a:extLst>
              </p:cNvPr>
              <p:cNvPicPr>
                <a:picLocks noChangeAspect="1"/>
              </p:cNvPicPr>
              <p:nvPr/>
            </p:nvPicPr>
            <p:blipFill>
              <a:blip r:embed="rId6">
                <a:alphaModFix amt="40000"/>
                <a:grayscl/>
              </a:blip>
              <a:stretch>
                <a:fillRect/>
              </a:stretch>
            </p:blipFill>
            <p:spPr>
              <a:xfrm>
                <a:off x="7365977" y="3678223"/>
                <a:ext cx="548640" cy="548640"/>
              </a:xfrm>
              <a:prstGeom prst="rect">
                <a:avLst/>
              </a:prstGeom>
              <a:ln>
                <a:noFill/>
              </a:ln>
            </p:spPr>
          </p:pic>
          <p:sp>
            <p:nvSpPr>
              <p:cNvPr id="354" name="Rectangle 353">
                <a:extLst>
                  <a:ext uri="{FF2B5EF4-FFF2-40B4-BE49-F238E27FC236}">
                    <a16:creationId xmlns:a16="http://schemas.microsoft.com/office/drawing/2014/main" id="{D45E1F70-7366-3651-8D37-A56F45DB02C0}"/>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Security</a:t>
                </a:r>
              </a:p>
            </p:txBody>
          </p:sp>
        </p:grpSp>
        <p:grpSp>
          <p:nvGrpSpPr>
            <p:cNvPr id="347" name="Group 346">
              <a:extLst>
                <a:ext uri="{FF2B5EF4-FFF2-40B4-BE49-F238E27FC236}">
                  <a16:creationId xmlns:a16="http://schemas.microsoft.com/office/drawing/2014/main" id="{F62993C6-C69E-4062-3F8C-D13A4A9CC23F}"/>
                </a:ext>
              </a:extLst>
            </p:cNvPr>
            <p:cNvGrpSpPr/>
            <p:nvPr/>
          </p:nvGrpSpPr>
          <p:grpSpPr>
            <a:xfrm>
              <a:off x="8723058" y="1393141"/>
              <a:ext cx="2361449" cy="1676948"/>
              <a:chOff x="8723058" y="1393141"/>
              <a:chExt cx="2361449" cy="1676948"/>
            </a:xfrm>
          </p:grpSpPr>
          <p:sp>
            <p:nvSpPr>
              <p:cNvPr id="351" name="Rectangle 350">
                <a:extLst>
                  <a:ext uri="{FF2B5EF4-FFF2-40B4-BE49-F238E27FC236}">
                    <a16:creationId xmlns:a16="http://schemas.microsoft.com/office/drawing/2014/main" id="{80FD8DF5-53F0-116A-3390-D14510DE88FD}"/>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innovation</a:t>
                </a:r>
              </a:p>
            </p:txBody>
          </p:sp>
          <p:pic>
            <p:nvPicPr>
              <p:cNvPr id="352" name="Picture 351" descr="Cloud with an arrow pointing downwards coming out of it">
                <a:extLst>
                  <a:ext uri="{FF2B5EF4-FFF2-40B4-BE49-F238E27FC236}">
                    <a16:creationId xmlns:a16="http://schemas.microsoft.com/office/drawing/2014/main" id="{9AAEBB77-1FB5-15C9-CF97-BBF06FE19D90}"/>
                  </a:ext>
                </a:extLst>
              </p:cNvPr>
              <p:cNvPicPr>
                <a:picLocks noChangeAspect="1"/>
              </p:cNvPicPr>
              <p:nvPr/>
            </p:nvPicPr>
            <p:blipFill>
              <a:blip r:embed="rId7">
                <a:alphaModFix amt="40000"/>
                <a:grayscl/>
              </a:blip>
              <a:stretch>
                <a:fillRect/>
              </a:stretch>
            </p:blipFill>
            <p:spPr>
              <a:xfrm>
                <a:off x="8723058" y="1393141"/>
                <a:ext cx="548640" cy="548640"/>
              </a:xfrm>
              <a:prstGeom prst="rect">
                <a:avLst/>
              </a:prstGeom>
              <a:ln>
                <a:noFill/>
              </a:ln>
            </p:spPr>
          </p:pic>
        </p:grpSp>
        <p:grpSp>
          <p:nvGrpSpPr>
            <p:cNvPr id="348" name="Group 347">
              <a:extLst>
                <a:ext uri="{FF2B5EF4-FFF2-40B4-BE49-F238E27FC236}">
                  <a16:creationId xmlns:a16="http://schemas.microsoft.com/office/drawing/2014/main" id="{B041159B-E29F-1878-A3DD-789FFE2E9B51}"/>
                </a:ext>
              </a:extLst>
            </p:cNvPr>
            <p:cNvGrpSpPr/>
            <p:nvPr/>
          </p:nvGrpSpPr>
          <p:grpSpPr>
            <a:xfrm>
              <a:off x="7278025" y="1950277"/>
              <a:ext cx="2243055" cy="805287"/>
              <a:chOff x="7278025" y="1950277"/>
              <a:chExt cx="2243055" cy="805287"/>
            </a:xfrm>
          </p:grpSpPr>
          <p:pic>
            <p:nvPicPr>
              <p:cNvPr id="349" name="Picture 348" descr="Shield with a lock overlaid on top of it">
                <a:extLst>
                  <a:ext uri="{FF2B5EF4-FFF2-40B4-BE49-F238E27FC236}">
                    <a16:creationId xmlns:a16="http://schemas.microsoft.com/office/drawing/2014/main" id="{BFE22890-2828-3100-E029-183011E1C7B8}"/>
                  </a:ext>
                </a:extLst>
              </p:cNvPr>
              <p:cNvPicPr>
                <a:picLocks noChangeAspect="1"/>
              </p:cNvPicPr>
              <p:nvPr/>
            </p:nvPicPr>
            <p:blipFill>
              <a:blip r:embed="rId8">
                <a:alphaModFix amt="40000"/>
                <a:grayscl/>
              </a:blip>
              <a:stretch>
                <a:fillRect/>
              </a:stretch>
            </p:blipFill>
            <p:spPr>
              <a:xfrm>
                <a:off x="7278025" y="2206924"/>
                <a:ext cx="548640" cy="548640"/>
              </a:xfrm>
              <a:prstGeom prst="rect">
                <a:avLst/>
              </a:prstGeom>
              <a:ln>
                <a:noFill/>
              </a:ln>
            </p:spPr>
          </p:pic>
          <p:sp>
            <p:nvSpPr>
              <p:cNvPr id="350" name="Rectangle 349">
                <a:extLst>
                  <a:ext uri="{FF2B5EF4-FFF2-40B4-BE49-F238E27FC236}">
                    <a16:creationId xmlns:a16="http://schemas.microsoft.com/office/drawing/2014/main" id="{44F8B748-0680-36EB-8810-0DAF259BE3D9}"/>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Infrastructure</a:t>
                </a:r>
              </a:p>
            </p:txBody>
          </p:sp>
        </p:grpSp>
      </p:grpSp>
      <p:sp>
        <p:nvSpPr>
          <p:cNvPr id="332" name="Rectangle 331">
            <a:extLst>
              <a:ext uri="{FF2B5EF4-FFF2-40B4-BE49-F238E27FC236}">
                <a16:creationId xmlns:a16="http://schemas.microsoft.com/office/drawing/2014/main" id="{F5B3244B-7D44-8137-36D2-6B9B7653BAA9}"/>
              </a:ext>
            </a:extLst>
          </p:cNvPr>
          <p:cNvSpPr>
            <a:spLocks noChangeAspect="1"/>
          </p:cNvSpPr>
          <p:nvPr/>
        </p:nvSpPr>
        <p:spPr bwMode="auto">
          <a:xfrm rot="1800000">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333" name="Rectangle 332">
            <a:extLst>
              <a:ext uri="{FF2B5EF4-FFF2-40B4-BE49-F238E27FC236}">
                <a16:creationId xmlns:a16="http://schemas.microsoft.com/office/drawing/2014/main" id="{30E40437-A4B3-1CB5-CBFB-232782FCDE73}"/>
              </a:ext>
            </a:extLst>
          </p:cNvPr>
          <p:cNvSpPr>
            <a:spLocks noChangeAspect="1"/>
          </p:cNvSpPr>
          <p:nvPr/>
        </p:nvSpPr>
        <p:spPr bwMode="auto">
          <a:xfrm rot="19800000" flipH="1">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334" name="Rectangle 333">
            <a:extLst>
              <a:ext uri="{FF2B5EF4-FFF2-40B4-BE49-F238E27FC236}">
                <a16:creationId xmlns:a16="http://schemas.microsoft.com/office/drawing/2014/main" id="{F66EB2CF-0DEA-32E1-8D46-0DF6081E6EAA}"/>
              </a:ext>
            </a:extLst>
          </p:cNvPr>
          <p:cNvSpPr>
            <a:spLocks noChangeAspect="1"/>
          </p:cNvSpPr>
          <p:nvPr/>
        </p:nvSpPr>
        <p:spPr bwMode="auto">
          <a:xfrm rot="5400000" flipH="1">
            <a:off x="6080355"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336" name="Oval 335">
            <a:extLst>
              <a:ext uri="{FF2B5EF4-FFF2-40B4-BE49-F238E27FC236}">
                <a16:creationId xmlns:a16="http://schemas.microsoft.com/office/drawing/2014/main" id="{696BA5DA-1633-2073-0D2D-CEB54905A76F}"/>
              </a:ext>
              <a:ext uri="{C183D7F6-B498-43B3-948B-1728B52AA6E4}">
                <adec:decorative xmlns:adec="http://schemas.microsoft.com/office/drawing/2017/decorative" val="1"/>
              </a:ext>
            </a:extLst>
          </p:cNvPr>
          <p:cNvSpPr>
            <a:spLocks noChangeAspect="1"/>
          </p:cNvSpPr>
          <p:nvPr/>
        </p:nvSpPr>
        <p:spPr bwMode="auto">
          <a:xfrm>
            <a:off x="4020000" y="1359131"/>
            <a:ext cx="4139738" cy="4139738"/>
          </a:xfrm>
          <a:prstGeom prst="ellipse">
            <a:avLst/>
          </a:prstGeom>
          <a:gradFill>
            <a:gsLst>
              <a:gs pos="0">
                <a:schemeClr val="bg1">
                  <a:lumMod val="85000"/>
                  <a:lumOff val="15000"/>
                  <a:alpha val="50000"/>
                </a:schemeClr>
              </a:gs>
              <a:gs pos="100000">
                <a:schemeClr val="bg1">
                  <a:lumMod val="85000"/>
                  <a:lumOff val="15000"/>
                  <a:alpha val="50000"/>
                </a:schemeClr>
              </a:gs>
            </a:gsLst>
            <a:lin ang="2700000" scaled="0"/>
          </a:gradFill>
          <a:ln w="19050" cap="flat" cmpd="sng" algn="ctr">
            <a:solidFill>
              <a:schemeClr val="bg1">
                <a:lumMod val="65000"/>
                <a:lumOff val="35000"/>
              </a:scheme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5" name="Group 14" descr="Highlighting the Digital and app innovation component of the Microsoft Cloud pillars">
            <a:extLst>
              <a:ext uri="{FF2B5EF4-FFF2-40B4-BE49-F238E27FC236}">
                <a16:creationId xmlns:a16="http://schemas.microsoft.com/office/drawing/2014/main" id="{2F520755-6169-8272-D12C-A18FCA29B94D}"/>
              </a:ext>
            </a:extLst>
          </p:cNvPr>
          <p:cNvGrpSpPr/>
          <p:nvPr/>
        </p:nvGrpSpPr>
        <p:grpSpPr>
          <a:xfrm>
            <a:off x="6458314" y="1629902"/>
            <a:ext cx="1705543" cy="1804178"/>
            <a:chOff x="6458314" y="1629902"/>
            <a:chExt cx="1705543" cy="1804178"/>
          </a:xfrm>
        </p:grpSpPr>
        <p:sp>
          <p:nvSpPr>
            <p:cNvPr id="296" name="Freeform 295">
              <a:extLst>
                <a:ext uri="{FF2B5EF4-FFF2-40B4-BE49-F238E27FC236}">
                  <a16:creationId xmlns:a16="http://schemas.microsoft.com/office/drawing/2014/main" id="{040ADA2F-DC9E-2647-F187-09CEAD9CC758}"/>
                </a:ext>
              </a:extLst>
            </p:cNvPr>
            <p:cNvSpPr/>
            <p:nvPr/>
          </p:nvSpPr>
          <p:spPr bwMode="auto">
            <a:xfrm>
              <a:off x="6458314" y="1629902"/>
              <a:ext cx="1705543" cy="1804178"/>
            </a:xfrm>
            <a:custGeom>
              <a:avLst/>
              <a:gdLst>
                <a:gd name="connsiteX0" fmla="*/ 655018 w 1684753"/>
                <a:gd name="connsiteY0" fmla="*/ 0 h 1782185"/>
                <a:gd name="connsiteX1" fmla="*/ 1678854 w 1684753"/>
                <a:gd name="connsiteY1" fmla="*/ 1648840 h 1782185"/>
                <a:gd name="connsiteX2" fmla="*/ 1684753 w 1684753"/>
                <a:gd name="connsiteY2" fmla="*/ 1782185 h 1782185"/>
                <a:gd name="connsiteX3" fmla="*/ 378626 w 1684753"/>
                <a:gd name="connsiteY3" fmla="*/ 1782185 h 1782185"/>
                <a:gd name="connsiteX4" fmla="*/ 372143 w 1684753"/>
                <a:gd name="connsiteY4" fmla="*/ 1697576 h 1782185"/>
                <a:gd name="connsiteX5" fmla="*/ 132098 w 1684753"/>
                <a:gd name="connsiteY5" fmla="*/ 1230868 h 1782185"/>
                <a:gd name="connsiteX6" fmla="*/ 0 w 1684753"/>
                <a:gd name="connsiteY6" fmla="*/ 1130632 h 1782185"/>
                <a:gd name="connsiteX7" fmla="*/ 414158 w 1684753"/>
                <a:gd name="connsiteY7" fmla="*/ 405215 h 178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753" h="1782185">
                  <a:moveTo>
                    <a:pt x="655018" y="0"/>
                  </a:moveTo>
                  <a:cubicBezTo>
                    <a:pt x="1246619" y="351649"/>
                    <a:pt x="1626557" y="968293"/>
                    <a:pt x="1678854" y="1648840"/>
                  </a:cubicBezTo>
                  <a:lnTo>
                    <a:pt x="1684753" y="1782185"/>
                  </a:lnTo>
                  <a:lnTo>
                    <a:pt x="378626" y="1782185"/>
                  </a:lnTo>
                  <a:lnTo>
                    <a:pt x="372143" y="1697576"/>
                  </a:lnTo>
                  <a:cubicBezTo>
                    <a:pt x="346719" y="1518848"/>
                    <a:pt x="261660" y="1354532"/>
                    <a:pt x="132098" y="1230868"/>
                  </a:cubicBezTo>
                  <a:lnTo>
                    <a:pt x="0" y="1130632"/>
                  </a:lnTo>
                  <a:lnTo>
                    <a:pt x="414158" y="405215"/>
                  </a:lnTo>
                  <a:close/>
                </a:path>
              </a:pathLst>
            </a:custGeom>
            <a:solidFill>
              <a:srgbClr val="1E1E1E"/>
            </a:solidFill>
            <a:ln w="25400" cap="flat" cmpd="sng" algn="ctr">
              <a:gradFill flip="none" rotWithShape="1">
                <a:gsLst>
                  <a:gs pos="14000">
                    <a:srgbClr val="8EC8E8"/>
                  </a:gs>
                  <a:gs pos="100000">
                    <a:srgbClr val="CD9AD0"/>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pic>
          <p:nvPicPr>
            <p:cNvPr id="13" name="Picture 12" descr="Web browser with a speech bubble containing coding symbols in it">
              <a:extLst>
                <a:ext uri="{FF2B5EF4-FFF2-40B4-BE49-F238E27FC236}">
                  <a16:creationId xmlns:a16="http://schemas.microsoft.com/office/drawing/2014/main" id="{E44DEE2E-98A5-3AE1-99EE-4DB6BBD39B20}"/>
                </a:ext>
              </a:extLst>
            </p:cNvPr>
            <p:cNvPicPr>
              <a:picLocks noChangeAspect="1"/>
            </p:cNvPicPr>
            <p:nvPr/>
          </p:nvPicPr>
          <p:blipFill>
            <a:blip r:embed="rId3">
              <a:alphaModFix/>
            </a:blip>
            <a:stretch>
              <a:fillRect/>
            </a:stretch>
          </p:blipFill>
          <p:spPr>
            <a:xfrm>
              <a:off x="7183100" y="2308798"/>
              <a:ext cx="498764" cy="498764"/>
            </a:xfrm>
            <a:prstGeom prst="rect">
              <a:avLst/>
            </a:prstGeom>
            <a:ln>
              <a:noFill/>
            </a:ln>
          </p:spPr>
        </p:pic>
        <p:sp>
          <p:nvSpPr>
            <p:cNvPr id="14" name="Rectangle 13">
              <a:extLst>
                <a:ext uri="{FF2B5EF4-FFF2-40B4-BE49-F238E27FC236}">
                  <a16:creationId xmlns:a16="http://schemas.microsoft.com/office/drawing/2014/main" id="{E0D485A9-3093-4D84-2027-80F9076E1492}"/>
                </a:ext>
              </a:extLst>
            </p:cNvPr>
            <p:cNvSpPr/>
            <p:nvPr/>
          </p:nvSpPr>
          <p:spPr bwMode="auto">
            <a:xfrm>
              <a:off x="6913211" y="2812180"/>
              <a:ext cx="1072410"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grpSp>
      <p:sp>
        <p:nvSpPr>
          <p:cNvPr id="337" name="Oval 336">
            <a:extLst>
              <a:ext uri="{FF2B5EF4-FFF2-40B4-BE49-F238E27FC236}">
                <a16:creationId xmlns:a16="http://schemas.microsoft.com/office/drawing/2014/main" id="{E7E1EC7E-65E3-BF5A-3DF9-5338274522FA}"/>
              </a:ext>
              <a:ext uri="{C183D7F6-B498-43B3-948B-1728B52AA6E4}">
                <adec:decorative xmlns:adec="http://schemas.microsoft.com/office/drawing/2017/decorative" val="1"/>
              </a:ext>
            </a:extLst>
          </p:cNvPr>
          <p:cNvSpPr>
            <a:spLocks noChangeAspect="1"/>
          </p:cNvSpPr>
          <p:nvPr/>
        </p:nvSpPr>
        <p:spPr bwMode="auto">
          <a:xfrm>
            <a:off x="5153185" y="2493818"/>
            <a:ext cx="1870364" cy="1870364"/>
          </a:xfrm>
          <a:prstGeom prst="ellipse">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8" name="TextBox 337">
            <a:extLst>
              <a:ext uri="{FF2B5EF4-FFF2-40B4-BE49-F238E27FC236}">
                <a16:creationId xmlns:a16="http://schemas.microsoft.com/office/drawing/2014/main" id="{A69261AA-A514-F60C-2792-06F5C595DB51}"/>
              </a:ext>
            </a:extLst>
          </p:cNvPr>
          <p:cNvSpPr txBox="1">
            <a:spLocks noChangeAspect="1"/>
          </p:cNvSpPr>
          <p:nvPr/>
        </p:nvSpPr>
        <p:spPr>
          <a:xfrm>
            <a:off x="5309817" y="2650451"/>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39" name="TextBox 338">
            <a:extLst>
              <a:ext uri="{FF2B5EF4-FFF2-40B4-BE49-F238E27FC236}">
                <a16:creationId xmlns:a16="http://schemas.microsoft.com/office/drawing/2014/main" id="{8F553369-2C29-C670-2EFE-D97B82236A56}"/>
              </a:ext>
            </a:extLst>
          </p:cNvPr>
          <p:cNvSpPr txBox="1">
            <a:spLocks noChangeAspect="1"/>
          </p:cNvSpPr>
          <p:nvPr/>
        </p:nvSpPr>
        <p:spPr>
          <a:xfrm>
            <a:off x="5277876" y="2610525"/>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340" name="Title 339">
            <a:extLst>
              <a:ext uri="{FF2B5EF4-FFF2-40B4-BE49-F238E27FC236}">
                <a16:creationId xmlns:a16="http://schemas.microsoft.com/office/drawing/2014/main" id="{3BB220BC-885A-E764-FCB6-E74A9D87E5B0}"/>
              </a:ext>
            </a:extLst>
          </p:cNvPr>
          <p:cNvSpPr>
            <a:spLocks noGrp="1" noChangeAspect="1"/>
          </p:cNvSpPr>
          <p:nvPr>
            <p:ph type="title" idx="4294967295"/>
          </p:nvPr>
        </p:nvSpPr>
        <p:spPr bwMode="auto">
          <a:xfrm>
            <a:off x="5594856" y="3207716"/>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rPr>
              <a:t>Cloud</a:t>
            </a:r>
          </a:p>
        </p:txBody>
      </p:sp>
      <p:sp>
        <p:nvSpPr>
          <p:cNvPr id="341" name="Oval 340">
            <a:extLst>
              <a:ext uri="{FF2B5EF4-FFF2-40B4-BE49-F238E27FC236}">
                <a16:creationId xmlns:a16="http://schemas.microsoft.com/office/drawing/2014/main" id="{AEA51543-7BC4-BB49-89B6-BC2BB9FCBDF7}"/>
              </a:ext>
              <a:ext uri="{C183D7F6-B498-43B3-948B-1728B52AA6E4}">
                <adec:decorative xmlns:adec="http://schemas.microsoft.com/office/drawing/2017/decorative" val="1"/>
              </a:ext>
            </a:extLst>
          </p:cNvPr>
          <p:cNvSpPr>
            <a:spLocks noChangeAspect="1"/>
          </p:cNvSpPr>
          <p:nvPr/>
        </p:nvSpPr>
        <p:spPr bwMode="auto">
          <a:xfrm>
            <a:off x="5404192" y="2743200"/>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1098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4C63B1F-C04B-467E-C762-0B6D54959068}"/>
              </a:ext>
            </a:extLst>
          </p:cNvPr>
          <p:cNvSpPr txBox="1"/>
          <p:nvPr/>
        </p:nvSpPr>
        <p:spPr>
          <a:xfrm>
            <a:off x="4299857" y="1581114"/>
            <a:ext cx="3592286" cy="584775"/>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GitHub Enterprise</a:t>
            </a:r>
          </a:p>
        </p:txBody>
      </p:sp>
      <p:sp>
        <p:nvSpPr>
          <p:cNvPr id="6" name="Title 5">
            <a:extLst>
              <a:ext uri="{FF2B5EF4-FFF2-40B4-BE49-F238E27FC236}">
                <a16:creationId xmlns:a16="http://schemas.microsoft.com/office/drawing/2014/main" id="{AD20231D-DBF0-D0C3-C041-77A564EFD67A}"/>
              </a:ext>
            </a:extLst>
          </p:cNvPr>
          <p:cNvSpPr txBox="1">
            <a:spLocks noGrp="1"/>
          </p:cNvSpPr>
          <p:nvPr>
            <p:ph type="title" idx="4294967295"/>
          </p:nvPr>
        </p:nvSpPr>
        <p:spPr>
          <a:xfrm>
            <a:off x="651641" y="2308118"/>
            <a:ext cx="10888718" cy="861020"/>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796" b="0" i="0" u="none" strike="noStrike" kern="1200" cap="none" spc="0" normalizeH="0" baseline="0" noProof="0">
                <a:ln>
                  <a:noFill/>
                </a:ln>
                <a:solidFill>
                  <a:schemeClr val="tx1"/>
                </a:solidFill>
                <a:effectLst/>
                <a:uLnTx/>
                <a:uFillTx/>
                <a:latin typeface="+mj-lt"/>
                <a:ea typeface="+mn-ea"/>
                <a:cs typeface="Segoe UI" panose="020B0502040204020203" pitchFamily="34" charset="0"/>
              </a:rPr>
              <a:t>One integrated developer platform</a:t>
            </a:r>
          </a:p>
        </p:txBody>
      </p:sp>
      <p:sp>
        <p:nvSpPr>
          <p:cNvPr id="39" name="TextBox 38">
            <a:extLst>
              <a:ext uri="{FF2B5EF4-FFF2-40B4-BE49-F238E27FC236}">
                <a16:creationId xmlns:a16="http://schemas.microsoft.com/office/drawing/2014/main" id="{8531BDCA-23AA-1813-FFF0-1CB3F0B149DE}"/>
              </a:ext>
            </a:extLst>
          </p:cNvPr>
          <p:cNvSpPr txBox="1"/>
          <p:nvPr/>
        </p:nvSpPr>
        <p:spPr>
          <a:xfrm>
            <a:off x="9506043" y="4141950"/>
            <a:ext cx="17873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Used by &gt;90% </a:t>
            </a:r>
            <a:b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Fortune 100</a:t>
            </a:r>
          </a:p>
        </p:txBody>
      </p:sp>
      <p:sp>
        <p:nvSpPr>
          <p:cNvPr id="54" name="TextBox 53">
            <a:extLst>
              <a:ext uri="{FF2B5EF4-FFF2-40B4-BE49-F238E27FC236}">
                <a16:creationId xmlns:a16="http://schemas.microsoft.com/office/drawing/2014/main" id="{F5BEBF34-4EC4-370B-5932-F368CA72EB4A}"/>
              </a:ext>
            </a:extLst>
          </p:cNvPr>
          <p:cNvSpPr txBox="1"/>
          <p:nvPr/>
        </p:nvSpPr>
        <p:spPr>
          <a:xfrm>
            <a:off x="5291855" y="4141950"/>
            <a:ext cx="1354638"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Secure  DevSecOps</a:t>
            </a:r>
          </a:p>
        </p:txBody>
      </p:sp>
      <p:sp>
        <p:nvSpPr>
          <p:cNvPr id="49" name="TextBox 48">
            <a:extLst>
              <a:ext uri="{FF2B5EF4-FFF2-40B4-BE49-F238E27FC236}">
                <a16:creationId xmlns:a16="http://schemas.microsoft.com/office/drawing/2014/main" id="{5848AD16-04F5-DB17-270C-6D0E7A2785D8}"/>
              </a:ext>
            </a:extLst>
          </p:cNvPr>
          <p:cNvSpPr txBox="1"/>
          <p:nvPr/>
        </p:nvSpPr>
        <p:spPr>
          <a:xfrm>
            <a:off x="2930018" y="4141950"/>
            <a:ext cx="201459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Automate entire workflows</a:t>
            </a:r>
          </a:p>
        </p:txBody>
      </p:sp>
      <p:sp>
        <p:nvSpPr>
          <p:cNvPr id="44" name="TextBox 43">
            <a:extLst>
              <a:ext uri="{FF2B5EF4-FFF2-40B4-BE49-F238E27FC236}">
                <a16:creationId xmlns:a16="http://schemas.microsoft.com/office/drawing/2014/main" id="{238254D2-2E87-8A10-C9D4-06602E4802CA}"/>
              </a:ext>
            </a:extLst>
          </p:cNvPr>
          <p:cNvSpPr txBox="1"/>
          <p:nvPr/>
        </p:nvSpPr>
        <p:spPr>
          <a:xfrm>
            <a:off x="931338" y="4141950"/>
            <a:ext cx="160554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Redefine collaboration</a:t>
            </a:r>
          </a:p>
        </p:txBody>
      </p:sp>
      <p:sp>
        <p:nvSpPr>
          <p:cNvPr id="59" name="TextBox 58">
            <a:extLst>
              <a:ext uri="{FF2B5EF4-FFF2-40B4-BE49-F238E27FC236}">
                <a16:creationId xmlns:a16="http://schemas.microsoft.com/office/drawing/2014/main" id="{8C2CFBBF-2E3D-0B3A-9300-F27060C1E1EA}"/>
              </a:ext>
            </a:extLst>
          </p:cNvPr>
          <p:cNvSpPr txBox="1"/>
          <p:nvPr/>
        </p:nvSpPr>
        <p:spPr>
          <a:xfrm>
            <a:off x="6993732" y="4141950"/>
            <a:ext cx="216507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Loved by </a:t>
            </a:r>
            <a:b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100M+ developers</a:t>
            </a:r>
          </a:p>
        </p:txBody>
      </p:sp>
      <p:cxnSp>
        <p:nvCxnSpPr>
          <p:cNvPr id="8" name="Straight Connector 7">
            <a:extLst>
              <a:ext uri="{FF2B5EF4-FFF2-40B4-BE49-F238E27FC236}">
                <a16:creationId xmlns:a16="http://schemas.microsoft.com/office/drawing/2014/main" id="{5F00569C-20F5-DE77-77E0-D09239691B64}"/>
              </a:ext>
              <a:ext uri="{C183D7F6-B498-43B3-948B-1728B52AA6E4}">
                <adec:decorative xmlns:adec="http://schemas.microsoft.com/office/drawing/2017/decorative" val="1"/>
              </a:ext>
            </a:extLst>
          </p:cNvPr>
          <p:cNvCxnSpPr>
            <a:cxnSpLocks/>
          </p:cNvCxnSpPr>
          <p:nvPr/>
        </p:nvCxnSpPr>
        <p:spPr>
          <a:xfrm>
            <a:off x="2774326" y="389865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5100307" y="389865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153AED-55F8-A25A-4718-DFA6243DE471}"/>
              </a:ext>
              <a:ext uri="{C183D7F6-B498-43B3-948B-1728B52AA6E4}">
                <adec:decorative xmlns:adec="http://schemas.microsoft.com/office/drawing/2017/decorative" val="1"/>
              </a:ext>
            </a:extLst>
          </p:cNvPr>
          <p:cNvCxnSpPr>
            <a:cxnSpLocks/>
          </p:cNvCxnSpPr>
          <p:nvPr/>
        </p:nvCxnSpPr>
        <p:spPr>
          <a:xfrm>
            <a:off x="6855968" y="389865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55066BD-8E2D-B60A-84F4-BC9EF911C7CD}"/>
              </a:ext>
              <a:ext uri="{C183D7F6-B498-43B3-948B-1728B52AA6E4}">
                <adec:decorative xmlns:adec="http://schemas.microsoft.com/office/drawing/2017/decorative" val="1"/>
              </a:ext>
            </a:extLst>
          </p:cNvPr>
          <p:cNvCxnSpPr>
            <a:cxnSpLocks/>
          </p:cNvCxnSpPr>
          <p:nvPr/>
        </p:nvCxnSpPr>
        <p:spPr>
          <a:xfrm>
            <a:off x="9344378" y="389865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85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0 1.85185E-6 L 0 0.01967 " pathEditMode="relative" rAng="0" ptsTypes="AA">
                                      <p:cBhvr>
                                        <p:cTn id="9" dur="500" spd="-100000" fill="hold"/>
                                        <p:tgtEl>
                                          <p:spTgt spid="31"/>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4.44444E-6 L 0 0.01967 " pathEditMode="relative" rAng="0" ptsTypes="AA">
                                      <p:cBhvr>
                                        <p:cTn id="14" dur="500" spd="-100000" fill="hold"/>
                                        <p:tgtEl>
                                          <p:spTgt spid="6"/>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2.5E-6 4.07407E-6 L 2.5E-6 0.01967 " pathEditMode="relative" rAng="0" ptsTypes="AA">
                                      <p:cBhvr>
                                        <p:cTn id="19" dur="500" spd="-100000" fill="hold"/>
                                        <p:tgtEl>
                                          <p:spTgt spid="44"/>
                                        </p:tgtEl>
                                        <p:attrNameLst>
                                          <p:attrName>ppt_x</p:attrName>
                                          <p:attrName>ppt_y</p:attrName>
                                        </p:attrNameLst>
                                      </p:cBhvr>
                                      <p:rCtr x="0" y="972"/>
                                    </p:animMotion>
                                  </p:childTnLst>
                                </p:cTn>
                              </p:par>
                              <p:par>
                                <p:cTn id="20" presetID="10" presetClass="entr" presetSubtype="0" fill="hold" grpId="0" nodeType="withEffect">
                                  <p:stCondLst>
                                    <p:cond delay="3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grpId="1" nodeType="withEffect">
                                  <p:stCondLst>
                                    <p:cond delay="300"/>
                                  </p:stCondLst>
                                  <p:childTnLst>
                                    <p:animMotion origin="layout" path="M 3.33333E-6 4.07407E-6 L 3.33333E-6 0.01967 " pathEditMode="relative" rAng="0" ptsTypes="AA">
                                      <p:cBhvr>
                                        <p:cTn id="24" dur="500" spd="-100000" fill="hold"/>
                                        <p:tgtEl>
                                          <p:spTgt spid="49"/>
                                        </p:tgtEl>
                                        <p:attrNameLst>
                                          <p:attrName>ppt_x</p:attrName>
                                          <p:attrName>ppt_y</p:attrName>
                                        </p:attrNameLst>
                                      </p:cBhvr>
                                      <p:rCtr x="0" y="972"/>
                                    </p:animMotion>
                                  </p:childTnLst>
                                </p:cTn>
                              </p:par>
                              <p:par>
                                <p:cTn id="25" presetID="10" presetClass="entr" presetSubtype="0" fill="hold" grpId="0" nodeType="withEffect">
                                  <p:stCondLst>
                                    <p:cond delay="4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400"/>
                                  </p:stCondLst>
                                  <p:childTnLst>
                                    <p:animMotion origin="layout" path="M -3.33333E-6 4.07407E-6 L -3.33333E-6 0.01967 " pathEditMode="relative" rAng="0" ptsTypes="AA">
                                      <p:cBhvr>
                                        <p:cTn id="29" dur="500" spd="-100000" fill="hold"/>
                                        <p:tgtEl>
                                          <p:spTgt spid="54"/>
                                        </p:tgtEl>
                                        <p:attrNameLst>
                                          <p:attrName>ppt_x</p:attrName>
                                          <p:attrName>ppt_y</p:attrName>
                                        </p:attrNameLst>
                                      </p:cBhvr>
                                      <p:rCtr x="0" y="972"/>
                                    </p:animMotion>
                                  </p:childTnLst>
                                </p:cTn>
                              </p:par>
                              <p:par>
                                <p:cTn id="30" presetID="10" presetClass="entr" presetSubtype="0" fill="hold" grpId="0" nodeType="withEffect">
                                  <p:stCondLst>
                                    <p:cond delay="50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42" presetClass="path" presetSubtype="0" decel="100000" fill="hold" grpId="1" nodeType="withEffect">
                                  <p:stCondLst>
                                    <p:cond delay="500"/>
                                  </p:stCondLst>
                                  <p:childTnLst>
                                    <p:animMotion origin="layout" path="M 2.08333E-7 4.07407E-6 L 2.08333E-7 0.01967 " pathEditMode="relative" rAng="0" ptsTypes="AA">
                                      <p:cBhvr>
                                        <p:cTn id="34" dur="500" spd="-100000" fill="hold"/>
                                        <p:tgtEl>
                                          <p:spTgt spid="59"/>
                                        </p:tgtEl>
                                        <p:attrNameLst>
                                          <p:attrName>ppt_x</p:attrName>
                                          <p:attrName>ppt_y</p:attrName>
                                        </p:attrNameLst>
                                      </p:cBhvr>
                                      <p:rCtr x="0" y="972"/>
                                    </p:animMotion>
                                  </p:childTnLst>
                                </p:cTn>
                              </p:par>
                              <p:par>
                                <p:cTn id="35" presetID="10" presetClass="entr" presetSubtype="0" fill="hold" grpId="0" nodeType="withEffect">
                                  <p:stCondLst>
                                    <p:cond delay="6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decel="100000" fill="hold" grpId="1" nodeType="withEffect">
                                  <p:stCondLst>
                                    <p:cond delay="600"/>
                                  </p:stCondLst>
                                  <p:childTnLst>
                                    <p:animMotion origin="layout" path="M -4.79167E-6 4.07407E-6 L -4.79167E-6 0.01967 " pathEditMode="relative" rAng="0" ptsTypes="AA">
                                      <p:cBhvr>
                                        <p:cTn id="39" dur="500" spd="-100000" fill="hold"/>
                                        <p:tgtEl>
                                          <p:spTgt spid="39"/>
                                        </p:tgtEl>
                                        <p:attrNameLst>
                                          <p:attrName>ppt_x</p:attrName>
                                          <p:attrName>ppt_y</p:attrName>
                                        </p:attrNameLst>
                                      </p:cBhvr>
                                      <p:rCtr x="0" y="972"/>
                                    </p:animMotion>
                                  </p:childTnLst>
                                </p:cTn>
                              </p:par>
                              <p:par>
                                <p:cTn id="40" presetID="10" presetClass="entr" presetSubtype="0" fill="hold" nodeType="withEffect">
                                  <p:stCondLst>
                                    <p:cond delay="6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6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nodeType="withEffect">
                                  <p:stCondLst>
                                    <p:cond delay="6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6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 grpId="0"/>
      <p:bldP spid="6" grpId="1"/>
      <p:bldP spid="39" grpId="0"/>
      <p:bldP spid="39" grpId="1"/>
      <p:bldP spid="54" grpId="0"/>
      <p:bldP spid="54" grpId="1"/>
      <p:bldP spid="49" grpId="0"/>
      <p:bldP spid="49" grpId="1"/>
      <p:bldP spid="44" grpId="0"/>
      <p:bldP spid="44" grpId="1"/>
      <p:bldP spid="59" grpId="0"/>
      <p:bldP spid="5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8E1A9D-3420-9653-B48C-A6F87779F7F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GitHub Copilot</a:t>
            </a:r>
          </a:p>
        </p:txBody>
      </p:sp>
      <p:sp>
        <p:nvSpPr>
          <p:cNvPr id="9" name="Rectangle 8">
            <a:extLst>
              <a:ext uri="{FF2B5EF4-FFF2-40B4-BE49-F238E27FC236}">
                <a16:creationId xmlns:a16="http://schemas.microsoft.com/office/drawing/2014/main" id="{672643D4-0180-5B88-4BBC-6DA3536CAE7B}"/>
              </a:ext>
              <a:ext uri="{C183D7F6-B498-43B3-948B-1728B52AA6E4}">
                <adec:decorative xmlns:adec="http://schemas.microsoft.com/office/drawing/2017/decorative" val="1"/>
              </a:ext>
            </a:extLst>
          </p:cNvPr>
          <p:cNvSpPr/>
          <p:nvPr/>
        </p:nvSpPr>
        <p:spPr bwMode="auto">
          <a:xfrm>
            <a:off x="581023" y="3195844"/>
            <a:ext cx="5381628" cy="3082509"/>
          </a:xfrm>
          <a:prstGeom prst="rect">
            <a:avLst/>
          </a:prstGeom>
          <a:solidFill>
            <a:srgbClr val="000000"/>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160338" marR="0" lvl="0" indent="-160338" algn="l" defTabSz="914139"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Semibold" panose="020B0702040204020203" pitchFamily="34" charset="0"/>
            </a:endParaRPr>
          </a:p>
        </p:txBody>
      </p:sp>
      <p:sp>
        <p:nvSpPr>
          <p:cNvPr id="5" name="Rectangle: Rounded Corners 4">
            <a:extLst>
              <a:ext uri="{FF2B5EF4-FFF2-40B4-BE49-F238E27FC236}">
                <a16:creationId xmlns:a16="http://schemas.microsoft.com/office/drawing/2014/main" id="{3D8345A7-8E5F-85CD-274E-F453B13B0AFA}"/>
              </a:ext>
            </a:extLst>
          </p:cNvPr>
          <p:cNvSpPr/>
          <p:nvPr/>
        </p:nvSpPr>
        <p:spPr bwMode="auto">
          <a:xfrm>
            <a:off x="2791522" y="1554164"/>
            <a:ext cx="6608956" cy="830318"/>
          </a:xfrm>
          <a:prstGeom prst="roundRect">
            <a:avLst>
              <a:gd name="adj"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160338" marR="0" lvl="0" indent="-160338"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18000">
                      <a:srgbClr val="FFFFFF"/>
                    </a:gs>
                    <a:gs pos="86000">
                      <a:srgbClr val="FFFFFF"/>
                    </a:gs>
                  </a:gsLst>
                  <a:lin ang="2700000" scaled="1"/>
                  <a:tileRect/>
                </a:gradFill>
                <a:effectLst/>
                <a:uLnTx/>
                <a:uFillTx/>
                <a:latin typeface="Segoe UI Semibold"/>
                <a:ea typeface="+mn-ea"/>
                <a:cs typeface="Segoe UI Semibold" panose="020B0702040204020203" pitchFamily="34" charset="0"/>
              </a:rPr>
              <a:t>“This is the single most </a:t>
            </a:r>
            <a:r>
              <a:rPr kumimoji="0" lang="en-US" sz="2000" b="0" i="0" u="none" strike="noStrike" kern="1200" cap="none" spc="0" normalizeH="0" baseline="0" noProof="0">
                <a:ln>
                  <a:noFill/>
                </a:ln>
                <a:gradFill flip="none" rotWithShape="1">
                  <a:gsLst>
                    <a:gs pos="18000">
                      <a:srgbClr val="8EC8E8"/>
                    </a:gs>
                    <a:gs pos="86000">
                      <a:srgbClr val="CD9AD0"/>
                    </a:gs>
                  </a:gsLst>
                  <a:lin ang="2700000" scaled="1"/>
                  <a:tileRect/>
                </a:gradFill>
                <a:effectLst/>
                <a:uLnTx/>
                <a:uFillTx/>
                <a:latin typeface="Segoe UI Semibold"/>
                <a:ea typeface="+mn-ea"/>
                <a:cs typeface="Segoe UI Semibold" panose="020B0702040204020203" pitchFamily="34" charset="0"/>
              </a:rPr>
              <a:t>mind-blowing application of machine learning </a:t>
            </a:r>
            <a:r>
              <a:rPr kumimoji="0" lang="en-US" sz="2000" b="0" i="0" u="none" strike="noStrike" kern="1200" cap="none" spc="0" normalizeH="0" baseline="0" noProof="0">
                <a:ln>
                  <a:noFill/>
                </a:ln>
                <a:gradFill flip="none" rotWithShape="1">
                  <a:gsLst>
                    <a:gs pos="18000">
                      <a:srgbClr val="FFFFFF"/>
                    </a:gs>
                    <a:gs pos="86000">
                      <a:srgbClr val="FFFFFF"/>
                    </a:gs>
                  </a:gsLst>
                  <a:lin ang="2700000" scaled="1"/>
                  <a:tileRect/>
                </a:gradFill>
                <a:effectLst/>
                <a:uLnTx/>
                <a:uFillTx/>
                <a:latin typeface="Segoe UI Semibold"/>
                <a:ea typeface="+mn-ea"/>
                <a:cs typeface="Segoe UI Semibold" panose="020B0702040204020203" pitchFamily="34" charset="0"/>
              </a:rPr>
              <a:t>I’ve ever seen.”</a:t>
            </a:r>
          </a:p>
        </p:txBody>
      </p:sp>
      <p:sp>
        <p:nvSpPr>
          <p:cNvPr id="4" name="TextBox 3">
            <a:extLst>
              <a:ext uri="{FF2B5EF4-FFF2-40B4-BE49-F238E27FC236}">
                <a16:creationId xmlns:a16="http://schemas.microsoft.com/office/drawing/2014/main" id="{D0816C2C-757D-8F2A-46B9-05284C844E9B}"/>
              </a:ext>
            </a:extLst>
          </p:cNvPr>
          <p:cNvSpPr txBox="1"/>
          <p:nvPr/>
        </p:nvSpPr>
        <p:spPr>
          <a:xfrm>
            <a:off x="3487387" y="2384482"/>
            <a:ext cx="5217225" cy="307777"/>
          </a:xfrm>
          <a:prstGeom prst="rect">
            <a:avLst/>
          </a:prstGeom>
          <a:noFill/>
        </p:spPr>
        <p:txBody>
          <a:bodyPr wrap="square">
            <a:spAutoFit/>
          </a:bodyPr>
          <a:lstStyle>
            <a:defPPr>
              <a:defRPr lang="en-US"/>
            </a:defPPr>
            <a:lvl1pPr algn="ctr">
              <a:defRPr b="0" i="0">
                <a:effectLst/>
                <a:latin typeface="Segoe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UI"/>
                <a:ea typeface="+mn-ea"/>
                <a:cs typeface="+mn-cs"/>
              </a:rPr>
              <a:t>Mike Krieger, Co-founder, Instagram</a:t>
            </a:r>
          </a:p>
        </p:txBody>
      </p:sp>
      <p:pic>
        <p:nvPicPr>
          <p:cNvPr id="2" name="Picture 1" descr="GitHub copilot logo">
            <a:extLst>
              <a:ext uri="{FF2B5EF4-FFF2-40B4-BE49-F238E27FC236}">
                <a16:creationId xmlns:a16="http://schemas.microsoft.com/office/drawing/2014/main" id="{CE4EABBE-B888-6B47-3588-92DC17FD48CD}"/>
              </a:ext>
            </a:extLst>
          </p:cNvPr>
          <p:cNvPicPr>
            <a:picLocks noChangeAspect="1"/>
          </p:cNvPicPr>
          <p:nvPr/>
        </p:nvPicPr>
        <p:blipFill>
          <a:blip r:embed="rId5">
            <a:biLevel thresh="25000"/>
          </a:blip>
          <a:stretch>
            <a:fillRect/>
          </a:stretch>
        </p:blipFill>
        <p:spPr>
          <a:xfrm>
            <a:off x="3913909" y="727837"/>
            <a:ext cx="4364182" cy="605436"/>
          </a:xfrm>
          <a:prstGeom prst="rect">
            <a:avLst/>
          </a:prstGeom>
        </p:spPr>
      </p:pic>
      <p:pic>
        <p:nvPicPr>
          <p:cNvPr id="8" name="MicrosoftGraphOutlookCalendar">
            <a:hlinkClick r:id="" action="ppaction://media"/>
            <a:extLst>
              <a:ext uri="{FF2B5EF4-FFF2-40B4-BE49-F238E27FC236}">
                <a16:creationId xmlns:a16="http://schemas.microsoft.com/office/drawing/2014/main" id="{766BA937-EDC8-F153-6005-EE959C17EE6D}"/>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854" t="73" r="8039" b="5000"/>
          <a:stretch/>
        </p:blipFill>
        <p:spPr>
          <a:xfrm>
            <a:off x="3096831" y="3049858"/>
            <a:ext cx="5998338" cy="3808141"/>
          </a:xfrm>
          <a:prstGeom prst="round2SameRect">
            <a:avLst>
              <a:gd name="adj1" fmla="val 1000"/>
              <a:gd name="adj2" fmla="val 0"/>
            </a:avLst>
          </a:prstGeom>
          <a:ln>
            <a:solidFill>
              <a:schemeClr val="bg1">
                <a:lumMod val="75000"/>
                <a:lumOff val="25000"/>
              </a:schemeClr>
            </a:solidFill>
          </a:ln>
        </p:spPr>
      </p:pic>
    </p:spTree>
    <p:extLst>
      <p:ext uri="{BB962C8B-B14F-4D97-AF65-F5344CB8AC3E}">
        <p14:creationId xmlns:p14="http://schemas.microsoft.com/office/powerpoint/2010/main" val="2605965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10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30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42" presetClass="path" presetSubtype="0" decel="100000" fill="hold" nodeType="withEffect">
                                  <p:stCondLst>
                                    <p:cond delay="300"/>
                                  </p:stCondLst>
                                  <p:childTnLst>
                                    <p:animMotion origin="layout" path="M 1.25E-6 0.03889 L 1.25E-6 1.85185E-6 " pathEditMode="relative" rAng="0" ptsTypes="AA">
                                      <p:cBhvr>
                                        <p:cTn id="24" dur="500" fill="hold"/>
                                        <p:tgtEl>
                                          <p:spTgt spid="8"/>
                                        </p:tgtEl>
                                        <p:attrNameLst>
                                          <p:attrName>ppt_x</p:attrName>
                                          <p:attrName>ppt_y</p:attrName>
                                        </p:attrNameLst>
                                      </p:cBhvr>
                                      <p:rCtr x="0" y="-1944"/>
                                    </p:animMotion>
                                  </p:childTnLst>
                                </p:cTn>
                              </p:par>
                              <p:par>
                                <p:cTn id="25" presetID="1" presetClass="mediacall" presetSubtype="0" fill="hold" nodeType="withEffect">
                                  <p:stCondLst>
                                    <p:cond delay="300"/>
                                  </p:stCondLst>
                                  <p:childTnLst>
                                    <p:cmd type="call" cmd="playFrom(0.0)">
                                      <p:cBhvr>
                                        <p:cTn id="26" dur="4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display="0">
                  <p:stCondLst>
                    <p:cond delay="indefinite"/>
                  </p:stCondLst>
                </p:cTn>
                <p:tgtEl>
                  <p:spTgt spid="8"/>
                </p:tgtEl>
              </p:cMediaNode>
            </p:video>
          </p:childTnLst>
        </p:cTn>
      </p:par>
    </p:tnLst>
    <p:bldLst>
      <p:bldP spid="5" grpId="0" animBg="1"/>
      <p:bldP spid="5" grpId="1" animBg="1"/>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 name="Title 1">
            <a:extLst>
              <a:ext uri="{FF2B5EF4-FFF2-40B4-BE49-F238E27FC236}">
                <a16:creationId xmlns:a16="http://schemas.microsoft.com/office/drawing/2014/main" id="{93F89E16-F972-DF91-2A07-E4521A1E2516}"/>
              </a:ext>
            </a:extLst>
          </p:cNvPr>
          <p:cNvSpPr>
            <a:spLocks noGrp="1"/>
          </p:cNvSpPr>
          <p:nvPr>
            <p:ph type="title" idx="4294967295"/>
          </p:nvPr>
        </p:nvSpPr>
        <p:spPr>
          <a:xfrm>
            <a:off x="588263" y="-592498"/>
            <a:ext cx="11018520" cy="553998"/>
          </a:xfrm>
        </p:spPr>
        <p:txBody>
          <a:bodyPr vert="horz" wrap="square" lIns="0" tIns="0" rIns="0" bIns="0" rtlCol="0" anchor="b">
            <a:spAutoFit/>
          </a:bodyPr>
          <a:lstStyle/>
          <a:p>
            <a:r>
              <a:rPr lang="en-US"/>
              <a:t>GitHub copilot detail</a:t>
            </a:r>
          </a:p>
        </p:txBody>
      </p:sp>
      <p:pic>
        <p:nvPicPr>
          <p:cNvPr id="2997" name="Google Shape;2997;p241" descr="GitHub copilot logo"/>
          <p:cNvPicPr preferRelativeResize="0"/>
          <p:nvPr/>
        </p:nvPicPr>
        <p:blipFill rotWithShape="1">
          <a:blip r:embed="rId3">
            <a:alphaModFix/>
          </a:blip>
          <a:srcRect/>
          <a:stretch/>
        </p:blipFill>
        <p:spPr>
          <a:xfrm>
            <a:off x="933555" y="940573"/>
            <a:ext cx="3367315" cy="421362"/>
          </a:xfrm>
          <a:prstGeom prst="rect">
            <a:avLst/>
          </a:prstGeom>
          <a:noFill/>
          <a:ln>
            <a:noFill/>
          </a:ln>
        </p:spPr>
      </p:pic>
      <p:grpSp>
        <p:nvGrpSpPr>
          <p:cNvPr id="8" name="Group 7" descr="40% of new code is now written by AI">
            <a:extLst>
              <a:ext uri="{FF2B5EF4-FFF2-40B4-BE49-F238E27FC236}">
                <a16:creationId xmlns:a16="http://schemas.microsoft.com/office/drawing/2014/main" id="{787BEF85-17D3-6C33-390E-4AEACC6ACE18}"/>
              </a:ext>
            </a:extLst>
          </p:cNvPr>
          <p:cNvGrpSpPr/>
          <p:nvPr/>
        </p:nvGrpSpPr>
        <p:grpSpPr>
          <a:xfrm>
            <a:off x="710909" y="1963712"/>
            <a:ext cx="4937222" cy="1138606"/>
            <a:chOff x="451473" y="4477381"/>
            <a:chExt cx="4937222" cy="1138606"/>
          </a:xfrm>
        </p:grpSpPr>
        <p:sp>
          <p:nvSpPr>
            <p:cNvPr id="9" name="Google Shape;3000;p241">
              <a:extLst>
                <a:ext uri="{FF2B5EF4-FFF2-40B4-BE49-F238E27FC236}">
                  <a16:creationId xmlns:a16="http://schemas.microsoft.com/office/drawing/2014/main" id="{5730AEAD-33F0-D7D7-D73B-61F00DFDE2A5}"/>
                </a:ext>
              </a:extLst>
            </p:cNvPr>
            <p:cNvSpPr txBox="1"/>
            <p:nvPr/>
          </p:nvSpPr>
          <p:spPr>
            <a:xfrm>
              <a:off x="2425424" y="4615881"/>
              <a:ext cx="2963271"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a:t>
              </a:r>
              <a:r>
                <a:rPr kumimoji="0" lang="en-US" sz="2400" b="0" i="0" u="none" strike="noStrike" kern="1200" cap="none" spc="-50" normalizeH="0" baseline="0" noProof="0">
                  <a:ln w="3175">
                    <a:noFill/>
                  </a:ln>
                  <a:gradFill flip="none" rotWithShape="1">
                    <a:gsLst>
                      <a:gs pos="44000">
                        <a:srgbClr val="CD9AD0"/>
                      </a:gs>
                      <a:gs pos="74000">
                        <a:srgbClr val="8EC8E8"/>
                      </a:gs>
                    </a:gsLst>
                    <a:lin ang="10800000" scaled="1"/>
                    <a:tileRect/>
                  </a:gradFill>
                  <a:effectLst/>
                  <a:uLnTx/>
                  <a:uFillTx/>
                  <a:latin typeface="Segoe UI Semibold"/>
                  <a:ea typeface="+mj-lt"/>
                  <a:cs typeface="Segoe UI Semibold"/>
                </a:rPr>
                <a:t>new code </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is now written by AI</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10" name="Google Shape;2995;p241">
              <a:extLst>
                <a:ext uri="{FF2B5EF4-FFF2-40B4-BE49-F238E27FC236}">
                  <a16:creationId xmlns:a16="http://schemas.microsoft.com/office/drawing/2014/main" id="{340AA5B7-2495-F62D-1FD5-94F2C0A4A55E}"/>
                </a:ext>
              </a:extLst>
            </p:cNvPr>
            <p:cNvSpPr txBox="1"/>
            <p:nvPr/>
          </p:nvSpPr>
          <p:spPr>
            <a:xfrm>
              <a:off x="451473" y="4477381"/>
              <a:ext cx="2570420" cy="1138606"/>
            </a:xfrm>
            <a:prstGeom prst="rect">
              <a:avLst/>
            </a:prstGeom>
            <a:noFill/>
            <a:ln>
              <a:noFill/>
            </a:ln>
          </p:spPr>
          <p:txBody>
            <a:bodyPr spcFirstLastPara="1" wrap="square" lIns="121787" tIns="60877" rIns="121787" bIns="60877"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46%</a:t>
              </a:r>
            </a:p>
          </p:txBody>
        </p:sp>
      </p:grpSp>
      <p:grpSp>
        <p:nvGrpSpPr>
          <p:cNvPr id="4" name="Group 3" descr="55% faster overall developer productivity">
            <a:extLst>
              <a:ext uri="{FF2B5EF4-FFF2-40B4-BE49-F238E27FC236}">
                <a16:creationId xmlns:a16="http://schemas.microsoft.com/office/drawing/2014/main" id="{D533FA75-4F90-7317-826C-D2EE1D58B81F}"/>
              </a:ext>
            </a:extLst>
          </p:cNvPr>
          <p:cNvGrpSpPr/>
          <p:nvPr/>
        </p:nvGrpSpPr>
        <p:grpSpPr>
          <a:xfrm>
            <a:off x="710909" y="3305013"/>
            <a:ext cx="5385091" cy="1138606"/>
            <a:chOff x="451473" y="1994629"/>
            <a:chExt cx="5385091" cy="1138606"/>
          </a:xfrm>
        </p:grpSpPr>
        <p:sp>
          <p:nvSpPr>
            <p:cNvPr id="2995" name="Google Shape;2995;p241"/>
            <p:cNvSpPr txBox="1"/>
            <p:nvPr/>
          </p:nvSpPr>
          <p:spPr>
            <a:xfrm>
              <a:off x="451473" y="1994629"/>
              <a:ext cx="2570420" cy="1138606"/>
            </a:xfrm>
            <a:prstGeom prst="rect">
              <a:avLst/>
            </a:prstGeom>
            <a:noFill/>
            <a:ln>
              <a:noFill/>
            </a:ln>
          </p:spPr>
          <p:txBody>
            <a:bodyPr spcFirstLastPara="1" wrap="square" lIns="121787" tIns="60877" rIns="121787" bIns="60877" anchor="ctr" anchorCtr="0">
              <a:spAutoFit/>
            </a:body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55%</a:t>
              </a:r>
              <a:endParaRPr kumimoji="0"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endParaRPr>
            </a:p>
          </p:txBody>
        </p:sp>
        <p:sp>
          <p:nvSpPr>
            <p:cNvPr id="2999" name="Google Shape;2999;p241"/>
            <p:cNvSpPr txBox="1"/>
            <p:nvPr/>
          </p:nvSpPr>
          <p:spPr>
            <a:xfrm>
              <a:off x="2425424" y="2112771"/>
              <a:ext cx="3411140"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50" normalizeH="0" baseline="0" noProof="0">
                  <a:ln w="3175">
                    <a:noFill/>
                  </a:ln>
                  <a:gradFill flip="none" rotWithShape="1">
                    <a:gsLst>
                      <a:gs pos="52000">
                        <a:srgbClr val="CD9AD0"/>
                      </a:gs>
                      <a:gs pos="100000">
                        <a:srgbClr val="8EC8E8"/>
                      </a:gs>
                    </a:gsLst>
                    <a:lin ang="10800000" scaled="1"/>
                    <a:tileRect/>
                  </a:gradFill>
                  <a:effectLst/>
                  <a:uLnTx/>
                  <a:uFillTx/>
                  <a:latin typeface="Segoe UI Semibold"/>
                  <a:ea typeface="+mj-lt"/>
                  <a:cs typeface="Segoe UI Semibold"/>
                </a:rPr>
                <a:t>faster</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 overall developer productivity</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grpSp>
      <p:grpSp>
        <p:nvGrpSpPr>
          <p:cNvPr id="6" name="Group 5" descr="74% of developers feel more focused on satisfying work">
            <a:extLst>
              <a:ext uri="{FF2B5EF4-FFF2-40B4-BE49-F238E27FC236}">
                <a16:creationId xmlns:a16="http://schemas.microsoft.com/office/drawing/2014/main" id="{6D0F09E0-5B17-9166-E4F9-CB36991A054D}"/>
              </a:ext>
            </a:extLst>
          </p:cNvPr>
          <p:cNvGrpSpPr/>
          <p:nvPr/>
        </p:nvGrpSpPr>
        <p:grpSpPr>
          <a:xfrm>
            <a:off x="710909" y="4646314"/>
            <a:ext cx="6045491" cy="1138606"/>
            <a:chOff x="451473" y="4477381"/>
            <a:chExt cx="6045491" cy="1138606"/>
          </a:xfrm>
        </p:grpSpPr>
        <p:sp>
          <p:nvSpPr>
            <p:cNvPr id="3000" name="Google Shape;3000;p241"/>
            <p:cNvSpPr txBox="1"/>
            <p:nvPr/>
          </p:nvSpPr>
          <p:spPr>
            <a:xfrm>
              <a:off x="2425424" y="4615881"/>
              <a:ext cx="4071540" cy="861607"/>
            </a:xfrm>
            <a:prstGeom prst="rect">
              <a:avLst/>
            </a:prstGeom>
            <a:noFill/>
            <a:ln>
              <a:noFill/>
            </a:ln>
          </p:spPr>
          <p:txBody>
            <a:bodyPr spcFirstLastPara="1" wrap="square" lIns="121787" tIns="60877" rIns="121787" bIns="60877"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Tx/>
                <a:buNone/>
                <a:tabLst/>
                <a:defRPr/>
              </a:pP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developers feel more focused on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satisfying</a:t>
              </a:r>
              <a:r>
                <a:rPr kumimoji="0" lang="en-US"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 work</a:t>
              </a:r>
              <a:endParaRPr kumimoji="0" sz="24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3" name="Google Shape;2995;p241">
              <a:extLst>
                <a:ext uri="{FF2B5EF4-FFF2-40B4-BE49-F238E27FC236}">
                  <a16:creationId xmlns:a16="http://schemas.microsoft.com/office/drawing/2014/main" id="{64BCD8E2-2549-9488-D690-A200D933099C}"/>
                </a:ext>
              </a:extLst>
            </p:cNvPr>
            <p:cNvSpPr txBox="1"/>
            <p:nvPr/>
          </p:nvSpPr>
          <p:spPr>
            <a:xfrm>
              <a:off x="451473" y="4477381"/>
              <a:ext cx="1973779" cy="1138606"/>
            </a:xfrm>
            <a:prstGeom prst="rect">
              <a:avLst/>
            </a:prstGeom>
            <a:noFill/>
            <a:ln>
              <a:noFill/>
            </a:ln>
          </p:spPr>
          <p:txBody>
            <a:bodyPr spcFirstLastPara="1" wrap="square" lIns="121787" tIns="60877" rIns="121787" bIns="60877"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
                  <a:srgbClr val="8DC8E8"/>
                </a:buClr>
                <a:buSzPts val="6000"/>
                <a:buFontTx/>
                <a:buNone/>
                <a:tabLst/>
                <a:defRPr/>
              </a:pPr>
              <a:r>
                <a:rPr kumimoji="0" lang="en-US" sz="6600" b="0" i="0" u="none" strike="noStrike" kern="1200" cap="none" spc="0" normalizeH="0" baseline="0" noProof="0">
                  <a:ln>
                    <a:noFill/>
                  </a:ln>
                  <a:gradFill>
                    <a:gsLst>
                      <a:gs pos="23000">
                        <a:srgbClr val="CD9AD0"/>
                      </a:gs>
                      <a:gs pos="75000">
                        <a:srgbClr val="8EC8E8"/>
                      </a:gs>
                    </a:gsLst>
                    <a:lin ang="10800000" scaled="1"/>
                  </a:gradFill>
                  <a:effectLst/>
                  <a:uLnTx/>
                  <a:uFillTx/>
                  <a:latin typeface="Segoe UI Semibold"/>
                  <a:ea typeface="+mn-ea"/>
                  <a:cs typeface="Segoe UI" panose="020B0502040204020203" pitchFamily="34" charset="0"/>
                </a:rPr>
                <a:t>75%</a:t>
              </a:r>
            </a:p>
          </p:txBody>
        </p:sp>
      </p:grpSp>
      <p:grpSp>
        <p:nvGrpSpPr>
          <p:cNvPr id="7" name="Group 6" descr="GitHub Copilot code screenshot">
            <a:extLst>
              <a:ext uri="{FF2B5EF4-FFF2-40B4-BE49-F238E27FC236}">
                <a16:creationId xmlns:a16="http://schemas.microsoft.com/office/drawing/2014/main" id="{EB12C4D7-4978-56B2-C662-574BC1470E73}"/>
              </a:ext>
            </a:extLst>
          </p:cNvPr>
          <p:cNvGrpSpPr/>
          <p:nvPr/>
        </p:nvGrpSpPr>
        <p:grpSpPr>
          <a:xfrm>
            <a:off x="7195535" y="535079"/>
            <a:ext cx="5151277" cy="6160445"/>
            <a:chOff x="7195535" y="535079"/>
            <a:chExt cx="5151277" cy="6160445"/>
          </a:xfrm>
        </p:grpSpPr>
        <p:sp>
          <p:nvSpPr>
            <p:cNvPr id="2992" name="Google Shape;2992;p241"/>
            <p:cNvSpPr/>
            <p:nvPr/>
          </p:nvSpPr>
          <p:spPr>
            <a:xfrm>
              <a:off x="7195535" y="6030939"/>
              <a:ext cx="5124508" cy="664585"/>
            </a:xfrm>
            <a:prstGeom prst="roundRect">
              <a:avLst>
                <a:gd name="adj" fmla="val 16667"/>
              </a:avLst>
            </a:prstGeom>
            <a:solidFill>
              <a:srgbClr val="252B2E"/>
            </a:solidFill>
            <a:ln>
              <a:noFill/>
            </a:ln>
          </p:spPr>
          <p:txBody>
            <a:bodyPr spcFirstLastPara="1" wrap="square" lIns="121787" tIns="121787" rIns="121787" bIns="121787"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kumimoji="0" sz="1865" b="0" i="0" u="none" strike="noStrike" kern="1200" cap="none" spc="0" normalizeH="0" baseline="0" noProof="0">
                <a:ln>
                  <a:noFill/>
                </a:ln>
                <a:solidFill>
                  <a:srgbClr val="000000"/>
                </a:solidFill>
                <a:effectLst/>
                <a:uLnTx/>
                <a:uFillTx/>
                <a:latin typeface="Arial"/>
                <a:ea typeface="Arial"/>
                <a:cs typeface="Arial"/>
                <a:sym typeface="Arial"/>
              </a:endParaRPr>
            </a:p>
          </p:txBody>
        </p:sp>
        <p:pic>
          <p:nvPicPr>
            <p:cNvPr id="2993" name="Google Shape;2993;p241"/>
            <p:cNvPicPr preferRelativeResize="0"/>
            <p:nvPr/>
          </p:nvPicPr>
          <p:blipFill rotWithShape="1">
            <a:blip r:embed="rId4">
              <a:alphaModFix/>
            </a:blip>
            <a:srcRect l="3081" t="4631" r="54846" b="3100"/>
            <a:stretch/>
          </p:blipFill>
          <p:spPr>
            <a:xfrm>
              <a:off x="7195535" y="535079"/>
              <a:ext cx="5124507" cy="5787841"/>
            </a:xfrm>
            <a:prstGeom prst="roundRect">
              <a:avLst>
                <a:gd name="adj" fmla="val 2533"/>
              </a:avLst>
            </a:prstGeom>
            <a:noFill/>
            <a:ln>
              <a:noFill/>
            </a:ln>
          </p:spPr>
        </p:pic>
        <p:pic>
          <p:nvPicPr>
            <p:cNvPr id="2994" name="Google Shape;2994;p241"/>
            <p:cNvPicPr preferRelativeResize="0"/>
            <p:nvPr/>
          </p:nvPicPr>
          <p:blipFill rotWithShape="1">
            <a:blip r:embed="rId5">
              <a:alphaModFix/>
            </a:blip>
            <a:srcRect l="6759" t="43780" r="55621" b="7750"/>
            <a:stretch/>
          </p:blipFill>
          <p:spPr>
            <a:xfrm>
              <a:off x="7764416" y="3251719"/>
              <a:ext cx="4582396" cy="3292683"/>
            </a:xfrm>
            <a:prstGeom prst="rect">
              <a:avLst/>
            </a:prstGeom>
            <a:noFill/>
            <a:ln>
              <a:noFill/>
            </a:ln>
          </p:spPr>
        </p:pic>
        <p:sp>
          <p:nvSpPr>
            <p:cNvPr id="2998" name="Google Shape;2998;p241"/>
            <p:cNvSpPr/>
            <p:nvPr/>
          </p:nvSpPr>
          <p:spPr>
            <a:xfrm>
              <a:off x="8809287" y="6249114"/>
              <a:ext cx="3537525" cy="376851"/>
            </a:xfrm>
            <a:prstGeom prst="rect">
              <a:avLst/>
            </a:prstGeom>
            <a:solidFill>
              <a:srgbClr val="252B2E"/>
            </a:solidFill>
            <a:ln>
              <a:noFill/>
            </a:ln>
          </p:spPr>
          <p:txBody>
            <a:bodyPr spcFirstLastPara="1" wrap="square" lIns="121787" tIns="121787" rIns="121787" bIns="12178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98" b="0" i="0" u="none" strike="noStrike" kern="1200" cap="none" spc="0" normalizeH="0" baseline="0" noProof="0">
                <a:ln>
                  <a:noFill/>
                </a:ln>
                <a:solidFill>
                  <a:srgbClr val="FFFFFF"/>
                </a:solidFill>
                <a:effectLst/>
                <a:uLnTx/>
                <a:uFillTx/>
                <a:latin typeface="Segoe UI"/>
                <a:ea typeface="+mn-ea"/>
                <a:cs typeface="+mn-c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97"/>
                                        </p:tgtEl>
                                        <p:attrNameLst>
                                          <p:attrName>style.visibility</p:attrName>
                                        </p:attrNameLst>
                                      </p:cBhvr>
                                      <p:to>
                                        <p:strVal val="visible"/>
                                      </p:to>
                                    </p:set>
                                    <p:animEffect transition="in" filter="fade">
                                      <p:cBhvr>
                                        <p:cTn id="7" dur="500"/>
                                        <p:tgtEl>
                                          <p:spTgt spid="2997"/>
                                        </p:tgtEl>
                                      </p:cBhvr>
                                    </p:animEffect>
                                  </p:childTnLst>
                                </p:cTn>
                              </p:par>
                              <p:par>
                                <p:cTn id="8" presetID="42" presetClass="path" presetSubtype="0" decel="100000" fill="hold" nodeType="withEffect">
                                  <p:stCondLst>
                                    <p:cond delay="0"/>
                                  </p:stCondLst>
                                  <p:childTnLst>
                                    <p:animMotion origin="layout" path="M -3.33333E-6 -4.07407E-6 L -3.33333E-6 0.03542 " pathEditMode="relative" rAng="0" ptsTypes="AA">
                                      <p:cBhvr>
                                        <p:cTn id="9" dur="700" spd="-100000" fill="hold"/>
                                        <p:tgtEl>
                                          <p:spTgt spid="2997"/>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00"/>
                                  </p:stCondLst>
                                  <p:childTnLst>
                                    <p:animMotion origin="layout" path="M 2.70833E-6 -2.96296E-6 L 2.70833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00"/>
                                  </p:stCondLst>
                                  <p:childTnLst>
                                    <p:animMotion origin="layout" path="M 3.33333E-6 -4.81481E-6 L 3.33333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300"/>
                                  </p:stCondLst>
                                  <p:childTnLst>
                                    <p:animMotion origin="layout" path="M 0 3.33333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3" presetClass="path" presetSubtype="0" decel="100000" fill="hold" nodeType="withEffect">
                                  <p:stCondLst>
                                    <p:cond delay="300"/>
                                  </p:stCondLst>
                                  <p:childTnLst>
                                    <p:animMotion origin="layout" path="M -2.29167E-6 4.81481E-6 L 0.01563 4.81481E-6 " pathEditMode="relative" rAng="0" ptsTypes="AA">
                                      <p:cBhvr>
                                        <p:cTn id="29" dur="500" spd="-100000" fill="hold"/>
                                        <p:tgtEl>
                                          <p:spTgt spid="7"/>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ircle: Hollow 98">
            <a:extLst>
              <a:ext uri="{FF2B5EF4-FFF2-40B4-BE49-F238E27FC236}">
                <a16:creationId xmlns:a16="http://schemas.microsoft.com/office/drawing/2014/main" id="{58ABF24C-D069-7830-9EB7-DF0FF3F78A33}"/>
              </a:ext>
              <a:ext uri="{C183D7F6-B498-43B3-948B-1728B52AA6E4}">
                <adec:decorative xmlns:adec="http://schemas.microsoft.com/office/drawing/2017/decorative" val="1"/>
              </a:ext>
            </a:extLst>
          </p:cNvPr>
          <p:cNvSpPr/>
          <p:nvPr/>
        </p:nvSpPr>
        <p:spPr bwMode="auto">
          <a:xfrm>
            <a:off x="3688995" y="1028127"/>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342" name="TextBox 341">
            <a:extLst>
              <a:ext uri="{FF2B5EF4-FFF2-40B4-BE49-F238E27FC236}">
                <a16:creationId xmlns:a16="http://schemas.microsoft.com/office/drawing/2014/main" id="{6AD14A37-F31D-5779-ED2A-6D995E1234A3}"/>
              </a:ext>
            </a:extLst>
          </p:cNvPr>
          <p:cNvSpPr txBox="1"/>
          <p:nvPr/>
        </p:nvSpPr>
        <p:spPr>
          <a:xfrm>
            <a:off x="3860449" y="1177619"/>
            <a:ext cx="4458840" cy="4502758"/>
          </a:xfrm>
          <a:prstGeom prst="rect">
            <a:avLst/>
          </a:prstGeom>
          <a:noFill/>
        </p:spPr>
        <p:txBody>
          <a:bodyPr spcFirstLastPara="1" wrap="none" lIns="0" tIns="0" rIns="0" bIns="0" numCol="1" rtlCol="0">
            <a:prstTxWarp prst="textArchDown">
              <a:avLst/>
            </a:prstTxWarp>
            <a:spAutoFit/>
          </a:bodyPr>
          <a:lstStyle>
            <a:defPPr>
              <a:defRPr lang="en-US"/>
            </a:defPPr>
            <a:lvl1pPr algn="ctr">
              <a:defRPr sz="1200" spc="10">
                <a:solidFill>
                  <a:schemeClr val="bg1">
                    <a:lumMod val="65000"/>
                    <a:lumOff val="35000"/>
                  </a:schemeClr>
                </a:soli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000000">
                    <a:lumMod val="65000"/>
                    <a:lumOff val="35000"/>
                  </a:srgbClr>
                </a:solidFill>
                <a:effectLst/>
                <a:uLnTx/>
                <a:uFillTx/>
                <a:latin typeface="Segoe UI Semibold"/>
                <a:ea typeface="+mn-ea"/>
                <a:cs typeface="+mn-cs"/>
              </a:rPr>
              <a:t>Industry clouds</a:t>
            </a:r>
          </a:p>
        </p:txBody>
      </p:sp>
      <p:sp>
        <p:nvSpPr>
          <p:cNvPr id="332" name="Rectangle 331">
            <a:extLst>
              <a:ext uri="{FF2B5EF4-FFF2-40B4-BE49-F238E27FC236}">
                <a16:creationId xmlns:a16="http://schemas.microsoft.com/office/drawing/2014/main" id="{F5B3244B-7D44-8137-36D2-6B9B7653BAA9}"/>
              </a:ext>
            </a:extLst>
          </p:cNvPr>
          <p:cNvSpPr>
            <a:spLocks noChangeAspect="1"/>
          </p:cNvSpPr>
          <p:nvPr/>
        </p:nvSpPr>
        <p:spPr bwMode="auto">
          <a:xfrm rot="1800000">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333" name="Rectangle 332">
            <a:extLst>
              <a:ext uri="{FF2B5EF4-FFF2-40B4-BE49-F238E27FC236}">
                <a16:creationId xmlns:a16="http://schemas.microsoft.com/office/drawing/2014/main" id="{30E40437-A4B3-1CB5-CBFB-232782FCDE73}"/>
              </a:ext>
            </a:extLst>
          </p:cNvPr>
          <p:cNvSpPr>
            <a:spLocks noChangeAspect="1"/>
          </p:cNvSpPr>
          <p:nvPr/>
        </p:nvSpPr>
        <p:spPr bwMode="auto">
          <a:xfrm rot="19800000" flipH="1">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334" name="Rectangle 333">
            <a:extLst>
              <a:ext uri="{FF2B5EF4-FFF2-40B4-BE49-F238E27FC236}">
                <a16:creationId xmlns:a16="http://schemas.microsoft.com/office/drawing/2014/main" id="{F66EB2CF-0DEA-32E1-8D46-0DF6081E6EAA}"/>
              </a:ext>
            </a:extLst>
          </p:cNvPr>
          <p:cNvSpPr>
            <a:spLocks noChangeAspect="1"/>
          </p:cNvSpPr>
          <p:nvPr/>
        </p:nvSpPr>
        <p:spPr bwMode="auto">
          <a:xfrm rot="5400000" flipH="1">
            <a:off x="6080355"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grpSp>
        <p:nvGrpSpPr>
          <p:cNvPr id="30" name="Group 29">
            <a:extLst>
              <a:ext uri="{FF2B5EF4-FFF2-40B4-BE49-F238E27FC236}">
                <a16:creationId xmlns:a16="http://schemas.microsoft.com/office/drawing/2014/main" id="{3C62DA2F-8770-85A6-A897-C2754383BF8F}"/>
              </a:ext>
              <a:ext uri="{C183D7F6-B498-43B3-948B-1728B52AA6E4}">
                <adec:decorative xmlns:adec="http://schemas.microsoft.com/office/drawing/2017/decorative" val="1"/>
              </a:ext>
            </a:extLst>
          </p:cNvPr>
          <p:cNvGrpSpPr>
            <a:grpSpLocks noChangeAspect="1"/>
          </p:cNvGrpSpPr>
          <p:nvPr/>
        </p:nvGrpSpPr>
        <p:grpSpPr>
          <a:xfrm>
            <a:off x="4435797" y="1621298"/>
            <a:ext cx="3551889" cy="3615404"/>
            <a:chOff x="7177431" y="1393141"/>
            <a:chExt cx="3907076" cy="3976943"/>
          </a:xfrm>
        </p:grpSpPr>
        <p:grpSp>
          <p:nvGrpSpPr>
            <p:cNvPr id="31" name="Group 30">
              <a:extLst>
                <a:ext uri="{FF2B5EF4-FFF2-40B4-BE49-F238E27FC236}">
                  <a16:creationId xmlns:a16="http://schemas.microsoft.com/office/drawing/2014/main" id="{9418CFFB-AC83-927F-68E4-C100EE315521}"/>
                </a:ext>
              </a:extLst>
            </p:cNvPr>
            <p:cNvGrpSpPr/>
            <p:nvPr/>
          </p:nvGrpSpPr>
          <p:grpSpPr>
            <a:xfrm>
              <a:off x="9947215" y="2150730"/>
              <a:ext cx="902810" cy="2346807"/>
              <a:chOff x="9947215" y="2150730"/>
              <a:chExt cx="902810" cy="2346807"/>
            </a:xfrm>
          </p:grpSpPr>
          <p:sp>
            <p:nvSpPr>
              <p:cNvPr id="47" name="Rectangle 46">
                <a:extLst>
                  <a:ext uri="{FF2B5EF4-FFF2-40B4-BE49-F238E27FC236}">
                    <a16:creationId xmlns:a16="http://schemas.microsoft.com/office/drawing/2014/main" id="{76172932-F8C0-A60C-9851-3F453E7FE933}"/>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Data and AI</a:t>
                </a:r>
              </a:p>
            </p:txBody>
          </p:sp>
          <p:pic>
            <p:nvPicPr>
              <p:cNvPr id="48" name="Picture 47" descr="Web browser with a speech bubble containing coding symbols in it">
                <a:extLst>
                  <a:ext uri="{FF2B5EF4-FFF2-40B4-BE49-F238E27FC236}">
                    <a16:creationId xmlns:a16="http://schemas.microsoft.com/office/drawing/2014/main" id="{60CCB4BD-1A4C-71BF-1C0C-54CD99414B28}"/>
                  </a:ext>
                </a:extLst>
              </p:cNvPr>
              <p:cNvPicPr>
                <a:picLocks noChangeAspect="1"/>
              </p:cNvPicPr>
              <p:nvPr/>
            </p:nvPicPr>
            <p:blipFill>
              <a:blip r:embed="rId3">
                <a:grayscl/>
                <a:alphaModFix amt="40000"/>
              </a:blip>
              <a:stretch>
                <a:fillRect/>
              </a:stretch>
            </p:blipFill>
            <p:spPr>
              <a:xfrm>
                <a:off x="10201734" y="2150730"/>
                <a:ext cx="548640" cy="548640"/>
              </a:xfrm>
              <a:prstGeom prst="rect">
                <a:avLst/>
              </a:prstGeom>
              <a:ln>
                <a:noFill/>
              </a:ln>
            </p:spPr>
          </p:pic>
        </p:grpSp>
        <p:grpSp>
          <p:nvGrpSpPr>
            <p:cNvPr id="32" name="Group 31">
              <a:extLst>
                <a:ext uri="{FF2B5EF4-FFF2-40B4-BE49-F238E27FC236}">
                  <a16:creationId xmlns:a16="http://schemas.microsoft.com/office/drawing/2014/main" id="{E648DAFF-CD77-244A-C257-83B30FD36A9C}"/>
                </a:ext>
              </a:extLst>
            </p:cNvPr>
            <p:cNvGrpSpPr/>
            <p:nvPr/>
          </p:nvGrpSpPr>
          <p:grpSpPr>
            <a:xfrm>
              <a:off x="7177431" y="4237883"/>
              <a:ext cx="2094268" cy="942241"/>
              <a:chOff x="7177431" y="4237883"/>
              <a:chExt cx="2094268" cy="942241"/>
            </a:xfrm>
          </p:grpSpPr>
          <p:pic>
            <p:nvPicPr>
              <p:cNvPr id="45" name="Picture 44" descr="A laptop with a person icon inside along with a small phone and a cloud graphic">
                <a:extLst>
                  <a:ext uri="{FF2B5EF4-FFF2-40B4-BE49-F238E27FC236}">
                    <a16:creationId xmlns:a16="http://schemas.microsoft.com/office/drawing/2014/main" id="{4FDD1CA4-A898-0175-0042-9BD05A4E7547}"/>
                  </a:ext>
                </a:extLst>
              </p:cNvPr>
              <p:cNvPicPr>
                <a:picLocks noChangeAspect="1"/>
              </p:cNvPicPr>
              <p:nvPr/>
            </p:nvPicPr>
            <p:blipFill>
              <a:blip r:embed="rId4">
                <a:alphaModFix amt="40000"/>
                <a:grayscl/>
              </a:blip>
              <a:stretch>
                <a:fillRect/>
              </a:stretch>
            </p:blipFill>
            <p:spPr>
              <a:xfrm>
                <a:off x="8723059" y="4631484"/>
                <a:ext cx="548640" cy="548640"/>
              </a:xfrm>
              <a:prstGeom prst="rect">
                <a:avLst/>
              </a:prstGeom>
              <a:ln>
                <a:noFill/>
              </a:ln>
            </p:spPr>
          </p:pic>
          <p:sp>
            <p:nvSpPr>
              <p:cNvPr id="46" name="Rectangle 45">
                <a:extLst>
                  <a:ext uri="{FF2B5EF4-FFF2-40B4-BE49-F238E27FC236}">
                    <a16:creationId xmlns:a16="http://schemas.microsoft.com/office/drawing/2014/main" id="{13C14CDA-58D9-AF55-5D8C-3A559DB5176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applications</a:t>
                </a:r>
              </a:p>
            </p:txBody>
          </p:sp>
        </p:grpSp>
        <p:grpSp>
          <p:nvGrpSpPr>
            <p:cNvPr id="33" name="Group 32">
              <a:extLst>
                <a:ext uri="{FF2B5EF4-FFF2-40B4-BE49-F238E27FC236}">
                  <a16:creationId xmlns:a16="http://schemas.microsoft.com/office/drawing/2014/main" id="{AB3CFBE9-08D1-64C7-1DC2-7EF428CDA195}"/>
                </a:ext>
              </a:extLst>
            </p:cNvPr>
            <p:cNvGrpSpPr/>
            <p:nvPr/>
          </p:nvGrpSpPr>
          <p:grpSpPr>
            <a:xfrm>
              <a:off x="8478087" y="3755058"/>
              <a:ext cx="2194854" cy="1615026"/>
              <a:chOff x="8478087" y="3755058"/>
              <a:chExt cx="2194854" cy="1615026"/>
            </a:xfrm>
          </p:grpSpPr>
          <p:sp>
            <p:nvSpPr>
              <p:cNvPr id="43" name="Rectangle 42">
                <a:extLst>
                  <a:ext uri="{FF2B5EF4-FFF2-40B4-BE49-F238E27FC236}">
                    <a16:creationId xmlns:a16="http://schemas.microsoft.com/office/drawing/2014/main" id="{ACE06092-CA3D-0192-B335-8C0C18328445}"/>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Modern work</a:t>
                </a:r>
              </a:p>
            </p:txBody>
          </p:sp>
          <p:pic>
            <p:nvPicPr>
              <p:cNvPr id="44" name="Picture 43" descr="Cloud with a network visual of connected nodes and lines overlaid on top of it">
                <a:extLst>
                  <a:ext uri="{FF2B5EF4-FFF2-40B4-BE49-F238E27FC236}">
                    <a16:creationId xmlns:a16="http://schemas.microsoft.com/office/drawing/2014/main" id="{33D8CEB9-0626-47F3-F77A-A13892A69299}"/>
                  </a:ext>
                </a:extLst>
              </p:cNvPr>
              <p:cNvPicPr>
                <a:picLocks noChangeAspect="1"/>
              </p:cNvPicPr>
              <p:nvPr/>
            </p:nvPicPr>
            <p:blipFill>
              <a:blip r:embed="rId5">
                <a:alphaModFix amt="40000"/>
                <a:grayscl/>
              </a:blip>
              <a:stretch>
                <a:fillRect/>
              </a:stretch>
            </p:blipFill>
            <p:spPr>
              <a:xfrm>
                <a:off x="10124300" y="3755058"/>
                <a:ext cx="548641" cy="548640"/>
              </a:xfrm>
              <a:prstGeom prst="rect">
                <a:avLst/>
              </a:prstGeom>
              <a:ln>
                <a:noFill/>
              </a:ln>
            </p:spPr>
          </p:pic>
        </p:grpSp>
        <p:grpSp>
          <p:nvGrpSpPr>
            <p:cNvPr id="34" name="Group 33">
              <a:extLst>
                <a:ext uri="{FF2B5EF4-FFF2-40B4-BE49-F238E27FC236}">
                  <a16:creationId xmlns:a16="http://schemas.microsoft.com/office/drawing/2014/main" id="{C78EE7D0-AB69-6733-B56D-31000C529FDC}"/>
                </a:ext>
              </a:extLst>
            </p:cNvPr>
            <p:cNvGrpSpPr/>
            <p:nvPr/>
          </p:nvGrpSpPr>
          <p:grpSpPr>
            <a:xfrm>
              <a:off x="7239993" y="2760647"/>
              <a:ext cx="674624" cy="1466216"/>
              <a:chOff x="7239993" y="2760647"/>
              <a:chExt cx="674624" cy="1466216"/>
            </a:xfrm>
          </p:grpSpPr>
          <p:pic>
            <p:nvPicPr>
              <p:cNvPr id="41" name="Picture 40" descr="Two mountains and an upward trending arrow overlaid on top of it">
                <a:extLst>
                  <a:ext uri="{FF2B5EF4-FFF2-40B4-BE49-F238E27FC236}">
                    <a16:creationId xmlns:a16="http://schemas.microsoft.com/office/drawing/2014/main" id="{E69BD90F-4E3C-1F99-4510-64541232A185}"/>
                  </a:ext>
                </a:extLst>
              </p:cNvPr>
              <p:cNvPicPr>
                <a:picLocks noChangeAspect="1"/>
              </p:cNvPicPr>
              <p:nvPr/>
            </p:nvPicPr>
            <p:blipFill>
              <a:blip r:embed="rId6">
                <a:alphaModFix amt="40000"/>
                <a:grayscl/>
              </a:blip>
              <a:stretch>
                <a:fillRect/>
              </a:stretch>
            </p:blipFill>
            <p:spPr>
              <a:xfrm>
                <a:off x="7365977" y="3678223"/>
                <a:ext cx="548640" cy="548640"/>
              </a:xfrm>
              <a:prstGeom prst="rect">
                <a:avLst/>
              </a:prstGeom>
              <a:ln>
                <a:noFill/>
              </a:ln>
            </p:spPr>
          </p:pic>
          <p:sp>
            <p:nvSpPr>
              <p:cNvPr id="42" name="Rectangle 41">
                <a:extLst>
                  <a:ext uri="{FF2B5EF4-FFF2-40B4-BE49-F238E27FC236}">
                    <a16:creationId xmlns:a16="http://schemas.microsoft.com/office/drawing/2014/main" id="{BC2EFC45-FB56-DCE7-D20D-730823B39B95}"/>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Security</a:t>
                </a:r>
              </a:p>
            </p:txBody>
          </p:sp>
        </p:grpSp>
        <p:grpSp>
          <p:nvGrpSpPr>
            <p:cNvPr id="35" name="Group 34">
              <a:extLst>
                <a:ext uri="{FF2B5EF4-FFF2-40B4-BE49-F238E27FC236}">
                  <a16:creationId xmlns:a16="http://schemas.microsoft.com/office/drawing/2014/main" id="{2742A726-7E87-5415-06D2-530EA9826E89}"/>
                </a:ext>
              </a:extLst>
            </p:cNvPr>
            <p:cNvGrpSpPr/>
            <p:nvPr/>
          </p:nvGrpSpPr>
          <p:grpSpPr>
            <a:xfrm>
              <a:off x="8723058" y="1393141"/>
              <a:ext cx="2361449" cy="1676948"/>
              <a:chOff x="8723058" y="1393141"/>
              <a:chExt cx="2361449" cy="1676948"/>
            </a:xfrm>
          </p:grpSpPr>
          <p:sp>
            <p:nvSpPr>
              <p:cNvPr id="39" name="Rectangle 38">
                <a:extLst>
                  <a:ext uri="{FF2B5EF4-FFF2-40B4-BE49-F238E27FC236}">
                    <a16:creationId xmlns:a16="http://schemas.microsoft.com/office/drawing/2014/main" id="{36CC4FBE-1F82-78B3-4DF1-2B69861E7EB5}"/>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innovation</a:t>
                </a:r>
              </a:p>
            </p:txBody>
          </p:sp>
          <p:pic>
            <p:nvPicPr>
              <p:cNvPr id="40" name="Picture 39" descr="Cloud with an arrow pointing downwards coming out of it">
                <a:extLst>
                  <a:ext uri="{FF2B5EF4-FFF2-40B4-BE49-F238E27FC236}">
                    <a16:creationId xmlns:a16="http://schemas.microsoft.com/office/drawing/2014/main" id="{A3DE2AD7-1252-2743-6969-B89485242623}"/>
                  </a:ext>
                </a:extLst>
              </p:cNvPr>
              <p:cNvPicPr>
                <a:picLocks noChangeAspect="1"/>
              </p:cNvPicPr>
              <p:nvPr/>
            </p:nvPicPr>
            <p:blipFill>
              <a:blip r:embed="rId7">
                <a:alphaModFix amt="40000"/>
                <a:grayscl/>
              </a:blip>
              <a:stretch>
                <a:fillRect/>
              </a:stretch>
            </p:blipFill>
            <p:spPr>
              <a:xfrm>
                <a:off x="8723058" y="1393141"/>
                <a:ext cx="548640" cy="548640"/>
              </a:xfrm>
              <a:prstGeom prst="rect">
                <a:avLst/>
              </a:prstGeom>
              <a:ln>
                <a:noFill/>
              </a:ln>
            </p:spPr>
          </p:pic>
        </p:grpSp>
        <p:grpSp>
          <p:nvGrpSpPr>
            <p:cNvPr id="36" name="Group 35">
              <a:extLst>
                <a:ext uri="{FF2B5EF4-FFF2-40B4-BE49-F238E27FC236}">
                  <a16:creationId xmlns:a16="http://schemas.microsoft.com/office/drawing/2014/main" id="{192DB46D-5F47-DCEB-727D-04827D4A97C6}"/>
                </a:ext>
              </a:extLst>
            </p:cNvPr>
            <p:cNvGrpSpPr/>
            <p:nvPr/>
          </p:nvGrpSpPr>
          <p:grpSpPr>
            <a:xfrm>
              <a:off x="7278025" y="1950277"/>
              <a:ext cx="2243055" cy="805287"/>
              <a:chOff x="7278025" y="1950277"/>
              <a:chExt cx="2243055" cy="805287"/>
            </a:xfrm>
          </p:grpSpPr>
          <p:pic>
            <p:nvPicPr>
              <p:cNvPr id="37" name="Picture 36" descr="Shield with a lock overlaid on top of it">
                <a:extLst>
                  <a:ext uri="{FF2B5EF4-FFF2-40B4-BE49-F238E27FC236}">
                    <a16:creationId xmlns:a16="http://schemas.microsoft.com/office/drawing/2014/main" id="{09C274B4-B914-66BF-42F2-79A022DE89B5}"/>
                  </a:ext>
                </a:extLst>
              </p:cNvPr>
              <p:cNvPicPr>
                <a:picLocks noChangeAspect="1"/>
              </p:cNvPicPr>
              <p:nvPr/>
            </p:nvPicPr>
            <p:blipFill>
              <a:blip r:embed="rId8">
                <a:alphaModFix amt="40000"/>
                <a:grayscl/>
              </a:blip>
              <a:stretch>
                <a:fillRect/>
              </a:stretch>
            </p:blipFill>
            <p:spPr>
              <a:xfrm>
                <a:off x="7278025" y="2206924"/>
                <a:ext cx="548640" cy="548640"/>
              </a:xfrm>
              <a:prstGeom prst="rect">
                <a:avLst/>
              </a:prstGeom>
              <a:ln>
                <a:noFill/>
              </a:ln>
            </p:spPr>
          </p:pic>
          <p:sp>
            <p:nvSpPr>
              <p:cNvPr id="38" name="Rectangle 37">
                <a:extLst>
                  <a:ext uri="{FF2B5EF4-FFF2-40B4-BE49-F238E27FC236}">
                    <a16:creationId xmlns:a16="http://schemas.microsoft.com/office/drawing/2014/main" id="{76561819-C1D1-BD5F-AC77-B12B603BC1FE}"/>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Infrastructure</a:t>
                </a:r>
              </a:p>
            </p:txBody>
          </p:sp>
        </p:grpSp>
      </p:grpSp>
      <p:sp>
        <p:nvSpPr>
          <p:cNvPr id="336" name="Oval 335">
            <a:extLst>
              <a:ext uri="{FF2B5EF4-FFF2-40B4-BE49-F238E27FC236}">
                <a16:creationId xmlns:a16="http://schemas.microsoft.com/office/drawing/2014/main" id="{696BA5DA-1633-2073-0D2D-CEB54905A76F}"/>
              </a:ext>
              <a:ext uri="{C183D7F6-B498-43B3-948B-1728B52AA6E4}">
                <adec:decorative xmlns:adec="http://schemas.microsoft.com/office/drawing/2017/decorative" val="1"/>
              </a:ext>
            </a:extLst>
          </p:cNvPr>
          <p:cNvSpPr>
            <a:spLocks noChangeAspect="1"/>
          </p:cNvSpPr>
          <p:nvPr/>
        </p:nvSpPr>
        <p:spPr bwMode="auto">
          <a:xfrm>
            <a:off x="4006137" y="1359131"/>
            <a:ext cx="4139738" cy="4139738"/>
          </a:xfrm>
          <a:prstGeom prst="ellipse">
            <a:avLst/>
          </a:prstGeom>
          <a:gradFill>
            <a:gsLst>
              <a:gs pos="0">
                <a:schemeClr val="bg1">
                  <a:lumMod val="85000"/>
                  <a:lumOff val="15000"/>
                  <a:alpha val="50000"/>
                </a:schemeClr>
              </a:gs>
              <a:gs pos="100000">
                <a:schemeClr val="bg1">
                  <a:lumMod val="85000"/>
                  <a:lumOff val="15000"/>
                  <a:alpha val="50000"/>
                </a:schemeClr>
              </a:gs>
            </a:gsLst>
            <a:lin ang="2700000" scaled="0"/>
          </a:gradFill>
          <a:ln w="19050" cap="flat" cmpd="sng" algn="ctr">
            <a:solidFill>
              <a:schemeClr val="bg1">
                <a:lumMod val="65000"/>
                <a:lumOff val="35000"/>
              </a:scheme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 name="Group 13" descr="infrastructure">
            <a:extLst>
              <a:ext uri="{FF2B5EF4-FFF2-40B4-BE49-F238E27FC236}">
                <a16:creationId xmlns:a16="http://schemas.microsoft.com/office/drawing/2014/main" id="{7A39B541-CB2C-C971-351C-64423FCC84BC}"/>
              </a:ext>
            </a:extLst>
          </p:cNvPr>
          <p:cNvGrpSpPr/>
          <p:nvPr/>
        </p:nvGrpSpPr>
        <p:grpSpPr>
          <a:xfrm>
            <a:off x="5350302" y="1075188"/>
            <a:ext cx="1804178" cy="1705543"/>
            <a:chOff x="5357651" y="1075188"/>
            <a:chExt cx="1804178" cy="1705543"/>
          </a:xfrm>
        </p:grpSpPr>
        <p:sp>
          <p:nvSpPr>
            <p:cNvPr id="3" name="Freeform 2">
              <a:extLst>
                <a:ext uri="{FF2B5EF4-FFF2-40B4-BE49-F238E27FC236}">
                  <a16:creationId xmlns:a16="http://schemas.microsoft.com/office/drawing/2014/main" id="{F8312E3B-F3E5-DAE6-05C9-D0079A99374F}"/>
                </a:ext>
              </a:extLst>
            </p:cNvPr>
            <p:cNvSpPr/>
            <p:nvPr/>
          </p:nvSpPr>
          <p:spPr bwMode="auto">
            <a:xfrm rot="3600000" flipH="1">
              <a:off x="5406968" y="1025871"/>
              <a:ext cx="1705543" cy="1804178"/>
            </a:xfrm>
            <a:custGeom>
              <a:avLst/>
              <a:gdLst>
                <a:gd name="connsiteX0" fmla="*/ 655018 w 1684753"/>
                <a:gd name="connsiteY0" fmla="*/ 0 h 1782185"/>
                <a:gd name="connsiteX1" fmla="*/ 1678854 w 1684753"/>
                <a:gd name="connsiteY1" fmla="*/ 1648840 h 1782185"/>
                <a:gd name="connsiteX2" fmla="*/ 1684753 w 1684753"/>
                <a:gd name="connsiteY2" fmla="*/ 1782185 h 1782185"/>
                <a:gd name="connsiteX3" fmla="*/ 378626 w 1684753"/>
                <a:gd name="connsiteY3" fmla="*/ 1782185 h 1782185"/>
                <a:gd name="connsiteX4" fmla="*/ 372143 w 1684753"/>
                <a:gd name="connsiteY4" fmla="*/ 1697576 h 1782185"/>
                <a:gd name="connsiteX5" fmla="*/ 132098 w 1684753"/>
                <a:gd name="connsiteY5" fmla="*/ 1230868 h 1782185"/>
                <a:gd name="connsiteX6" fmla="*/ 0 w 1684753"/>
                <a:gd name="connsiteY6" fmla="*/ 1130632 h 1782185"/>
                <a:gd name="connsiteX7" fmla="*/ 414158 w 1684753"/>
                <a:gd name="connsiteY7" fmla="*/ 405215 h 178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753" h="1782185">
                  <a:moveTo>
                    <a:pt x="655018" y="0"/>
                  </a:moveTo>
                  <a:cubicBezTo>
                    <a:pt x="1246619" y="351649"/>
                    <a:pt x="1626557" y="968293"/>
                    <a:pt x="1678854" y="1648840"/>
                  </a:cubicBezTo>
                  <a:lnTo>
                    <a:pt x="1684753" y="1782185"/>
                  </a:lnTo>
                  <a:lnTo>
                    <a:pt x="378626" y="1782185"/>
                  </a:lnTo>
                  <a:lnTo>
                    <a:pt x="372143" y="1697576"/>
                  </a:lnTo>
                  <a:cubicBezTo>
                    <a:pt x="346719" y="1518848"/>
                    <a:pt x="261660" y="1354532"/>
                    <a:pt x="132098" y="1230868"/>
                  </a:cubicBezTo>
                  <a:lnTo>
                    <a:pt x="0" y="1130632"/>
                  </a:lnTo>
                  <a:lnTo>
                    <a:pt x="414158" y="405215"/>
                  </a:lnTo>
                  <a:close/>
                </a:path>
              </a:pathLst>
            </a:custGeom>
            <a:solidFill>
              <a:srgbClr val="1E1E1E"/>
            </a:solidFill>
            <a:ln w="25400" cap="flat" cmpd="sng" algn="ctr">
              <a:gradFill flip="none" rotWithShape="1">
                <a:gsLst>
                  <a:gs pos="14000">
                    <a:srgbClr val="8EC8E8"/>
                  </a:gs>
                  <a:gs pos="100000">
                    <a:srgbClr val="CD9AD0"/>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pic>
          <p:nvPicPr>
            <p:cNvPr id="12" name="Picture 11" descr="Cloud with an arrow pointing downwards coming out of it">
              <a:extLst>
                <a:ext uri="{FF2B5EF4-FFF2-40B4-BE49-F238E27FC236}">
                  <a16:creationId xmlns:a16="http://schemas.microsoft.com/office/drawing/2014/main" id="{16A1D285-C4FF-F57D-17EB-B967C04E1C52}"/>
                </a:ext>
              </a:extLst>
            </p:cNvPr>
            <p:cNvPicPr>
              <a:picLocks noChangeAspect="1"/>
            </p:cNvPicPr>
            <p:nvPr/>
          </p:nvPicPr>
          <p:blipFill>
            <a:blip r:embed="rId7"/>
            <a:stretch>
              <a:fillRect/>
            </a:stretch>
          </p:blipFill>
          <p:spPr>
            <a:xfrm>
              <a:off x="5840913" y="1621298"/>
              <a:ext cx="498764" cy="498764"/>
            </a:xfrm>
            <a:prstGeom prst="rect">
              <a:avLst/>
            </a:prstGeom>
            <a:ln>
              <a:noFill/>
            </a:ln>
          </p:spPr>
        </p:pic>
        <p:sp>
          <p:nvSpPr>
            <p:cNvPr id="13" name="Rectangle 12">
              <a:extLst>
                <a:ext uri="{FF2B5EF4-FFF2-40B4-BE49-F238E27FC236}">
                  <a16:creationId xmlns:a16="http://schemas.microsoft.com/office/drawing/2014/main" id="{1A8D0FEC-3CE0-47ED-6CDF-9883AE515B4C}"/>
                </a:ext>
              </a:extLst>
            </p:cNvPr>
            <p:cNvSpPr/>
            <p:nvPr/>
          </p:nvSpPr>
          <p:spPr bwMode="auto">
            <a:xfrm>
              <a:off x="5620828" y="2127785"/>
              <a:ext cx="952186"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Infrastructure</a:t>
              </a:r>
            </a:p>
          </p:txBody>
        </p:sp>
      </p:grpSp>
      <p:sp>
        <p:nvSpPr>
          <p:cNvPr id="337" name="Oval 336">
            <a:extLst>
              <a:ext uri="{FF2B5EF4-FFF2-40B4-BE49-F238E27FC236}">
                <a16:creationId xmlns:a16="http://schemas.microsoft.com/office/drawing/2014/main" id="{E7E1EC7E-65E3-BF5A-3DF9-5338274522FA}"/>
              </a:ext>
              <a:ext uri="{C183D7F6-B498-43B3-948B-1728B52AA6E4}">
                <adec:decorative xmlns:adec="http://schemas.microsoft.com/office/drawing/2017/decorative" val="1"/>
              </a:ext>
            </a:extLst>
          </p:cNvPr>
          <p:cNvSpPr>
            <a:spLocks noChangeAspect="1"/>
          </p:cNvSpPr>
          <p:nvPr/>
        </p:nvSpPr>
        <p:spPr bwMode="auto">
          <a:xfrm>
            <a:off x="5153185" y="2493818"/>
            <a:ext cx="1870364" cy="1870364"/>
          </a:xfrm>
          <a:prstGeom prst="ellipse">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8" name="TextBox 337">
            <a:extLst>
              <a:ext uri="{FF2B5EF4-FFF2-40B4-BE49-F238E27FC236}">
                <a16:creationId xmlns:a16="http://schemas.microsoft.com/office/drawing/2014/main" id="{A69261AA-A514-F60C-2792-06F5C595DB51}"/>
              </a:ext>
            </a:extLst>
          </p:cNvPr>
          <p:cNvSpPr txBox="1">
            <a:spLocks noChangeAspect="1"/>
          </p:cNvSpPr>
          <p:nvPr/>
        </p:nvSpPr>
        <p:spPr>
          <a:xfrm>
            <a:off x="5309817" y="2650451"/>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39" name="TextBox 338">
            <a:extLst>
              <a:ext uri="{FF2B5EF4-FFF2-40B4-BE49-F238E27FC236}">
                <a16:creationId xmlns:a16="http://schemas.microsoft.com/office/drawing/2014/main" id="{8F553369-2C29-C670-2EFE-D97B82236A56}"/>
              </a:ext>
            </a:extLst>
          </p:cNvPr>
          <p:cNvSpPr txBox="1">
            <a:spLocks noChangeAspect="1"/>
          </p:cNvSpPr>
          <p:nvPr/>
        </p:nvSpPr>
        <p:spPr>
          <a:xfrm>
            <a:off x="5277876" y="2610525"/>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340" name="Title 339">
            <a:extLst>
              <a:ext uri="{FF2B5EF4-FFF2-40B4-BE49-F238E27FC236}">
                <a16:creationId xmlns:a16="http://schemas.microsoft.com/office/drawing/2014/main" id="{3BB220BC-885A-E764-FCB6-E74A9D87E5B0}"/>
              </a:ext>
            </a:extLst>
          </p:cNvPr>
          <p:cNvSpPr>
            <a:spLocks noGrp="1" noChangeAspect="1"/>
          </p:cNvSpPr>
          <p:nvPr>
            <p:ph type="title" idx="4294967295"/>
          </p:nvPr>
        </p:nvSpPr>
        <p:spPr bwMode="auto">
          <a:xfrm>
            <a:off x="5594856" y="3207716"/>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341" name="Oval 340">
            <a:extLst>
              <a:ext uri="{FF2B5EF4-FFF2-40B4-BE49-F238E27FC236}">
                <a16:creationId xmlns:a16="http://schemas.microsoft.com/office/drawing/2014/main" id="{AEA51543-7BC4-BB49-89B6-BC2BB9FCBDF7}"/>
              </a:ext>
              <a:ext uri="{C183D7F6-B498-43B3-948B-1728B52AA6E4}">
                <adec:decorative xmlns:adec="http://schemas.microsoft.com/office/drawing/2017/decorative" val="1"/>
              </a:ext>
            </a:extLst>
          </p:cNvPr>
          <p:cNvSpPr>
            <a:spLocks noChangeAspect="1"/>
          </p:cNvSpPr>
          <p:nvPr/>
        </p:nvSpPr>
        <p:spPr bwMode="auto">
          <a:xfrm>
            <a:off x="5404192" y="2743200"/>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12892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OpenAI relies on Azure AI infrastructure">
            <a:extLst>
              <a:ext uri="{FF2B5EF4-FFF2-40B4-BE49-F238E27FC236}">
                <a16:creationId xmlns:a16="http://schemas.microsoft.com/office/drawing/2014/main" id="{B9473521-2C71-0F2F-4FB7-1E9AED16EA2C}"/>
              </a:ext>
            </a:extLst>
          </p:cNvPr>
          <p:cNvGrpSpPr/>
          <p:nvPr/>
        </p:nvGrpSpPr>
        <p:grpSpPr>
          <a:xfrm>
            <a:off x="1439650" y="2775318"/>
            <a:ext cx="9312700" cy="911681"/>
            <a:chOff x="1673925" y="1379004"/>
            <a:chExt cx="9312700" cy="911681"/>
          </a:xfrm>
        </p:grpSpPr>
        <p:sp>
          <p:nvSpPr>
            <p:cNvPr id="4" name="TextBox 3">
              <a:extLst>
                <a:ext uri="{FF2B5EF4-FFF2-40B4-BE49-F238E27FC236}">
                  <a16:creationId xmlns:a16="http://schemas.microsoft.com/office/drawing/2014/main" id="{41825E2D-7E35-FDBF-3598-B3018E9A9B98}"/>
                </a:ext>
              </a:extLst>
            </p:cNvPr>
            <p:cNvSpPr txBox="1"/>
            <p:nvPr/>
          </p:nvSpPr>
          <p:spPr>
            <a:xfrm>
              <a:off x="4207757" y="1523403"/>
              <a:ext cx="677886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flip="none" rotWithShape="1">
                    <a:gsLst>
                      <a:gs pos="0">
                        <a:srgbClr val="FFFFFF"/>
                      </a:gs>
                      <a:gs pos="100000">
                        <a:srgbClr val="FFFFFF"/>
                      </a:gs>
                    </a:gsLst>
                    <a:lin ang="10800000" scaled="1"/>
                    <a:tileRect/>
                  </a:gradFill>
                  <a:effectLst/>
                  <a:uLnTx/>
                  <a:uFillTx/>
                  <a:latin typeface="Segoe UI Semibold"/>
                  <a:ea typeface="+mn-ea"/>
                  <a:cs typeface="Segoe UI" panose="020B0502040204020203" pitchFamily="34" charset="0"/>
                </a:rPr>
                <a:t>relies on </a:t>
              </a:r>
              <a:r>
                <a:rPr kumimoji="0" lang="en-US" sz="3600" b="0" i="0" u="none" strike="noStrike" kern="1200" cap="none" spc="0" normalizeH="0" baseline="0" noProof="0">
                  <a:ln>
                    <a:noFill/>
                  </a:ln>
                  <a:gradFill flip="none" rotWithShape="1">
                    <a:gsLst>
                      <a:gs pos="0">
                        <a:srgbClr val="CD9AD0"/>
                      </a:gs>
                      <a:gs pos="30000">
                        <a:srgbClr val="8EC8E8"/>
                      </a:gs>
                    </a:gsLst>
                    <a:lin ang="10800000" scaled="1"/>
                    <a:tileRect/>
                  </a:gradFill>
                  <a:effectLst/>
                  <a:uLnTx/>
                  <a:uFillTx/>
                  <a:latin typeface="Segoe UI Semibold"/>
                  <a:ea typeface="+mn-ea"/>
                  <a:cs typeface="Segoe UI" panose="020B0502040204020203" pitchFamily="34" charset="0"/>
                  <a:sym typeface="Helvetica Neue Medium"/>
                </a:rPr>
                <a:t>Azure AI Infrastructure</a:t>
              </a: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descr="Shape&#10;&#10;Description automatically generated with medium confidence">
              <a:extLst>
                <a:ext uri="{FF2B5EF4-FFF2-40B4-BE49-F238E27FC236}">
                  <a16:creationId xmlns:a16="http://schemas.microsoft.com/office/drawing/2014/main" id="{50E2CCB9-0AA4-66F3-6E05-2BC52D6E7C8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73925" y="1379004"/>
              <a:ext cx="2604804" cy="911681"/>
            </a:xfrm>
            <a:prstGeom prst="rect">
              <a:avLst/>
            </a:prstGeom>
          </p:spPr>
        </p:pic>
      </p:grpSp>
      <p:sp>
        <p:nvSpPr>
          <p:cNvPr id="5" name="Title 4">
            <a:extLst>
              <a:ext uri="{FF2B5EF4-FFF2-40B4-BE49-F238E27FC236}">
                <a16:creationId xmlns:a16="http://schemas.microsoft.com/office/drawing/2014/main" id="{D7004562-B30D-B48E-0B76-2FC16901160D}"/>
              </a:ext>
            </a:extLst>
          </p:cNvPr>
          <p:cNvSpPr>
            <a:spLocks noGrp="1"/>
          </p:cNvSpPr>
          <p:nvPr>
            <p:ph type="title" idx="4294967295"/>
          </p:nvPr>
        </p:nvSpPr>
        <p:spPr>
          <a:xfrm>
            <a:off x="588263" y="-742950"/>
            <a:ext cx="11018520" cy="553998"/>
          </a:xfrm>
        </p:spPr>
        <p:txBody>
          <a:bodyPr/>
          <a:lstStyle/>
          <a:p>
            <a:r>
              <a:rPr lang="en-US" err="1"/>
              <a:t>OpenAI</a:t>
            </a:r>
            <a:r>
              <a:rPr lang="en-US"/>
              <a:t> relies on Azure AI Infrastructure</a:t>
            </a:r>
          </a:p>
        </p:txBody>
      </p:sp>
    </p:spTree>
    <p:extLst>
      <p:ext uri="{BB962C8B-B14F-4D97-AF65-F5344CB8AC3E}">
        <p14:creationId xmlns:p14="http://schemas.microsoft.com/office/powerpoint/2010/main" val="3167206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6.25E-7 -2.59259E-6 L -6.25E-7 0.01968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20231D-DBF0-D0C3-C041-77A564EFD67A}"/>
              </a:ext>
            </a:extLst>
          </p:cNvPr>
          <p:cNvSpPr txBox="1"/>
          <p:nvPr/>
        </p:nvSpPr>
        <p:spPr>
          <a:xfrm>
            <a:off x="651642" y="2479602"/>
            <a:ext cx="10888718" cy="492329"/>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47396">
                      <a:srgbClr val="FFFFFF"/>
                    </a:gs>
                    <a:gs pos="100000">
                      <a:srgbClr val="FFFFFF"/>
                    </a:gs>
                  </a:gsLst>
                  <a:lin ang="5287640" scaled="1"/>
                </a:gradFill>
                <a:effectLst/>
                <a:uLnTx/>
                <a:uFillTx/>
                <a:latin typeface="Segoe UI Semibold"/>
                <a:ea typeface="+mn-ea"/>
                <a:cs typeface="+mn-cs"/>
                <a:sym typeface="Segoe Pro Display"/>
              </a:rPr>
              <a:t>AI at any scale with AI optimized Azure Virtual Machines</a:t>
            </a:r>
          </a:p>
        </p:txBody>
      </p:sp>
      <p:sp>
        <p:nvSpPr>
          <p:cNvPr id="31" name="Title 30">
            <a:extLst>
              <a:ext uri="{FF2B5EF4-FFF2-40B4-BE49-F238E27FC236}">
                <a16:creationId xmlns:a16="http://schemas.microsoft.com/office/drawing/2014/main" id="{44C63B1F-C04B-467E-C762-0B6D54959068}"/>
              </a:ext>
            </a:extLst>
          </p:cNvPr>
          <p:cNvSpPr txBox="1">
            <a:spLocks noGrp="1"/>
          </p:cNvSpPr>
          <p:nvPr>
            <p:ph type="title" idx="4294967295"/>
          </p:nvPr>
        </p:nvSpPr>
        <p:spPr>
          <a:xfrm>
            <a:off x="3302643" y="1438381"/>
            <a:ext cx="5586714" cy="840230"/>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defPPr>
              <a:defRPr lang="en-US"/>
            </a:defPPr>
            <a:lvl1pPr marR="0" lvl="0" indent="0" algn="ctr" fontAlgn="auto">
              <a:lnSpc>
                <a:spcPct val="90000"/>
              </a:lnSpc>
              <a:spcBef>
                <a:spcPts val="0"/>
              </a:spcBef>
              <a:spcAft>
                <a:spcPts val="0"/>
              </a:spcAft>
              <a:buClrTx/>
              <a:buSzTx/>
              <a:buFontTx/>
              <a:buNone/>
              <a:tabLst/>
              <a:defRPr sz="5400">
                <a:gradFill flip="none" rotWithShape="1">
                  <a:gsLst>
                    <a:gs pos="0">
                      <a:srgbClr val="CD9AD0"/>
                    </a:gs>
                    <a:gs pos="100000">
                      <a:srgbClr val="8EC8E8"/>
                    </a:gs>
                  </a:gsLst>
                  <a:lin ang="10800000" scaled="1"/>
                  <a:tileRect/>
                </a:gradFill>
                <a:latin typeface="+mj-lt"/>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mj-lt"/>
                <a:ea typeface="+mn-ea"/>
                <a:cs typeface="Segoe UI" panose="020B0502040204020203" pitchFamily="34" charset="0"/>
              </a:rPr>
              <a:t>AI Infrastructure</a:t>
            </a:r>
          </a:p>
        </p:txBody>
      </p:sp>
      <p:sp>
        <p:nvSpPr>
          <p:cNvPr id="54" name="TextBox 53">
            <a:extLst>
              <a:ext uri="{FF2B5EF4-FFF2-40B4-BE49-F238E27FC236}">
                <a16:creationId xmlns:a16="http://schemas.microsoft.com/office/drawing/2014/main" id="{F5BEBF34-4EC4-370B-5932-F368CA72EB4A}"/>
              </a:ext>
            </a:extLst>
          </p:cNvPr>
          <p:cNvSpPr txBox="1"/>
          <p:nvPr/>
        </p:nvSpPr>
        <p:spPr>
          <a:xfrm>
            <a:off x="7990806" y="4165321"/>
            <a:ext cx="2194560" cy="1015663"/>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Proven AI supercomputing performance</a:t>
            </a:r>
          </a:p>
        </p:txBody>
      </p:sp>
      <p:sp>
        <p:nvSpPr>
          <p:cNvPr id="44" name="TextBox 43">
            <a:extLst>
              <a:ext uri="{FF2B5EF4-FFF2-40B4-BE49-F238E27FC236}">
                <a16:creationId xmlns:a16="http://schemas.microsoft.com/office/drawing/2014/main" id="{238254D2-2E87-8A10-C9D4-06602E4802CA}"/>
              </a:ext>
            </a:extLst>
          </p:cNvPr>
          <p:cNvSpPr txBox="1"/>
          <p:nvPr/>
        </p:nvSpPr>
        <p:spPr>
          <a:xfrm>
            <a:off x="1961657" y="4165321"/>
            <a:ext cx="2068806" cy="707886"/>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Purpose-built AI infrastructure</a:t>
            </a:r>
          </a:p>
        </p:txBody>
      </p:sp>
      <p:cxnSp>
        <p:nvCxnSpPr>
          <p:cNvPr id="8" name="Straight Connector 7">
            <a:extLst>
              <a:ext uri="{FF2B5EF4-FFF2-40B4-BE49-F238E27FC236}">
                <a16:creationId xmlns:a16="http://schemas.microsoft.com/office/drawing/2014/main" id="{5F00569C-20F5-DE77-77E0-D09239691B64}"/>
              </a:ext>
              <a:ext uri="{C183D7F6-B498-43B3-948B-1728B52AA6E4}">
                <adec:decorative xmlns:adec="http://schemas.microsoft.com/office/drawing/2017/decorative" val="1"/>
              </a:ext>
            </a:extLst>
          </p:cNvPr>
          <p:cNvCxnSpPr>
            <a:cxnSpLocks/>
          </p:cNvCxnSpPr>
          <p:nvPr/>
        </p:nvCxnSpPr>
        <p:spPr>
          <a:xfrm>
            <a:off x="4582391" y="3594657"/>
            <a:ext cx="0" cy="165871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7517332" y="3594657"/>
            <a:ext cx="0" cy="165871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D89E1ED-0EC2-3169-8176-3CE1C5A8D08A}"/>
              </a:ext>
            </a:extLst>
          </p:cNvPr>
          <p:cNvSpPr txBox="1"/>
          <p:nvPr/>
        </p:nvSpPr>
        <p:spPr>
          <a:xfrm>
            <a:off x="5119086" y="4165321"/>
            <a:ext cx="1929114" cy="1015663"/>
          </a:xfrm>
          <a:prstGeom prst="rect">
            <a:avLst/>
          </a:prstGeom>
          <a:noFill/>
        </p:spPr>
        <p:txBody>
          <a:bodyPr wrap="square">
            <a:spAutoFit/>
          </a:bodyPr>
          <a:lstStyle>
            <a:defPPr>
              <a:defRPr lang="en-US"/>
            </a:defPPr>
            <a:lvl1pPr algn="ctr">
              <a:defRPr sz="2000">
                <a:gradFill>
                  <a:gsLst>
                    <a:gs pos="0">
                      <a:schemeClr val="tx1"/>
                    </a:gs>
                    <a:gs pos="74000">
                      <a:schemeClr val="tx1"/>
                    </a:gs>
                  </a:gsLst>
                  <a:lin ang="10800000" scaled="1"/>
                </a:gra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at scale for large AI models </a:t>
            </a:r>
          </a:p>
        </p:txBody>
      </p:sp>
      <p:sp>
        <p:nvSpPr>
          <p:cNvPr id="3" name="Graphic 58">
            <a:extLst>
              <a:ext uri="{FF2B5EF4-FFF2-40B4-BE49-F238E27FC236}">
                <a16:creationId xmlns:a16="http://schemas.microsoft.com/office/drawing/2014/main" id="{AEC352D0-C30F-9756-1463-129AE8C9467B}"/>
              </a:ext>
              <a:ext uri="{C183D7F6-B498-43B3-948B-1728B52AA6E4}">
                <adec:decorative xmlns:adec="http://schemas.microsoft.com/office/drawing/2017/decorative" val="1"/>
              </a:ext>
            </a:extLst>
          </p:cNvPr>
          <p:cNvSpPr/>
          <p:nvPr/>
        </p:nvSpPr>
        <p:spPr>
          <a:xfrm>
            <a:off x="2794055" y="3625794"/>
            <a:ext cx="404011" cy="466203"/>
          </a:xfrm>
          <a:custGeom>
            <a:avLst/>
            <a:gdLst>
              <a:gd name="connsiteX0" fmla="*/ 201161 w 275251"/>
              <a:gd name="connsiteY0" fmla="*/ 84699 h 317622"/>
              <a:gd name="connsiteX1" fmla="*/ 269979 w 275251"/>
              <a:gd name="connsiteY1" fmla="*/ 84699 h 317622"/>
              <a:gd name="connsiteX2" fmla="*/ 190573 w 275251"/>
              <a:gd name="connsiteY2" fmla="*/ 5294 h 317622"/>
              <a:gd name="connsiteX3" fmla="*/ 190573 w 275251"/>
              <a:gd name="connsiteY3" fmla="*/ 74112 h 317622"/>
              <a:gd name="connsiteX4" fmla="*/ 201161 w 275251"/>
              <a:gd name="connsiteY4" fmla="*/ 84699 h 317622"/>
              <a:gd name="connsiteX5" fmla="*/ 201161 w 275251"/>
              <a:gd name="connsiteY5" fmla="*/ 105874 h 317622"/>
              <a:gd name="connsiteX6" fmla="*/ 169399 w 275251"/>
              <a:gd name="connsiteY6" fmla="*/ 74112 h 317622"/>
              <a:gd name="connsiteX7" fmla="*/ 169399 w 275251"/>
              <a:gd name="connsiteY7" fmla="*/ 0 h 317622"/>
              <a:gd name="connsiteX8" fmla="*/ 95287 w 275251"/>
              <a:gd name="connsiteY8" fmla="*/ 0 h 317622"/>
              <a:gd name="connsiteX9" fmla="*/ 63524 w 275251"/>
              <a:gd name="connsiteY9" fmla="*/ 31762 h 317622"/>
              <a:gd name="connsiteX10" fmla="*/ 63524 w 275251"/>
              <a:gd name="connsiteY10" fmla="*/ 132914 h 317622"/>
              <a:gd name="connsiteX11" fmla="*/ 63690 w 275251"/>
              <a:gd name="connsiteY11" fmla="*/ 132839 h 317622"/>
              <a:gd name="connsiteX12" fmla="*/ 63906 w 275251"/>
              <a:gd name="connsiteY12" fmla="*/ 132745 h 317622"/>
              <a:gd name="connsiteX13" fmla="*/ 72778 w 275251"/>
              <a:gd name="connsiteY13" fmla="*/ 115233 h 317622"/>
              <a:gd name="connsiteX14" fmla="*/ 95287 w 275251"/>
              <a:gd name="connsiteY14" fmla="*/ 105895 h 317622"/>
              <a:gd name="connsiteX15" fmla="*/ 117711 w 275251"/>
              <a:gd name="connsiteY15" fmla="*/ 115170 h 317622"/>
              <a:gd name="connsiteX16" fmla="*/ 126668 w 275251"/>
              <a:gd name="connsiteY16" fmla="*/ 132766 h 317622"/>
              <a:gd name="connsiteX17" fmla="*/ 162432 w 275251"/>
              <a:gd name="connsiteY17" fmla="*/ 155233 h 317622"/>
              <a:gd name="connsiteX18" fmla="*/ 184877 w 275251"/>
              <a:gd name="connsiteY18" fmla="*/ 190976 h 317622"/>
              <a:gd name="connsiteX19" fmla="*/ 202410 w 275251"/>
              <a:gd name="connsiteY19" fmla="*/ 199869 h 317622"/>
              <a:gd name="connsiteX20" fmla="*/ 211748 w 275251"/>
              <a:gd name="connsiteY20" fmla="*/ 222357 h 317622"/>
              <a:gd name="connsiteX21" fmla="*/ 202495 w 275251"/>
              <a:gd name="connsiteY21" fmla="*/ 244781 h 317622"/>
              <a:gd name="connsiteX22" fmla="*/ 184877 w 275251"/>
              <a:gd name="connsiteY22" fmla="*/ 253759 h 317622"/>
              <a:gd name="connsiteX23" fmla="*/ 162411 w 275251"/>
              <a:gd name="connsiteY23" fmla="*/ 289502 h 317622"/>
              <a:gd name="connsiteX24" fmla="*/ 156457 w 275251"/>
              <a:gd name="connsiteY24" fmla="*/ 294357 h 317622"/>
              <a:gd name="connsiteX25" fmla="*/ 153644 w 275251"/>
              <a:gd name="connsiteY25" fmla="*/ 296469 h 317622"/>
              <a:gd name="connsiteX26" fmla="*/ 243489 w 275251"/>
              <a:gd name="connsiteY26" fmla="*/ 296469 h 317622"/>
              <a:gd name="connsiteX27" fmla="*/ 275251 w 275251"/>
              <a:gd name="connsiteY27" fmla="*/ 264706 h 317622"/>
              <a:gd name="connsiteX28" fmla="*/ 275251 w 275251"/>
              <a:gd name="connsiteY28" fmla="*/ 105874 h 317622"/>
              <a:gd name="connsiteX29" fmla="*/ 201161 w 275251"/>
              <a:gd name="connsiteY29" fmla="*/ 105874 h 317622"/>
              <a:gd name="connsiteX30" fmla="*/ 110257 w 275251"/>
              <a:gd name="connsiteY30" fmla="*/ 207365 h 317622"/>
              <a:gd name="connsiteX31" fmla="*/ 99416 w 275251"/>
              <a:gd name="connsiteY31" fmla="*/ 201563 h 317622"/>
              <a:gd name="connsiteX32" fmla="*/ 87177 w 275251"/>
              <a:gd name="connsiteY32" fmla="*/ 202770 h 317622"/>
              <a:gd name="connsiteX33" fmla="*/ 77669 w 275251"/>
              <a:gd name="connsiteY33" fmla="*/ 210562 h 317622"/>
              <a:gd name="connsiteX34" fmla="*/ 74112 w 275251"/>
              <a:gd name="connsiteY34" fmla="*/ 222336 h 317622"/>
              <a:gd name="connsiteX35" fmla="*/ 80316 w 275251"/>
              <a:gd name="connsiteY35" fmla="*/ 237306 h 317622"/>
              <a:gd name="connsiteX36" fmla="*/ 95287 w 275251"/>
              <a:gd name="connsiteY36" fmla="*/ 243510 h 317622"/>
              <a:gd name="connsiteX37" fmla="*/ 107060 w 275251"/>
              <a:gd name="connsiteY37" fmla="*/ 239953 h 317622"/>
              <a:gd name="connsiteX38" fmla="*/ 114852 w 275251"/>
              <a:gd name="connsiteY38" fmla="*/ 230446 h 317622"/>
              <a:gd name="connsiteX39" fmla="*/ 116059 w 275251"/>
              <a:gd name="connsiteY39" fmla="*/ 218206 h 317622"/>
              <a:gd name="connsiteX40" fmla="*/ 110257 w 275251"/>
              <a:gd name="connsiteY40" fmla="*/ 207365 h 317622"/>
              <a:gd name="connsiteX41" fmla="*/ 179986 w 275251"/>
              <a:gd name="connsiteY41" fmla="*/ 211748 h 317622"/>
              <a:gd name="connsiteX42" fmla="*/ 187482 w 275251"/>
              <a:gd name="connsiteY42" fmla="*/ 214840 h 317622"/>
              <a:gd name="connsiteX43" fmla="*/ 190573 w 275251"/>
              <a:gd name="connsiteY43" fmla="*/ 222336 h 317622"/>
              <a:gd name="connsiteX44" fmla="*/ 187482 w 275251"/>
              <a:gd name="connsiteY44" fmla="*/ 229831 h 317622"/>
              <a:gd name="connsiteX45" fmla="*/ 179986 w 275251"/>
              <a:gd name="connsiteY45" fmla="*/ 232923 h 317622"/>
              <a:gd name="connsiteX46" fmla="*/ 168319 w 275251"/>
              <a:gd name="connsiteY46" fmla="*/ 232923 h 317622"/>
              <a:gd name="connsiteX47" fmla="*/ 147461 w 275251"/>
              <a:gd name="connsiteY47" fmla="*/ 274510 h 317622"/>
              <a:gd name="connsiteX48" fmla="*/ 105874 w 275251"/>
              <a:gd name="connsiteY48" fmla="*/ 295367 h 317622"/>
              <a:gd name="connsiteX49" fmla="*/ 105874 w 275251"/>
              <a:gd name="connsiteY49" fmla="*/ 307035 h 317622"/>
              <a:gd name="connsiteX50" fmla="*/ 102783 w 275251"/>
              <a:gd name="connsiteY50" fmla="*/ 314531 h 317622"/>
              <a:gd name="connsiteX51" fmla="*/ 95287 w 275251"/>
              <a:gd name="connsiteY51" fmla="*/ 317622 h 317622"/>
              <a:gd name="connsiteX52" fmla="*/ 87791 w 275251"/>
              <a:gd name="connsiteY52" fmla="*/ 314531 h 317622"/>
              <a:gd name="connsiteX53" fmla="*/ 84699 w 275251"/>
              <a:gd name="connsiteY53" fmla="*/ 307035 h 317622"/>
              <a:gd name="connsiteX54" fmla="*/ 84699 w 275251"/>
              <a:gd name="connsiteY54" fmla="*/ 295367 h 317622"/>
              <a:gd name="connsiteX55" fmla="*/ 43112 w 275251"/>
              <a:gd name="connsiteY55" fmla="*/ 274510 h 317622"/>
              <a:gd name="connsiteX56" fmla="*/ 22255 w 275251"/>
              <a:gd name="connsiteY56" fmla="*/ 232923 h 317622"/>
              <a:gd name="connsiteX57" fmla="*/ 10587 w 275251"/>
              <a:gd name="connsiteY57" fmla="*/ 232923 h 317622"/>
              <a:gd name="connsiteX58" fmla="*/ 3092 w 275251"/>
              <a:gd name="connsiteY58" fmla="*/ 229831 h 317622"/>
              <a:gd name="connsiteX59" fmla="*/ 0 w 275251"/>
              <a:gd name="connsiteY59" fmla="*/ 222336 h 317622"/>
              <a:gd name="connsiteX60" fmla="*/ 3092 w 275251"/>
              <a:gd name="connsiteY60" fmla="*/ 214840 h 317622"/>
              <a:gd name="connsiteX61" fmla="*/ 10587 w 275251"/>
              <a:gd name="connsiteY61" fmla="*/ 211748 h 317622"/>
              <a:gd name="connsiteX62" fmla="*/ 22255 w 275251"/>
              <a:gd name="connsiteY62" fmla="*/ 211748 h 317622"/>
              <a:gd name="connsiteX63" fmla="*/ 43112 w 275251"/>
              <a:gd name="connsiteY63" fmla="*/ 170161 h 317622"/>
              <a:gd name="connsiteX64" fmla="*/ 84699 w 275251"/>
              <a:gd name="connsiteY64" fmla="*/ 149304 h 317622"/>
              <a:gd name="connsiteX65" fmla="*/ 84699 w 275251"/>
              <a:gd name="connsiteY65" fmla="*/ 137636 h 317622"/>
              <a:gd name="connsiteX66" fmla="*/ 87791 w 275251"/>
              <a:gd name="connsiteY66" fmla="*/ 130140 h 317622"/>
              <a:gd name="connsiteX67" fmla="*/ 95287 w 275251"/>
              <a:gd name="connsiteY67" fmla="*/ 127049 h 317622"/>
              <a:gd name="connsiteX68" fmla="*/ 102783 w 275251"/>
              <a:gd name="connsiteY68" fmla="*/ 130140 h 317622"/>
              <a:gd name="connsiteX69" fmla="*/ 105874 w 275251"/>
              <a:gd name="connsiteY69" fmla="*/ 137636 h 317622"/>
              <a:gd name="connsiteX70" fmla="*/ 105874 w 275251"/>
              <a:gd name="connsiteY70" fmla="*/ 149304 h 317622"/>
              <a:gd name="connsiteX71" fmla="*/ 147461 w 275251"/>
              <a:gd name="connsiteY71" fmla="*/ 170161 h 317622"/>
              <a:gd name="connsiteX72" fmla="*/ 168319 w 275251"/>
              <a:gd name="connsiteY72" fmla="*/ 211748 h 317622"/>
              <a:gd name="connsiteX73" fmla="*/ 179986 w 275251"/>
              <a:gd name="connsiteY73" fmla="*/ 211748 h 317622"/>
              <a:gd name="connsiteX74" fmla="*/ 132724 w 275251"/>
              <a:gd name="connsiteY74" fmla="*/ 259773 h 317622"/>
              <a:gd name="connsiteX75" fmla="*/ 144200 w 275251"/>
              <a:gd name="connsiteY75" fmla="*/ 242600 h 317622"/>
              <a:gd name="connsiteX76" fmla="*/ 148203 w 275251"/>
              <a:gd name="connsiteY76" fmla="*/ 222336 h 317622"/>
              <a:gd name="connsiteX77" fmla="*/ 136175 w 275251"/>
              <a:gd name="connsiteY77" fmla="*/ 188752 h 317622"/>
              <a:gd name="connsiteX78" fmla="*/ 105578 w 275251"/>
              <a:gd name="connsiteY78" fmla="*/ 170415 h 317622"/>
              <a:gd name="connsiteX79" fmla="*/ 70300 w 275251"/>
              <a:gd name="connsiteY79" fmla="*/ 175666 h 317622"/>
              <a:gd name="connsiteX80" fmla="*/ 46352 w 275251"/>
              <a:gd name="connsiteY80" fmla="*/ 202092 h 317622"/>
              <a:gd name="connsiteX81" fmla="*/ 44615 w 275251"/>
              <a:gd name="connsiteY81" fmla="*/ 237708 h 317622"/>
              <a:gd name="connsiteX82" fmla="*/ 65875 w 275251"/>
              <a:gd name="connsiteY82" fmla="*/ 266358 h 317622"/>
              <a:gd name="connsiteX83" fmla="*/ 100474 w 275251"/>
              <a:gd name="connsiteY83" fmla="*/ 275018 h 317622"/>
              <a:gd name="connsiteX84" fmla="*/ 132724 w 275251"/>
              <a:gd name="connsiteY84" fmla="*/ 259773 h 3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5251" h="317622">
                <a:moveTo>
                  <a:pt x="201161" y="84699"/>
                </a:moveTo>
                <a:lnTo>
                  <a:pt x="269979" y="84699"/>
                </a:lnTo>
                <a:lnTo>
                  <a:pt x="190573" y="5294"/>
                </a:lnTo>
                <a:lnTo>
                  <a:pt x="190573" y="74112"/>
                </a:lnTo>
                <a:cubicBezTo>
                  <a:pt x="190573" y="79956"/>
                  <a:pt x="195316" y="84699"/>
                  <a:pt x="201161" y="84699"/>
                </a:cubicBezTo>
                <a:close/>
                <a:moveTo>
                  <a:pt x="201161" y="105874"/>
                </a:moveTo>
                <a:cubicBezTo>
                  <a:pt x="183628" y="105874"/>
                  <a:pt x="169399" y="91645"/>
                  <a:pt x="169399" y="74112"/>
                </a:cubicBezTo>
                <a:lnTo>
                  <a:pt x="169399" y="0"/>
                </a:lnTo>
                <a:lnTo>
                  <a:pt x="95287" y="0"/>
                </a:lnTo>
                <a:cubicBezTo>
                  <a:pt x="77754" y="0"/>
                  <a:pt x="63524" y="14229"/>
                  <a:pt x="63524" y="31762"/>
                </a:cubicBezTo>
                <a:lnTo>
                  <a:pt x="63524" y="132914"/>
                </a:lnTo>
                <a:cubicBezTo>
                  <a:pt x="63582" y="132895"/>
                  <a:pt x="63635" y="132867"/>
                  <a:pt x="63690" y="132839"/>
                </a:cubicBezTo>
                <a:cubicBezTo>
                  <a:pt x="63756" y="132804"/>
                  <a:pt x="63824" y="132768"/>
                  <a:pt x="63906" y="132745"/>
                </a:cubicBezTo>
                <a:cubicBezTo>
                  <a:pt x="64922" y="126138"/>
                  <a:pt x="67992" y="120040"/>
                  <a:pt x="72778" y="115233"/>
                </a:cubicBezTo>
                <a:cubicBezTo>
                  <a:pt x="78770" y="109199"/>
                  <a:pt x="86774" y="105895"/>
                  <a:pt x="95287" y="105895"/>
                </a:cubicBezTo>
                <a:cubicBezTo>
                  <a:pt x="103735" y="105895"/>
                  <a:pt x="111718" y="109177"/>
                  <a:pt x="117711" y="115170"/>
                </a:cubicBezTo>
                <a:cubicBezTo>
                  <a:pt x="122560" y="119998"/>
                  <a:pt x="125651" y="126117"/>
                  <a:pt x="126668" y="132766"/>
                </a:cubicBezTo>
                <a:cubicBezTo>
                  <a:pt x="140050" y="137488"/>
                  <a:pt x="152374" y="145175"/>
                  <a:pt x="162432" y="155233"/>
                </a:cubicBezTo>
                <a:cubicBezTo>
                  <a:pt x="172490" y="165291"/>
                  <a:pt x="180155" y="177614"/>
                  <a:pt x="184877" y="190976"/>
                </a:cubicBezTo>
                <a:cubicBezTo>
                  <a:pt x="191484" y="191992"/>
                  <a:pt x="197582" y="195062"/>
                  <a:pt x="202410" y="199869"/>
                </a:cubicBezTo>
                <a:cubicBezTo>
                  <a:pt x="208424" y="205862"/>
                  <a:pt x="211748" y="213844"/>
                  <a:pt x="211748" y="222357"/>
                </a:cubicBezTo>
                <a:cubicBezTo>
                  <a:pt x="211748" y="230805"/>
                  <a:pt x="208466" y="238767"/>
                  <a:pt x="202495" y="244781"/>
                </a:cubicBezTo>
                <a:cubicBezTo>
                  <a:pt x="197667" y="249630"/>
                  <a:pt x="191547" y="252743"/>
                  <a:pt x="184877" y="253759"/>
                </a:cubicBezTo>
                <a:cubicBezTo>
                  <a:pt x="180155" y="267141"/>
                  <a:pt x="172490" y="279465"/>
                  <a:pt x="162411" y="289502"/>
                </a:cubicBezTo>
                <a:cubicBezTo>
                  <a:pt x="160594" y="291319"/>
                  <a:pt x="158527" y="292837"/>
                  <a:pt x="156457" y="294357"/>
                </a:cubicBezTo>
                <a:cubicBezTo>
                  <a:pt x="155512" y="295050"/>
                  <a:pt x="154567" y="295744"/>
                  <a:pt x="153644" y="296469"/>
                </a:cubicBezTo>
                <a:lnTo>
                  <a:pt x="243489" y="296469"/>
                </a:lnTo>
                <a:cubicBezTo>
                  <a:pt x="261022" y="296469"/>
                  <a:pt x="275251" y="282239"/>
                  <a:pt x="275251" y="264706"/>
                </a:cubicBezTo>
                <a:lnTo>
                  <a:pt x="275251" y="105874"/>
                </a:lnTo>
                <a:lnTo>
                  <a:pt x="201161" y="105874"/>
                </a:lnTo>
                <a:close/>
                <a:moveTo>
                  <a:pt x="110257" y="207365"/>
                </a:moveTo>
                <a:cubicBezTo>
                  <a:pt x="107293" y="204400"/>
                  <a:pt x="103524" y="202368"/>
                  <a:pt x="99416" y="201563"/>
                </a:cubicBezTo>
                <a:cubicBezTo>
                  <a:pt x="95308" y="200758"/>
                  <a:pt x="91052" y="201161"/>
                  <a:pt x="87177" y="202770"/>
                </a:cubicBezTo>
                <a:cubicBezTo>
                  <a:pt x="83302" y="204358"/>
                  <a:pt x="79998" y="207090"/>
                  <a:pt x="77669" y="210562"/>
                </a:cubicBezTo>
                <a:cubicBezTo>
                  <a:pt x="75361" y="214056"/>
                  <a:pt x="74112" y="218143"/>
                  <a:pt x="74112" y="222336"/>
                </a:cubicBezTo>
                <a:cubicBezTo>
                  <a:pt x="74112" y="227947"/>
                  <a:pt x="76356" y="233325"/>
                  <a:pt x="80316" y="237306"/>
                </a:cubicBezTo>
                <a:cubicBezTo>
                  <a:pt x="84276" y="241287"/>
                  <a:pt x="89675" y="243510"/>
                  <a:pt x="95287" y="243510"/>
                </a:cubicBezTo>
                <a:cubicBezTo>
                  <a:pt x="99479" y="243510"/>
                  <a:pt x="103566" y="242282"/>
                  <a:pt x="107060" y="239953"/>
                </a:cubicBezTo>
                <a:cubicBezTo>
                  <a:pt x="110533" y="237624"/>
                  <a:pt x="113243" y="234320"/>
                  <a:pt x="114852" y="230446"/>
                </a:cubicBezTo>
                <a:cubicBezTo>
                  <a:pt x="116461" y="226570"/>
                  <a:pt x="116885" y="222314"/>
                  <a:pt x="116059" y="218206"/>
                </a:cubicBezTo>
                <a:cubicBezTo>
                  <a:pt x="115233" y="214099"/>
                  <a:pt x="113222" y="210329"/>
                  <a:pt x="110257" y="207365"/>
                </a:cubicBezTo>
                <a:close/>
                <a:moveTo>
                  <a:pt x="179986" y="211748"/>
                </a:moveTo>
                <a:cubicBezTo>
                  <a:pt x="182802" y="211748"/>
                  <a:pt x="185491" y="212870"/>
                  <a:pt x="187482" y="214840"/>
                </a:cubicBezTo>
                <a:cubicBezTo>
                  <a:pt x="189472" y="216830"/>
                  <a:pt x="190573" y="219519"/>
                  <a:pt x="190573" y="222336"/>
                </a:cubicBezTo>
                <a:cubicBezTo>
                  <a:pt x="190573" y="225152"/>
                  <a:pt x="189451" y="227841"/>
                  <a:pt x="187482" y="229831"/>
                </a:cubicBezTo>
                <a:cubicBezTo>
                  <a:pt x="185491" y="231822"/>
                  <a:pt x="182802" y="232923"/>
                  <a:pt x="179986" y="232923"/>
                </a:cubicBezTo>
                <a:lnTo>
                  <a:pt x="168319" y="232923"/>
                </a:lnTo>
                <a:cubicBezTo>
                  <a:pt x="166032" y="248677"/>
                  <a:pt x="158705" y="263266"/>
                  <a:pt x="147461" y="274510"/>
                </a:cubicBezTo>
                <a:cubicBezTo>
                  <a:pt x="136218" y="285754"/>
                  <a:pt x="121628" y="293081"/>
                  <a:pt x="105874" y="295367"/>
                </a:cubicBezTo>
                <a:lnTo>
                  <a:pt x="105874" y="307035"/>
                </a:lnTo>
                <a:cubicBezTo>
                  <a:pt x="105874" y="309851"/>
                  <a:pt x="104752" y="312540"/>
                  <a:pt x="102783" y="314531"/>
                </a:cubicBezTo>
                <a:cubicBezTo>
                  <a:pt x="100792" y="316521"/>
                  <a:pt x="98103" y="317622"/>
                  <a:pt x="95287" y="317622"/>
                </a:cubicBezTo>
                <a:cubicBezTo>
                  <a:pt x="92470" y="317622"/>
                  <a:pt x="89781" y="316500"/>
                  <a:pt x="87791" y="314531"/>
                </a:cubicBezTo>
                <a:cubicBezTo>
                  <a:pt x="85800" y="312540"/>
                  <a:pt x="84699" y="309851"/>
                  <a:pt x="84699" y="307035"/>
                </a:cubicBezTo>
                <a:lnTo>
                  <a:pt x="84699" y="295367"/>
                </a:lnTo>
                <a:cubicBezTo>
                  <a:pt x="68945" y="293081"/>
                  <a:pt x="54356" y="285754"/>
                  <a:pt x="43112" y="274510"/>
                </a:cubicBezTo>
                <a:cubicBezTo>
                  <a:pt x="31868" y="263266"/>
                  <a:pt x="24542" y="248677"/>
                  <a:pt x="22255" y="232923"/>
                </a:cubicBezTo>
                <a:lnTo>
                  <a:pt x="10587" y="232923"/>
                </a:lnTo>
                <a:cubicBezTo>
                  <a:pt x="7771" y="232923"/>
                  <a:pt x="5082" y="231801"/>
                  <a:pt x="3092" y="229831"/>
                </a:cubicBezTo>
                <a:cubicBezTo>
                  <a:pt x="1101" y="227841"/>
                  <a:pt x="0" y="225152"/>
                  <a:pt x="0" y="222336"/>
                </a:cubicBezTo>
                <a:cubicBezTo>
                  <a:pt x="0" y="219519"/>
                  <a:pt x="1122" y="216830"/>
                  <a:pt x="3092" y="214840"/>
                </a:cubicBezTo>
                <a:cubicBezTo>
                  <a:pt x="5082" y="212849"/>
                  <a:pt x="7771" y="211748"/>
                  <a:pt x="10587" y="211748"/>
                </a:cubicBezTo>
                <a:lnTo>
                  <a:pt x="22255" y="211748"/>
                </a:lnTo>
                <a:cubicBezTo>
                  <a:pt x="24542" y="195994"/>
                  <a:pt x="31868" y="181405"/>
                  <a:pt x="43112" y="170161"/>
                </a:cubicBezTo>
                <a:cubicBezTo>
                  <a:pt x="54356" y="158917"/>
                  <a:pt x="68945" y="151590"/>
                  <a:pt x="84699" y="149304"/>
                </a:cubicBezTo>
                <a:lnTo>
                  <a:pt x="84699" y="137636"/>
                </a:lnTo>
                <a:cubicBezTo>
                  <a:pt x="84699" y="134820"/>
                  <a:pt x="85822" y="132131"/>
                  <a:pt x="87791" y="130140"/>
                </a:cubicBezTo>
                <a:cubicBezTo>
                  <a:pt x="89781" y="128150"/>
                  <a:pt x="92470" y="127049"/>
                  <a:pt x="95287" y="127049"/>
                </a:cubicBezTo>
                <a:cubicBezTo>
                  <a:pt x="98103" y="127049"/>
                  <a:pt x="100792" y="128171"/>
                  <a:pt x="102783" y="130140"/>
                </a:cubicBezTo>
                <a:cubicBezTo>
                  <a:pt x="104773" y="132131"/>
                  <a:pt x="105874" y="134820"/>
                  <a:pt x="105874" y="137636"/>
                </a:cubicBezTo>
                <a:lnTo>
                  <a:pt x="105874" y="149304"/>
                </a:lnTo>
                <a:cubicBezTo>
                  <a:pt x="121628" y="151590"/>
                  <a:pt x="136218" y="158917"/>
                  <a:pt x="147461" y="170161"/>
                </a:cubicBezTo>
                <a:cubicBezTo>
                  <a:pt x="158705" y="181405"/>
                  <a:pt x="166032" y="195994"/>
                  <a:pt x="168319" y="211748"/>
                </a:cubicBezTo>
                <a:lnTo>
                  <a:pt x="179986" y="211748"/>
                </a:lnTo>
                <a:close/>
                <a:moveTo>
                  <a:pt x="132724" y="259773"/>
                </a:moveTo>
                <a:cubicBezTo>
                  <a:pt x="137636" y="254860"/>
                  <a:pt x="141532" y="249016"/>
                  <a:pt x="144200" y="242600"/>
                </a:cubicBezTo>
                <a:cubicBezTo>
                  <a:pt x="146847" y="236184"/>
                  <a:pt x="148203" y="229302"/>
                  <a:pt x="148203" y="222336"/>
                </a:cubicBezTo>
                <a:cubicBezTo>
                  <a:pt x="148203" y="210096"/>
                  <a:pt x="143946" y="198217"/>
                  <a:pt x="136175" y="188752"/>
                </a:cubicBezTo>
                <a:cubicBezTo>
                  <a:pt x="128404" y="179287"/>
                  <a:pt x="117584" y="172808"/>
                  <a:pt x="105578" y="170415"/>
                </a:cubicBezTo>
                <a:cubicBezTo>
                  <a:pt x="93572" y="168022"/>
                  <a:pt x="81100" y="169886"/>
                  <a:pt x="70300" y="175666"/>
                </a:cubicBezTo>
                <a:cubicBezTo>
                  <a:pt x="59501" y="181447"/>
                  <a:pt x="51031" y="190785"/>
                  <a:pt x="46352" y="202092"/>
                </a:cubicBezTo>
                <a:cubicBezTo>
                  <a:pt x="41672" y="213400"/>
                  <a:pt x="41058" y="225999"/>
                  <a:pt x="44615" y="237708"/>
                </a:cubicBezTo>
                <a:cubicBezTo>
                  <a:pt x="48173" y="249439"/>
                  <a:pt x="55690" y="259561"/>
                  <a:pt x="65875" y="266358"/>
                </a:cubicBezTo>
                <a:cubicBezTo>
                  <a:pt x="76060" y="273155"/>
                  <a:pt x="88278" y="276225"/>
                  <a:pt x="100474" y="275018"/>
                </a:cubicBezTo>
                <a:cubicBezTo>
                  <a:pt x="112671" y="273812"/>
                  <a:pt x="124063" y="268433"/>
                  <a:pt x="132724" y="259773"/>
                </a:cubicBezTo>
                <a:close/>
              </a:path>
            </a:pathLst>
          </a:custGeom>
          <a:gradFill>
            <a:gsLst>
              <a:gs pos="26000">
                <a:srgbClr val="8DC8E8"/>
              </a:gs>
              <a:gs pos="75000">
                <a:srgbClr val="CD98CF"/>
              </a:gs>
            </a:gsLst>
            <a:lin ang="2700000" scaled="0"/>
          </a:gradFill>
          <a:ln w="20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Graphic 64">
            <a:extLst>
              <a:ext uri="{FF2B5EF4-FFF2-40B4-BE49-F238E27FC236}">
                <a16:creationId xmlns:a16="http://schemas.microsoft.com/office/drawing/2014/main" id="{B215D6A1-4C45-A125-FB6E-7A7328797DFF}"/>
              </a:ext>
              <a:ext uri="{C183D7F6-B498-43B3-948B-1728B52AA6E4}">
                <adec:decorative xmlns:adec="http://schemas.microsoft.com/office/drawing/2017/decorative" val="1"/>
              </a:ext>
            </a:extLst>
          </p:cNvPr>
          <p:cNvSpPr/>
          <p:nvPr/>
        </p:nvSpPr>
        <p:spPr>
          <a:xfrm>
            <a:off x="5897262" y="3652895"/>
            <a:ext cx="372762" cy="412000"/>
          </a:xfrm>
          <a:custGeom>
            <a:avLst/>
            <a:gdLst>
              <a:gd name="connsiteX0" fmla="*/ 122619 w 372762"/>
              <a:gd name="connsiteY0" fmla="*/ 0 h 412000"/>
              <a:gd name="connsiteX1" fmla="*/ 191286 w 372762"/>
              <a:gd name="connsiteY1" fmla="*/ 0 h 412000"/>
              <a:gd name="connsiteX2" fmla="*/ 235158 w 372762"/>
              <a:gd name="connsiteY2" fmla="*/ 39227 h 412000"/>
              <a:gd name="connsiteX3" fmla="*/ 269762 w 372762"/>
              <a:gd name="connsiteY3" fmla="*/ 39238 h 412000"/>
              <a:gd name="connsiteX4" fmla="*/ 313905 w 372762"/>
              <a:gd name="connsiteY4" fmla="*/ 83381 h 412000"/>
              <a:gd name="connsiteX5" fmla="*/ 313905 w 372762"/>
              <a:gd name="connsiteY5" fmla="*/ 186346 h 412000"/>
              <a:gd name="connsiteX6" fmla="*/ 264858 w 372762"/>
              <a:gd name="connsiteY6" fmla="*/ 176572 h 412000"/>
              <a:gd name="connsiteX7" fmla="*/ 137334 w 372762"/>
              <a:gd name="connsiteY7" fmla="*/ 304096 h 412000"/>
              <a:gd name="connsiteX8" fmla="*/ 172836 w 372762"/>
              <a:gd name="connsiteY8" fmla="*/ 392382 h 412000"/>
              <a:gd name="connsiteX9" fmla="*/ 44143 w 372762"/>
              <a:gd name="connsiteY9" fmla="*/ 392382 h 412000"/>
              <a:gd name="connsiteX10" fmla="*/ 0 w 372762"/>
              <a:gd name="connsiteY10" fmla="*/ 348239 h 412000"/>
              <a:gd name="connsiteX11" fmla="*/ 0 w 372762"/>
              <a:gd name="connsiteY11" fmla="*/ 83381 h 412000"/>
              <a:gd name="connsiteX12" fmla="*/ 44143 w 372762"/>
              <a:gd name="connsiteY12" fmla="*/ 39238 h 412000"/>
              <a:gd name="connsiteX13" fmla="*/ 78747 w 372762"/>
              <a:gd name="connsiteY13" fmla="*/ 39227 h 412000"/>
              <a:gd name="connsiteX14" fmla="*/ 122619 w 372762"/>
              <a:gd name="connsiteY14" fmla="*/ 0 h 412000"/>
              <a:gd name="connsiteX15" fmla="*/ 191286 w 372762"/>
              <a:gd name="connsiteY15" fmla="*/ 29429 h 412000"/>
              <a:gd name="connsiteX16" fmla="*/ 122619 w 372762"/>
              <a:gd name="connsiteY16" fmla="*/ 29429 h 412000"/>
              <a:gd name="connsiteX17" fmla="*/ 107905 w 372762"/>
              <a:gd name="connsiteY17" fmla="*/ 44143 h 412000"/>
              <a:gd name="connsiteX18" fmla="*/ 122619 w 372762"/>
              <a:gd name="connsiteY18" fmla="*/ 58857 h 412000"/>
              <a:gd name="connsiteX19" fmla="*/ 191286 w 372762"/>
              <a:gd name="connsiteY19" fmla="*/ 58857 h 412000"/>
              <a:gd name="connsiteX20" fmla="*/ 206000 w 372762"/>
              <a:gd name="connsiteY20" fmla="*/ 44143 h 412000"/>
              <a:gd name="connsiteX21" fmla="*/ 191286 w 372762"/>
              <a:gd name="connsiteY21" fmla="*/ 29429 h 412000"/>
              <a:gd name="connsiteX22" fmla="*/ 372763 w 372762"/>
              <a:gd name="connsiteY22" fmla="*/ 304096 h 412000"/>
              <a:gd name="connsiteX23" fmla="*/ 264858 w 372762"/>
              <a:gd name="connsiteY23" fmla="*/ 412001 h 412000"/>
              <a:gd name="connsiteX24" fmla="*/ 156953 w 372762"/>
              <a:gd name="connsiteY24" fmla="*/ 304096 h 412000"/>
              <a:gd name="connsiteX25" fmla="*/ 264858 w 372762"/>
              <a:gd name="connsiteY25" fmla="*/ 196191 h 412000"/>
              <a:gd name="connsiteX26" fmla="*/ 372763 w 372762"/>
              <a:gd name="connsiteY26" fmla="*/ 304096 h 412000"/>
              <a:gd name="connsiteX27" fmla="*/ 330652 w 372762"/>
              <a:gd name="connsiteY27" fmla="*/ 257920 h 412000"/>
              <a:gd name="connsiteX28" fmla="*/ 316778 w 372762"/>
              <a:gd name="connsiteY28" fmla="*/ 257920 h 412000"/>
              <a:gd name="connsiteX29" fmla="*/ 245239 w 372762"/>
              <a:gd name="connsiteY29" fmla="*/ 329461 h 412000"/>
              <a:gd name="connsiteX30" fmla="*/ 212938 w 372762"/>
              <a:gd name="connsiteY30" fmla="*/ 297159 h 412000"/>
              <a:gd name="connsiteX31" fmla="*/ 199063 w 372762"/>
              <a:gd name="connsiteY31" fmla="*/ 297159 h 412000"/>
              <a:gd name="connsiteX32" fmla="*/ 199063 w 372762"/>
              <a:gd name="connsiteY32" fmla="*/ 311033 h 412000"/>
              <a:gd name="connsiteX33" fmla="*/ 238301 w 372762"/>
              <a:gd name="connsiteY33" fmla="*/ 350271 h 412000"/>
              <a:gd name="connsiteX34" fmla="*/ 252176 w 372762"/>
              <a:gd name="connsiteY34" fmla="*/ 350271 h 412000"/>
              <a:gd name="connsiteX35" fmla="*/ 330652 w 372762"/>
              <a:gd name="connsiteY35" fmla="*/ 271795 h 412000"/>
              <a:gd name="connsiteX36" fmla="*/ 330652 w 372762"/>
              <a:gd name="connsiteY36" fmla="*/ 257920 h 4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2762" h="412000">
                <a:moveTo>
                  <a:pt x="122619" y="0"/>
                </a:moveTo>
                <a:lnTo>
                  <a:pt x="191286" y="0"/>
                </a:lnTo>
                <a:cubicBezTo>
                  <a:pt x="214003" y="0"/>
                  <a:pt x="232714" y="17161"/>
                  <a:pt x="235158" y="39227"/>
                </a:cubicBezTo>
                <a:lnTo>
                  <a:pt x="269762" y="39238"/>
                </a:lnTo>
                <a:cubicBezTo>
                  <a:pt x="294141" y="39238"/>
                  <a:pt x="313905" y="59002"/>
                  <a:pt x="313905" y="83381"/>
                </a:cubicBezTo>
                <a:lnTo>
                  <a:pt x="313905" y="186346"/>
                </a:lnTo>
                <a:cubicBezTo>
                  <a:pt x="298807" y="180048"/>
                  <a:pt x="282238" y="176572"/>
                  <a:pt x="264858" y="176572"/>
                </a:cubicBezTo>
                <a:cubicBezTo>
                  <a:pt x="194427" y="176572"/>
                  <a:pt x="137334" y="233665"/>
                  <a:pt x="137334" y="304096"/>
                </a:cubicBezTo>
                <a:cubicBezTo>
                  <a:pt x="137334" y="338361"/>
                  <a:pt x="150847" y="369469"/>
                  <a:pt x="172836" y="392382"/>
                </a:cubicBezTo>
                <a:lnTo>
                  <a:pt x="44143" y="392382"/>
                </a:lnTo>
                <a:cubicBezTo>
                  <a:pt x="19763" y="392382"/>
                  <a:pt x="0" y="372617"/>
                  <a:pt x="0" y="348239"/>
                </a:cubicBezTo>
                <a:lnTo>
                  <a:pt x="0" y="83381"/>
                </a:lnTo>
                <a:cubicBezTo>
                  <a:pt x="0" y="59002"/>
                  <a:pt x="19763" y="39238"/>
                  <a:pt x="44143" y="39238"/>
                </a:cubicBezTo>
                <a:lnTo>
                  <a:pt x="78747" y="39227"/>
                </a:lnTo>
                <a:cubicBezTo>
                  <a:pt x="81192" y="17161"/>
                  <a:pt x="99901" y="0"/>
                  <a:pt x="122619" y="0"/>
                </a:cubicBezTo>
                <a:close/>
                <a:moveTo>
                  <a:pt x="191286" y="29429"/>
                </a:moveTo>
                <a:lnTo>
                  <a:pt x="122619" y="29429"/>
                </a:lnTo>
                <a:cubicBezTo>
                  <a:pt x="114493" y="29429"/>
                  <a:pt x="107905" y="36017"/>
                  <a:pt x="107905" y="44143"/>
                </a:cubicBezTo>
                <a:cubicBezTo>
                  <a:pt x="107905" y="52269"/>
                  <a:pt x="114493" y="58857"/>
                  <a:pt x="122619" y="58857"/>
                </a:cubicBezTo>
                <a:lnTo>
                  <a:pt x="191286" y="58857"/>
                </a:lnTo>
                <a:cubicBezTo>
                  <a:pt x="199412" y="58857"/>
                  <a:pt x="206000" y="52269"/>
                  <a:pt x="206000" y="44143"/>
                </a:cubicBezTo>
                <a:cubicBezTo>
                  <a:pt x="206000" y="36017"/>
                  <a:pt x="199412" y="29429"/>
                  <a:pt x="191286" y="29429"/>
                </a:cubicBezTo>
                <a:close/>
                <a:moveTo>
                  <a:pt x="372763" y="304096"/>
                </a:moveTo>
                <a:cubicBezTo>
                  <a:pt x="372763" y="363691"/>
                  <a:pt x="324453" y="412001"/>
                  <a:pt x="264858" y="412001"/>
                </a:cubicBezTo>
                <a:cubicBezTo>
                  <a:pt x="205263" y="412001"/>
                  <a:pt x="156953" y="363691"/>
                  <a:pt x="156953" y="304096"/>
                </a:cubicBezTo>
                <a:cubicBezTo>
                  <a:pt x="156953" y="244501"/>
                  <a:pt x="205263" y="196191"/>
                  <a:pt x="264858" y="196191"/>
                </a:cubicBezTo>
                <a:cubicBezTo>
                  <a:pt x="324453" y="196191"/>
                  <a:pt x="372763" y="244501"/>
                  <a:pt x="372763" y="304096"/>
                </a:cubicBezTo>
                <a:close/>
                <a:moveTo>
                  <a:pt x="330652" y="257920"/>
                </a:moveTo>
                <a:cubicBezTo>
                  <a:pt x="326821" y="254091"/>
                  <a:pt x="320609" y="254091"/>
                  <a:pt x="316778" y="257920"/>
                </a:cubicBezTo>
                <a:lnTo>
                  <a:pt x="245239" y="329461"/>
                </a:lnTo>
                <a:lnTo>
                  <a:pt x="212938" y="297159"/>
                </a:lnTo>
                <a:cubicBezTo>
                  <a:pt x="209106" y="293329"/>
                  <a:pt x="202895" y="293329"/>
                  <a:pt x="199063" y="297159"/>
                </a:cubicBezTo>
                <a:cubicBezTo>
                  <a:pt x="195233" y="300990"/>
                  <a:pt x="195233" y="307202"/>
                  <a:pt x="199063" y="311033"/>
                </a:cubicBezTo>
                <a:lnTo>
                  <a:pt x="238301" y="350271"/>
                </a:lnTo>
                <a:cubicBezTo>
                  <a:pt x="242133" y="354101"/>
                  <a:pt x="248344" y="354101"/>
                  <a:pt x="252176" y="350271"/>
                </a:cubicBezTo>
                <a:lnTo>
                  <a:pt x="330652" y="271795"/>
                </a:lnTo>
                <a:cubicBezTo>
                  <a:pt x="334482" y="267963"/>
                  <a:pt x="334482" y="261752"/>
                  <a:pt x="330652" y="257920"/>
                </a:cubicBezTo>
                <a:close/>
              </a:path>
            </a:pathLst>
          </a:custGeom>
          <a:gradFill>
            <a:gsLst>
              <a:gs pos="26000">
                <a:srgbClr val="8DC8E8"/>
              </a:gs>
              <a:gs pos="75000">
                <a:srgbClr val="CD98CF"/>
              </a:gs>
            </a:gsLst>
            <a:lin ang="2700000" scaled="0"/>
          </a:gradFill>
          <a:ln w="22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Graphic 52">
            <a:extLst>
              <a:ext uri="{FF2B5EF4-FFF2-40B4-BE49-F238E27FC236}">
                <a16:creationId xmlns:a16="http://schemas.microsoft.com/office/drawing/2014/main" id="{5FA02A5C-A923-1263-9C90-A92BB9F70094}"/>
              </a:ext>
              <a:ext uri="{C183D7F6-B498-43B3-948B-1728B52AA6E4}">
                <adec:decorative xmlns:adec="http://schemas.microsoft.com/office/drawing/2017/decorative" val="1"/>
              </a:ext>
            </a:extLst>
          </p:cNvPr>
          <p:cNvSpPr/>
          <p:nvPr/>
        </p:nvSpPr>
        <p:spPr>
          <a:xfrm>
            <a:off x="8896237" y="3667017"/>
            <a:ext cx="383699" cy="383756"/>
          </a:xfrm>
          <a:custGeom>
            <a:avLst/>
            <a:gdLst>
              <a:gd name="connsiteX0" fmla="*/ 330888 w 330888"/>
              <a:gd name="connsiteY0" fmla="*/ 165443 h 330937"/>
              <a:gd name="connsiteX1" fmla="*/ 165444 w 330888"/>
              <a:gd name="connsiteY1" fmla="*/ 0 h 330937"/>
              <a:gd name="connsiteX2" fmla="*/ 0 w 330888"/>
              <a:gd name="connsiteY2" fmla="*/ 165443 h 330937"/>
              <a:gd name="connsiteX3" fmla="*/ 18942 w 330888"/>
              <a:gd name="connsiteY3" fmla="*/ 242380 h 330937"/>
              <a:gd name="connsiteX4" fmla="*/ 472 w 330888"/>
              <a:gd name="connsiteY4" fmla="*/ 313329 h 330937"/>
              <a:gd name="connsiteX5" fmla="*/ 473 w 330888"/>
              <a:gd name="connsiteY5" fmla="*/ 320417 h 330937"/>
              <a:gd name="connsiteX6" fmla="*/ 17626 w 330888"/>
              <a:gd name="connsiteY6" fmla="*/ 330481 h 330937"/>
              <a:gd name="connsiteX7" fmla="*/ 88608 w 330888"/>
              <a:gd name="connsiteY7" fmla="*/ 311999 h 330937"/>
              <a:gd name="connsiteX8" fmla="*/ 165444 w 330888"/>
              <a:gd name="connsiteY8" fmla="*/ 330888 h 330937"/>
              <a:gd name="connsiteX9" fmla="*/ 330888 w 330888"/>
              <a:gd name="connsiteY9" fmla="*/ 165443 h 330937"/>
              <a:gd name="connsiteX10" fmla="*/ 165444 w 330888"/>
              <a:gd name="connsiteY10" fmla="*/ 74474 h 330937"/>
              <a:gd name="connsiteX11" fmla="*/ 177852 w 330888"/>
              <a:gd name="connsiteY11" fmla="*/ 86882 h 330937"/>
              <a:gd name="connsiteX12" fmla="*/ 177852 w 330888"/>
              <a:gd name="connsiteY12" fmla="*/ 190285 h 330937"/>
              <a:gd name="connsiteX13" fmla="*/ 165444 w 330888"/>
              <a:gd name="connsiteY13" fmla="*/ 202693 h 330937"/>
              <a:gd name="connsiteX14" fmla="*/ 153036 w 330888"/>
              <a:gd name="connsiteY14" fmla="*/ 190285 h 330937"/>
              <a:gd name="connsiteX15" fmla="*/ 153036 w 330888"/>
              <a:gd name="connsiteY15" fmla="*/ 86882 h 330937"/>
              <a:gd name="connsiteX16" fmla="*/ 165444 w 330888"/>
              <a:gd name="connsiteY16" fmla="*/ 74474 h 330937"/>
              <a:gd name="connsiteX17" fmla="*/ 181989 w 330888"/>
              <a:gd name="connsiteY17" fmla="*/ 239883 h 330937"/>
              <a:gd name="connsiteX18" fmla="*/ 165444 w 330888"/>
              <a:gd name="connsiteY18" fmla="*/ 256428 h 330937"/>
              <a:gd name="connsiteX19" fmla="*/ 148900 w 330888"/>
              <a:gd name="connsiteY19" fmla="*/ 239883 h 330937"/>
              <a:gd name="connsiteX20" fmla="*/ 165444 w 330888"/>
              <a:gd name="connsiteY20" fmla="*/ 223339 h 330937"/>
              <a:gd name="connsiteX21" fmla="*/ 181989 w 330888"/>
              <a:gd name="connsiteY21" fmla="*/ 239883 h 3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0888" h="330937">
                <a:moveTo>
                  <a:pt x="330888" y="165443"/>
                </a:moveTo>
                <a:cubicBezTo>
                  <a:pt x="330888" y="74072"/>
                  <a:pt x="256816" y="0"/>
                  <a:pt x="165444" y="0"/>
                </a:cubicBezTo>
                <a:cubicBezTo>
                  <a:pt x="74072" y="0"/>
                  <a:pt x="0" y="74072"/>
                  <a:pt x="0" y="165443"/>
                </a:cubicBezTo>
                <a:cubicBezTo>
                  <a:pt x="0" y="192623"/>
                  <a:pt x="6571" y="218872"/>
                  <a:pt x="18942" y="242380"/>
                </a:cubicBezTo>
                <a:lnTo>
                  <a:pt x="472" y="313329"/>
                </a:lnTo>
                <a:cubicBezTo>
                  <a:pt x="-133" y="315652"/>
                  <a:pt x="-133" y="318092"/>
                  <a:pt x="473" y="320417"/>
                </a:cubicBezTo>
                <a:cubicBezTo>
                  <a:pt x="2430" y="327933"/>
                  <a:pt x="10110" y="332438"/>
                  <a:pt x="17626" y="330481"/>
                </a:cubicBezTo>
                <a:lnTo>
                  <a:pt x="88608" y="311999"/>
                </a:lnTo>
                <a:cubicBezTo>
                  <a:pt x="112091" y="324336"/>
                  <a:pt x="138305" y="330888"/>
                  <a:pt x="165444" y="330888"/>
                </a:cubicBezTo>
                <a:cubicBezTo>
                  <a:pt x="256816" y="330888"/>
                  <a:pt x="330888" y="256817"/>
                  <a:pt x="330888" y="165443"/>
                </a:cubicBezTo>
                <a:close/>
                <a:moveTo>
                  <a:pt x="165444" y="74474"/>
                </a:moveTo>
                <a:cubicBezTo>
                  <a:pt x="172297" y="74474"/>
                  <a:pt x="177852" y="80029"/>
                  <a:pt x="177852" y="86882"/>
                </a:cubicBezTo>
                <a:lnTo>
                  <a:pt x="177852" y="190285"/>
                </a:lnTo>
                <a:cubicBezTo>
                  <a:pt x="177852" y="197137"/>
                  <a:pt x="172297" y="202693"/>
                  <a:pt x="165444" y="202693"/>
                </a:cubicBezTo>
                <a:cubicBezTo>
                  <a:pt x="158591" y="202693"/>
                  <a:pt x="153036" y="197137"/>
                  <a:pt x="153036" y="190285"/>
                </a:cubicBezTo>
                <a:lnTo>
                  <a:pt x="153036" y="86882"/>
                </a:lnTo>
                <a:cubicBezTo>
                  <a:pt x="153036" y="80029"/>
                  <a:pt x="158591" y="74474"/>
                  <a:pt x="165444" y="74474"/>
                </a:cubicBezTo>
                <a:close/>
                <a:moveTo>
                  <a:pt x="181989" y="239883"/>
                </a:moveTo>
                <a:cubicBezTo>
                  <a:pt x="181989" y="249021"/>
                  <a:pt x="174582" y="256428"/>
                  <a:pt x="165444" y="256428"/>
                </a:cubicBezTo>
                <a:cubicBezTo>
                  <a:pt x="156307" y="256428"/>
                  <a:pt x="148900" y="249021"/>
                  <a:pt x="148900" y="239883"/>
                </a:cubicBezTo>
                <a:cubicBezTo>
                  <a:pt x="148900" y="230746"/>
                  <a:pt x="156307" y="223339"/>
                  <a:pt x="165444" y="223339"/>
                </a:cubicBezTo>
                <a:cubicBezTo>
                  <a:pt x="174582" y="223339"/>
                  <a:pt x="181989" y="230746"/>
                  <a:pt x="181989" y="239883"/>
                </a:cubicBezTo>
                <a:close/>
              </a:path>
            </a:pathLst>
          </a:custGeom>
          <a:gradFill>
            <a:gsLst>
              <a:gs pos="26000">
                <a:srgbClr val="8DC8E8"/>
              </a:gs>
              <a:gs pos="75000">
                <a:srgbClr val="CD98CF"/>
              </a:gs>
            </a:gsLst>
            <a:lin ang="2700000" scaled="0"/>
          </a:gradFill>
          <a:ln w="162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74905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0 -3.33333E-6 L 0 0.01968 " pathEditMode="relative" rAng="0" ptsTypes="AA">
                                      <p:cBhvr>
                                        <p:cTn id="9" dur="500" spd="-100000" fill="hold"/>
                                        <p:tgtEl>
                                          <p:spTgt spid="31"/>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3.7037E-6 L 0 0.01968 " pathEditMode="relative" rAng="0" ptsTypes="AA">
                                      <p:cBhvr>
                                        <p:cTn id="14" dur="500" spd="-100000" fill="hold"/>
                                        <p:tgtEl>
                                          <p:spTgt spid="6"/>
                                        </p:tgtEl>
                                        <p:attrNameLst>
                                          <p:attrName>ppt_x</p:attrName>
                                          <p:attrName>ppt_y</p:attrName>
                                        </p:attrNameLst>
                                      </p:cBhvr>
                                      <p:rCtr x="0" y="972"/>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3.125E-6 2.22222E-6 L -3.125E-6 0.01967 " pathEditMode="relative" rAng="0" ptsTypes="AA">
                                      <p:cBhvr>
                                        <p:cTn id="19" dur="500" spd="-100000" fill="hold"/>
                                        <p:tgtEl>
                                          <p:spTgt spid="44"/>
                                        </p:tgtEl>
                                        <p:attrNameLst>
                                          <p:attrName>ppt_x</p:attrName>
                                          <p:attrName>ppt_y</p:attrName>
                                        </p:attrNameLst>
                                      </p:cBhvr>
                                      <p:rCtr x="0" y="972"/>
                                    </p:animMotion>
                                  </p:childTnLst>
                                </p:cTn>
                              </p:par>
                              <p:par>
                                <p:cTn id="20" presetID="10" presetClass="entr" presetSubtype="0" fill="hold" grpId="0" nodeType="withEffect">
                                  <p:stCondLst>
                                    <p:cond delay="6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42" presetClass="path" presetSubtype="0" decel="100000" fill="hold" grpId="1" nodeType="withEffect">
                                  <p:stCondLst>
                                    <p:cond delay="600"/>
                                  </p:stCondLst>
                                  <p:childTnLst>
                                    <p:animMotion origin="layout" path="M -2.70833E-6 -1.48148E-6 L -2.70833E-6 0.01968 " pathEditMode="relative" rAng="0" ptsTypes="AA">
                                      <p:cBhvr>
                                        <p:cTn id="24" dur="500" spd="-100000" fill="hold"/>
                                        <p:tgtEl>
                                          <p:spTgt spid="54"/>
                                        </p:tgtEl>
                                        <p:attrNameLst>
                                          <p:attrName>ppt_x</p:attrName>
                                          <p:attrName>ppt_y</p:attrName>
                                        </p:attrNameLst>
                                      </p:cBhvr>
                                      <p:rCtr x="0" y="972"/>
                                    </p:animMotion>
                                  </p:childTnLst>
                                </p:cTn>
                              </p:par>
                              <p:par>
                                <p:cTn id="25" presetID="10" presetClass="entr" presetSubtype="0" fill="hold" nodeType="withEffect">
                                  <p:stCondLst>
                                    <p:cond delay="6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6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42" presetClass="path" presetSubtype="0" decel="100000" fill="hold" grpId="1" nodeType="withEffect">
                                  <p:stCondLst>
                                    <p:cond delay="200"/>
                                  </p:stCondLst>
                                  <p:childTnLst>
                                    <p:animMotion origin="layout" path="M -3.125E-6 -1.48148E-6 L -3.125E-6 0.01968 " pathEditMode="relative" rAng="0" ptsTypes="AA">
                                      <p:cBhvr>
                                        <p:cTn id="35" dur="500" spd="-100000" fill="hold"/>
                                        <p:tgtEl>
                                          <p:spTgt spid="3"/>
                                        </p:tgtEl>
                                        <p:attrNameLst>
                                          <p:attrName>ppt_x</p:attrName>
                                          <p:attrName>ppt_y</p:attrName>
                                        </p:attrNameLst>
                                      </p:cBhvr>
                                      <p:rCtr x="0" y="972"/>
                                    </p:animMotion>
                                  </p:childTnLst>
                                </p:cTn>
                              </p:par>
                              <p:par>
                                <p:cTn id="36" presetID="10" presetClass="entr" presetSubtype="0" fill="hold" grpId="0" nodeType="withEffect">
                                  <p:stCondLst>
                                    <p:cond delay="40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42" presetClass="path" presetSubtype="0" decel="100000" fill="hold" grpId="1" nodeType="withEffect">
                                  <p:stCondLst>
                                    <p:cond delay="400"/>
                                  </p:stCondLst>
                                  <p:childTnLst>
                                    <p:animMotion origin="layout" path="M 1.66667E-6 -1.48148E-6 L 1.66667E-6 0.01968 " pathEditMode="relative" rAng="0" ptsTypes="AA">
                                      <p:cBhvr>
                                        <p:cTn id="40" dur="500" spd="-100000" fill="hold"/>
                                        <p:tgtEl>
                                          <p:spTgt spid="2"/>
                                        </p:tgtEl>
                                        <p:attrNameLst>
                                          <p:attrName>ppt_x</p:attrName>
                                          <p:attrName>ppt_y</p:attrName>
                                        </p:attrNameLst>
                                      </p:cBhvr>
                                      <p:rCtr x="0" y="972"/>
                                    </p:animMotion>
                                  </p:childTnLst>
                                </p:cTn>
                              </p:par>
                              <p:par>
                                <p:cTn id="41" presetID="10" presetClass="entr" presetSubtype="0" fill="hold" grpId="0" nodeType="withEffect">
                                  <p:stCondLst>
                                    <p:cond delay="40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42" presetClass="path" presetSubtype="0" decel="100000" fill="hold" grpId="1" nodeType="withEffect">
                                  <p:stCondLst>
                                    <p:cond delay="400"/>
                                  </p:stCondLst>
                                  <p:childTnLst>
                                    <p:animMotion origin="layout" path="M 1.66667E-6 -1.48148E-6 L 1.66667E-6 0.01968 " pathEditMode="relative" rAng="0" ptsTypes="AA">
                                      <p:cBhvr>
                                        <p:cTn id="45" dur="500" spd="-100000" fill="hold"/>
                                        <p:tgtEl>
                                          <p:spTgt spid="4"/>
                                        </p:tgtEl>
                                        <p:attrNameLst>
                                          <p:attrName>ppt_x</p:attrName>
                                          <p:attrName>ppt_y</p:attrName>
                                        </p:attrNameLst>
                                      </p:cBhvr>
                                      <p:rCtr x="0" y="972"/>
                                    </p:animMotion>
                                  </p:childTnLst>
                                </p:cTn>
                              </p:par>
                              <p:par>
                                <p:cTn id="46" presetID="10" presetClass="entr" presetSubtype="0" fill="hold" grpId="0" nodeType="withEffect">
                                  <p:stCondLst>
                                    <p:cond delay="60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42" presetClass="path" presetSubtype="0" decel="100000" fill="hold" grpId="1" nodeType="withEffect">
                                  <p:stCondLst>
                                    <p:cond delay="600"/>
                                  </p:stCondLst>
                                  <p:childTnLst>
                                    <p:animMotion origin="layout" path="M -2.70833E-6 -1.48148E-6 L -2.70833E-6 0.01968 " pathEditMode="relative" rAng="0" ptsTypes="AA">
                                      <p:cBhvr>
                                        <p:cTn id="50"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1" grpId="0"/>
      <p:bldP spid="31" grpId="1"/>
      <p:bldP spid="54" grpId="0"/>
      <p:bldP spid="54" grpId="1"/>
      <p:bldP spid="44" grpId="0"/>
      <p:bldP spid="44" grpId="1"/>
      <p:bldP spid="2" grpId="0"/>
      <p:bldP spid="2" grpId="1"/>
      <p:bldP spid="3" grpId="0" animBg="1"/>
      <p:bldP spid="3" grpId="1" animBg="1"/>
      <p:bldP spid="4" grpId="0" animBg="1"/>
      <p:bldP spid="4" grpId="1" animBg="1"/>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56C1073-E56F-DF93-A168-51E7B1F1A3B4}"/>
              </a:ext>
            </a:extLst>
          </p:cNvPr>
          <p:cNvSpPr txBox="1">
            <a:spLocks/>
          </p:cNvSpPr>
          <p:nvPr/>
        </p:nvSpPr>
        <p:spPr>
          <a:xfrm>
            <a:off x="821667" y="3158974"/>
            <a:ext cx="3281620"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7.5 </a:t>
            </a:r>
            <a:b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b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Trillion</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Characters translated </a:t>
            </a:r>
            <a:b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b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per month</a:t>
            </a:r>
            <a:endParaRPr kumimoji="0" lang="en-US" sz="1600" b="0"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sym typeface="Helvetica Neue Medium"/>
            </a:endParaRPr>
          </a:p>
        </p:txBody>
      </p:sp>
      <p:sp>
        <p:nvSpPr>
          <p:cNvPr id="34" name="Title 3">
            <a:extLst>
              <a:ext uri="{FF2B5EF4-FFF2-40B4-BE49-F238E27FC236}">
                <a16:creationId xmlns:a16="http://schemas.microsoft.com/office/drawing/2014/main" id="{F59D9F86-ACE5-1F14-8A35-55A9C72E64F6}"/>
              </a:ext>
            </a:extLst>
          </p:cNvPr>
          <p:cNvSpPr txBox="1">
            <a:spLocks/>
          </p:cNvSpPr>
          <p:nvPr/>
        </p:nvSpPr>
        <p:spPr>
          <a:xfrm>
            <a:off x="4008499" y="3158974"/>
            <a:ext cx="3893104"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54 </a:t>
            </a:r>
            <a:b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b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Million</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Meeting hours transcribed </a:t>
            </a:r>
            <a:b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b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per month</a:t>
            </a:r>
            <a:endParaRPr kumimoji="0" lang="en-US" sz="1600" b="0"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sym typeface="Helvetica Neue Medium"/>
            </a:endParaRPr>
          </a:p>
        </p:txBody>
      </p:sp>
      <p:sp>
        <p:nvSpPr>
          <p:cNvPr id="41" name="Title 3">
            <a:extLst>
              <a:ext uri="{FF2B5EF4-FFF2-40B4-BE49-F238E27FC236}">
                <a16:creationId xmlns:a16="http://schemas.microsoft.com/office/drawing/2014/main" id="{172BBC62-5E3D-F79F-C52F-15AF3E0BAE40}"/>
              </a:ext>
            </a:extLst>
          </p:cNvPr>
          <p:cNvSpPr txBox="1">
            <a:spLocks/>
          </p:cNvSpPr>
          <p:nvPr/>
        </p:nvSpPr>
        <p:spPr>
          <a:xfrm>
            <a:off x="8167766" y="3158974"/>
            <a:ext cx="2853160"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100 </a:t>
            </a:r>
            <a:b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br>
            <a:r>
              <a:rPr kumimoji="0" lang="en-US" sz="5400" b="1"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a:ea typeface="+mn-ea"/>
                <a:cs typeface="Segoe UI" pitchFamily="34" charset="0"/>
              </a:rPr>
              <a:t>Million</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Monthly active users </a:t>
            </a:r>
            <a:b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br>
            <a:r>
              <a:rPr kumimoji="0" lang="en-US" sz="1600" b="1" i="0" u="none" strike="noStrike" kern="1200" cap="none" spc="-50" normalizeH="0" baseline="0" noProof="0">
                <a:ln w="3175">
                  <a:noFill/>
                </a:ln>
                <a:gradFill>
                  <a:gsLst>
                    <a:gs pos="0">
                      <a:srgbClr val="FFFFFF"/>
                    </a:gs>
                    <a:gs pos="100000">
                      <a:srgbClr val="FFFFFF"/>
                    </a:gs>
                  </a:gsLst>
                  <a:lin ang="2700000" scaled="1"/>
                </a:gradFill>
                <a:effectLst/>
                <a:uLnTx/>
                <a:uFillTx/>
                <a:latin typeface="Segoe UI Semibold"/>
                <a:ea typeface="+mn-ea"/>
                <a:cs typeface="Segoe UI" pitchFamily="34" charset="0"/>
              </a:rPr>
              <a:t>of AI text predictions</a:t>
            </a:r>
            <a:endParaRPr kumimoji="0" lang="en-US" sz="1600" b="0" i="0" u="none" strike="noStrike" kern="1200" cap="none" spc="-50" normalizeH="0" baseline="0" noProof="0">
              <a:ln w="3175">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sym typeface="Helvetica Neue Medium"/>
            </a:endParaRPr>
          </a:p>
        </p:txBody>
      </p:sp>
      <p:sp>
        <p:nvSpPr>
          <p:cNvPr id="52" name="Title 51">
            <a:extLst>
              <a:ext uri="{FF2B5EF4-FFF2-40B4-BE49-F238E27FC236}">
                <a16:creationId xmlns:a16="http://schemas.microsoft.com/office/drawing/2014/main" id="{A9362AA7-9B4C-A84C-9CBB-5A25A225CC1F}"/>
              </a:ext>
            </a:extLst>
          </p:cNvPr>
          <p:cNvSpPr>
            <a:spLocks noGrp="1"/>
          </p:cNvSpPr>
          <p:nvPr>
            <p:ph type="title" idx="4294967295"/>
          </p:nvPr>
        </p:nvSpPr>
        <p:spPr bwMode="auto">
          <a:xfrm>
            <a:off x="698091" y="991672"/>
            <a:ext cx="10795819" cy="5539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0" normalizeH="0" baseline="0" noProof="0">
                <a:ln>
                  <a:noFill/>
                </a:ln>
                <a:gradFill flip="none" rotWithShape="1">
                  <a:gsLst>
                    <a:gs pos="0">
                      <a:srgbClr val="FFFFFF"/>
                    </a:gs>
                    <a:gs pos="100000">
                      <a:srgbClr val="FFFFFF"/>
                    </a:gs>
                  </a:gsLst>
                  <a:lin ang="10800000" scaled="1"/>
                  <a:tileRect/>
                </a:gradFill>
                <a:effectLst/>
                <a:uLnTx/>
                <a:uFillTx/>
                <a:latin typeface="Segoe UI Semibold"/>
                <a:ea typeface="+mn-ea"/>
                <a:cs typeface="Segoe UI" panose="020B0502040204020203" pitchFamily="34" charset="0"/>
              </a:rPr>
              <a:t>Microsoft runs on </a:t>
            </a:r>
            <a:r>
              <a:rPr kumimoji="0" lang="en-US" sz="4000" b="0" i="0" u="none" strike="noStrike" kern="1200" cap="none" spc="0" normalizeH="0" baseline="0" noProof="0">
                <a:ln>
                  <a:noFill/>
                </a:ln>
                <a:gradFill flip="none" rotWithShape="1">
                  <a:gsLst>
                    <a:gs pos="0">
                      <a:srgbClr val="CD9AD0"/>
                    </a:gs>
                    <a:gs pos="30000">
                      <a:srgbClr val="8EC8E8"/>
                    </a:gs>
                  </a:gsLst>
                  <a:lin ang="10800000" scaled="1"/>
                  <a:tileRect/>
                </a:gradFill>
                <a:effectLst/>
                <a:uLnTx/>
                <a:uFillTx/>
                <a:latin typeface="Segoe UI Semibold"/>
                <a:ea typeface="+mn-ea"/>
                <a:cs typeface="Segoe UI" panose="020B0502040204020203" pitchFamily="34" charset="0"/>
                <a:sym typeface="Helvetica Neue Medium"/>
              </a:rPr>
              <a:t>Azure AI Infrastructure</a:t>
            </a:r>
          </a:p>
        </p:txBody>
      </p:sp>
      <p:cxnSp>
        <p:nvCxnSpPr>
          <p:cNvPr id="18" name="Straight Connector 17">
            <a:extLst>
              <a:ext uri="{FF2B5EF4-FFF2-40B4-BE49-F238E27FC236}">
                <a16:creationId xmlns:a16="http://schemas.microsoft.com/office/drawing/2014/main" id="{6448131D-A5E8-B8E1-A238-739FA52762B2}"/>
              </a:ext>
              <a:ext uri="{C183D7F6-B498-43B3-948B-1728B52AA6E4}">
                <adec:decorative xmlns:adec="http://schemas.microsoft.com/office/drawing/2017/decorative" val="1"/>
              </a:ext>
            </a:extLst>
          </p:cNvPr>
          <p:cNvCxnSpPr>
            <a:cxnSpLocks/>
          </p:cNvCxnSpPr>
          <p:nvPr/>
        </p:nvCxnSpPr>
        <p:spPr>
          <a:xfrm>
            <a:off x="4055893" y="2794761"/>
            <a:ext cx="0" cy="229797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D9EEC5-8B01-9BEB-2E29-AE32B4EECD1D}"/>
              </a:ext>
              <a:ext uri="{C183D7F6-B498-43B3-948B-1728B52AA6E4}">
                <adec:decorative xmlns:adec="http://schemas.microsoft.com/office/drawing/2017/decorative" val="1"/>
              </a:ext>
            </a:extLst>
          </p:cNvPr>
          <p:cNvCxnSpPr>
            <a:cxnSpLocks/>
          </p:cNvCxnSpPr>
          <p:nvPr/>
        </p:nvCxnSpPr>
        <p:spPr>
          <a:xfrm>
            <a:off x="7854210" y="2794761"/>
            <a:ext cx="0" cy="229797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5134C5F0-27B0-EDFD-543A-D763DA979DD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272" y="2091186"/>
            <a:ext cx="632410" cy="632409"/>
          </a:xfrm>
          <a:prstGeom prst="rect">
            <a:avLst/>
          </a:prstGeom>
        </p:spPr>
      </p:pic>
      <p:pic>
        <p:nvPicPr>
          <p:cNvPr id="22" name="Graphic 21">
            <a:extLst>
              <a:ext uri="{FF2B5EF4-FFF2-40B4-BE49-F238E27FC236}">
                <a16:creationId xmlns:a16="http://schemas.microsoft.com/office/drawing/2014/main" id="{01F8F3FF-6CC0-E858-1081-96AED43B2E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9252" y="2085803"/>
            <a:ext cx="691598" cy="643174"/>
          </a:xfrm>
          <a:prstGeom prst="rect">
            <a:avLst/>
          </a:prstGeom>
        </p:spPr>
      </p:pic>
      <p:pic>
        <p:nvPicPr>
          <p:cNvPr id="28" name="Graphic 27">
            <a:extLst>
              <a:ext uri="{FF2B5EF4-FFF2-40B4-BE49-F238E27FC236}">
                <a16:creationId xmlns:a16="http://schemas.microsoft.com/office/drawing/2014/main" id="{69BE0106-6CB6-EA49-3B8F-545BED21620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39373" y="2052418"/>
            <a:ext cx="709946" cy="709945"/>
          </a:xfrm>
          <a:prstGeom prst="rect">
            <a:avLst/>
          </a:prstGeom>
        </p:spPr>
      </p:pic>
    </p:spTree>
    <p:extLst>
      <p:ext uri="{BB962C8B-B14F-4D97-AF65-F5344CB8AC3E}">
        <p14:creationId xmlns:p14="http://schemas.microsoft.com/office/powerpoint/2010/main" val="283798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100"/>
                                  </p:stCondLst>
                                  <p:childTnLst>
                                    <p:animMotion origin="layout" path="M 0 -3.7037E-6 L 0 0.03542 " pathEditMode="relative" rAng="0" ptsTypes="AA">
                                      <p:cBhvr>
                                        <p:cTn id="9" dur="700" spd="-100000" fill="hold"/>
                                        <p:tgtEl>
                                          <p:spTgt spid="5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grpId="1" nodeType="withEffect">
                                  <p:stCondLst>
                                    <p:cond delay="200"/>
                                  </p:stCondLst>
                                  <p:childTnLst>
                                    <p:animMotion origin="layout" path="M -3.125E-6 -2.59259E-6 L -3.125E-6 -0.03287 " pathEditMode="relative" rAng="0" ptsTypes="AA">
                                      <p:cBhvr>
                                        <p:cTn id="14" dur="700" spd="-100000" fill="hold"/>
                                        <p:tgtEl>
                                          <p:spTgt spid="31"/>
                                        </p:tgtEl>
                                        <p:attrNameLst>
                                          <p:attrName>ppt_x</p:attrName>
                                          <p:attrName>ppt_y</p:attrName>
                                        </p:attrNameLst>
                                      </p:cBhvr>
                                      <p:rCtr x="0" y="-1644"/>
                                    </p:animMotion>
                                  </p:childTnLst>
                                </p:cTn>
                              </p:par>
                              <p:par>
                                <p:cTn id="15" presetID="10" presetClass="entr" presetSubtype="0" fill="hold" grpId="0" nodeType="withEffect">
                                  <p:stCondLst>
                                    <p:cond delay="4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grpId="1" nodeType="withEffect">
                                  <p:stCondLst>
                                    <p:cond delay="400"/>
                                  </p:stCondLst>
                                  <p:childTnLst>
                                    <p:animMotion origin="layout" path="M -1.45833E-6 -2.59259E-6 L -1.45833E-6 -0.03287 " pathEditMode="relative" rAng="0" ptsTypes="AA">
                                      <p:cBhvr>
                                        <p:cTn id="19" dur="700" spd="-100000" fill="hold"/>
                                        <p:tgtEl>
                                          <p:spTgt spid="34"/>
                                        </p:tgtEl>
                                        <p:attrNameLst>
                                          <p:attrName>ppt_x</p:attrName>
                                          <p:attrName>ppt_y</p:attrName>
                                        </p:attrNameLst>
                                      </p:cBhvr>
                                      <p:rCtr x="0" y="-1644"/>
                                    </p:animMotion>
                                  </p:childTnLst>
                                </p:cTn>
                              </p:par>
                              <p:par>
                                <p:cTn id="20" presetID="10" presetClass="entr" presetSubtype="0" fill="hold" grpId="0" nodeType="withEffect">
                                  <p:stCondLst>
                                    <p:cond delay="6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42" presetClass="path" presetSubtype="0" decel="100000" fill="hold" grpId="1" nodeType="withEffect">
                                  <p:stCondLst>
                                    <p:cond delay="600"/>
                                  </p:stCondLst>
                                  <p:childTnLst>
                                    <p:animMotion origin="layout" path="M 1.04167E-6 -2.59259E-6 L 1.04167E-6 -0.03287 " pathEditMode="relative" rAng="0" ptsTypes="AA">
                                      <p:cBhvr>
                                        <p:cTn id="24" dur="700" spd="-100000" fill="hold"/>
                                        <p:tgtEl>
                                          <p:spTgt spid="41"/>
                                        </p:tgtEl>
                                        <p:attrNameLst>
                                          <p:attrName>ppt_x</p:attrName>
                                          <p:attrName>ppt_y</p:attrName>
                                        </p:attrNameLst>
                                      </p:cBhvr>
                                      <p:rCtr x="0" y="-1644"/>
                                    </p:animMotion>
                                  </p:childTnLst>
                                </p:cTn>
                              </p:par>
                              <p:par>
                                <p:cTn id="25" presetID="10" presetClass="entr" presetSubtype="0"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200"/>
                                  </p:stCondLst>
                                  <p:childTnLst>
                                    <p:animMotion origin="layout" path="M -3.125E-6 4.07407E-6 L -3.12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nodeType="withEffect">
                                  <p:stCondLst>
                                    <p:cond delay="4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nodeType="withEffect">
                                  <p:stCondLst>
                                    <p:cond delay="400"/>
                                  </p:stCondLst>
                                  <p:childTnLst>
                                    <p:animMotion origin="layout" path="M -1.45833E-6 4.07407E-6 L -1.45833E-6 0.03541 " pathEditMode="relative" rAng="0" ptsTypes="AA">
                                      <p:cBhvr>
                                        <p:cTn id="34" dur="700" spd="-100000" fill="hold"/>
                                        <p:tgtEl>
                                          <p:spTgt spid="22"/>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42" presetClass="path" presetSubtype="0" decel="100000" fill="hold" nodeType="withEffect">
                                  <p:stCondLst>
                                    <p:cond delay="600"/>
                                  </p:stCondLst>
                                  <p:childTnLst>
                                    <p:animMotion origin="layout" path="M 1.04167E-6 4.07407E-6 L 1.04167E-6 0.03541 " pathEditMode="relative" rAng="0" ptsTypes="AA">
                                      <p:cBhvr>
                                        <p:cTn id="39" dur="700" spd="-100000" fill="hold"/>
                                        <p:tgtEl>
                                          <p:spTgt spid="28"/>
                                        </p:tgtEl>
                                        <p:attrNameLst>
                                          <p:attrName>ppt_x</p:attrName>
                                          <p:attrName>ppt_y</p:attrName>
                                        </p:attrNameLst>
                                      </p:cBhvr>
                                      <p:rCtr x="0" y="1759"/>
                                    </p:animMotion>
                                  </p:childTnLst>
                                </p:cTn>
                              </p:par>
                              <p:par>
                                <p:cTn id="40" presetID="16" presetClass="entr" presetSubtype="42" fill="hold" nodeType="withEffect">
                                  <p:stCondLst>
                                    <p:cond delay="600"/>
                                  </p:stCondLst>
                                  <p:childTnLst>
                                    <p:set>
                                      <p:cBhvr>
                                        <p:cTn id="41" dur="1" fill="hold">
                                          <p:stCondLst>
                                            <p:cond delay="0"/>
                                          </p:stCondLst>
                                        </p:cTn>
                                        <p:tgtEl>
                                          <p:spTgt spid="18"/>
                                        </p:tgtEl>
                                        <p:attrNameLst>
                                          <p:attrName>style.visibility</p:attrName>
                                        </p:attrNameLst>
                                      </p:cBhvr>
                                      <p:to>
                                        <p:strVal val="visible"/>
                                      </p:to>
                                    </p:set>
                                    <p:animEffect transition="in" filter="barn(outHorizontal)">
                                      <p:cBhvr>
                                        <p:cTn id="42" dur="500"/>
                                        <p:tgtEl>
                                          <p:spTgt spid="18"/>
                                        </p:tgtEl>
                                      </p:cBhvr>
                                    </p:animEffect>
                                  </p:childTnLst>
                                </p:cTn>
                              </p:par>
                              <p:par>
                                <p:cTn id="43" presetID="16" presetClass="entr" presetSubtype="42" fill="hold" nodeType="withEffect">
                                  <p:stCondLst>
                                    <p:cond delay="800"/>
                                  </p:stCondLst>
                                  <p:childTnLst>
                                    <p:set>
                                      <p:cBhvr>
                                        <p:cTn id="44" dur="1" fill="hold">
                                          <p:stCondLst>
                                            <p:cond delay="0"/>
                                          </p:stCondLst>
                                        </p:cTn>
                                        <p:tgtEl>
                                          <p:spTgt spid="19"/>
                                        </p:tgtEl>
                                        <p:attrNameLst>
                                          <p:attrName>style.visibility</p:attrName>
                                        </p:attrNameLst>
                                      </p:cBhvr>
                                      <p:to>
                                        <p:strVal val="visible"/>
                                      </p:to>
                                    </p:set>
                                    <p:animEffect transition="in" filter="barn(outHorizontal)">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4" grpId="0"/>
      <p:bldP spid="34" grpId="1"/>
      <p:bldP spid="41" grpId="0"/>
      <p:bldP spid="41" grpId="1"/>
      <p:bldP spid="52" grpId="0"/>
      <p:bldP spid="5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917808" y="2690336"/>
            <a:ext cx="3912517"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world is </a:t>
            </a:r>
            <a:r>
              <a:rPr kumimoji="0" lang="en-US" sz="48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changing</a:t>
            </a:r>
          </a:p>
        </p:txBody>
      </p:sp>
      <p:cxnSp>
        <p:nvCxnSpPr>
          <p:cNvPr id="45" name="Straight Connector 44">
            <a:extLst>
              <a:ext uri="{FF2B5EF4-FFF2-40B4-BE49-F238E27FC236}">
                <a16:creationId xmlns:a16="http://schemas.microsoft.com/office/drawing/2014/main" id="{C8E41FE0-6D0D-E625-83D5-09123925AD94}"/>
              </a:ext>
              <a:ext uri="{C183D7F6-B498-43B3-948B-1728B52AA6E4}">
                <adec:decorative xmlns:adec="http://schemas.microsoft.com/office/drawing/2017/decorative" val="1"/>
              </a:ext>
            </a:extLst>
          </p:cNvPr>
          <p:cNvCxnSpPr>
            <a:cxnSpLocks/>
          </p:cNvCxnSpPr>
          <p:nvPr/>
        </p:nvCxnSpPr>
        <p:spPr>
          <a:xfrm>
            <a:off x="5089670" y="1312985"/>
            <a:ext cx="0" cy="4232030"/>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D5CC21-4132-926A-C61B-897EDC68A001}"/>
              </a:ext>
            </a:extLst>
          </p:cNvPr>
          <p:cNvSpPr txBox="1"/>
          <p:nvPr/>
        </p:nvSpPr>
        <p:spPr>
          <a:xfrm>
            <a:off x="5947500" y="2351782"/>
            <a:ext cx="5856464"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Industries are transforming rapidly</a:t>
            </a:r>
          </a:p>
        </p:txBody>
      </p:sp>
      <p:sp>
        <p:nvSpPr>
          <p:cNvPr id="2" name="TextBox 1">
            <a:extLst>
              <a:ext uri="{FF2B5EF4-FFF2-40B4-BE49-F238E27FC236}">
                <a16:creationId xmlns:a16="http://schemas.microsoft.com/office/drawing/2014/main" id="{60A1C5E8-C35C-8CCA-B4B5-7EFD2A49D26C}"/>
              </a:ext>
            </a:extLst>
          </p:cNvPr>
          <p:cNvSpPr txBox="1"/>
          <p:nvPr/>
        </p:nvSpPr>
        <p:spPr>
          <a:xfrm>
            <a:off x="5947499" y="3259723"/>
            <a:ext cx="5856461"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200"/>
              <a:t>The drivers for economic growth are evolving</a:t>
            </a:r>
          </a:p>
        </p:txBody>
      </p:sp>
      <p:sp>
        <p:nvSpPr>
          <p:cNvPr id="3" name="TextBox 2">
            <a:extLst>
              <a:ext uri="{FF2B5EF4-FFF2-40B4-BE49-F238E27FC236}">
                <a16:creationId xmlns:a16="http://schemas.microsoft.com/office/drawing/2014/main" id="{E9BB6E23-B905-0B8F-2DDA-63BB1C5B8C11}"/>
              </a:ext>
            </a:extLst>
          </p:cNvPr>
          <p:cNvSpPr txBox="1"/>
          <p:nvPr/>
        </p:nvSpPr>
        <p:spPr>
          <a:xfrm>
            <a:off x="5947499" y="4167664"/>
            <a:ext cx="5856455"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The world is more connected than ever</a:t>
            </a:r>
          </a:p>
        </p:txBody>
      </p:sp>
    </p:spTree>
    <p:extLst>
      <p:ext uri="{BB962C8B-B14F-4D97-AF65-F5344CB8AC3E}">
        <p14:creationId xmlns:p14="http://schemas.microsoft.com/office/powerpoint/2010/main" val="2966782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3"/>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arn(outHorizontal)">
                                      <p:cBhvr>
                                        <p:cTn id="12" dur="500"/>
                                        <p:tgtEl>
                                          <p:spTgt spid="4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grpId="1" nodeType="withEffect">
                                  <p:stCondLst>
                                    <p:cond delay="100"/>
                                  </p:stCondLst>
                                  <p:childTnLst>
                                    <p:animMotion origin="layout" path="M -4.79167E-6 -2.59259E-6 L -4.79167E-6 0.03542 " pathEditMode="relative" rAng="0" ptsTypes="AA">
                                      <p:cBhvr>
                                        <p:cTn id="17" dur="700" spd="-100000" fill="hold"/>
                                        <p:tgtEl>
                                          <p:spTgt spid="34"/>
                                        </p:tgtEl>
                                        <p:attrNameLst>
                                          <p:attrName>ppt_x</p:attrName>
                                          <p:attrName>ppt_y</p:attrName>
                                        </p:attrNameLst>
                                      </p:cBhvr>
                                      <p:rCtr x="0" y="1759"/>
                                    </p:animMotion>
                                  </p:childTnLst>
                                </p:cTn>
                              </p:par>
                              <p:par>
                                <p:cTn id="18" presetID="10" presetClass="entr" presetSubtype="0" fill="hold" grpId="0" nodeType="withEffect">
                                  <p:stCondLst>
                                    <p:cond delay="2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42" presetClass="path" presetSubtype="0" decel="100000" fill="hold" grpId="1" nodeType="withEffect">
                                  <p:stCondLst>
                                    <p:cond delay="200"/>
                                  </p:stCondLst>
                                  <p:childTnLst>
                                    <p:animMotion origin="layout" path="M -4.79167E-6 0 L -4.79167E-6 0.03542 " pathEditMode="relative" rAng="0" ptsTypes="AA">
                                      <p:cBhvr>
                                        <p:cTn id="22" dur="700" spd="-100000" fill="hold"/>
                                        <p:tgtEl>
                                          <p:spTgt spid="2"/>
                                        </p:tgtEl>
                                        <p:attrNameLst>
                                          <p:attrName>ppt_x</p:attrName>
                                          <p:attrName>ppt_y</p:attrName>
                                        </p:attrNameLst>
                                      </p:cBhvr>
                                      <p:rCtr x="0" y="1759"/>
                                    </p:animMotion>
                                  </p:childTnLst>
                                </p:cTn>
                              </p:par>
                              <p:par>
                                <p:cTn id="23" presetID="10" presetClass="entr" presetSubtype="0" fill="hold" grpId="0" nodeType="withEffect">
                                  <p:stCondLst>
                                    <p:cond delay="3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42" presetClass="path" presetSubtype="0" decel="100000" fill="hold" grpId="1" nodeType="withEffect">
                                  <p:stCondLst>
                                    <p:cond delay="300"/>
                                  </p:stCondLst>
                                  <p:childTnLst>
                                    <p:animMotion origin="layout" path="M -4.79167E-6 2.59259E-6 L -4.79167E-6 0.03541 " pathEditMode="relative" rAng="0" ptsTypes="AA">
                                      <p:cBhvr>
                                        <p:cTn id="27"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2" grpId="0"/>
      <p:bldP spid="2" grpId="1"/>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117D-4EA0-3040-2A2F-04FC1FEBE84D}"/>
              </a:ext>
            </a:extLst>
          </p:cNvPr>
          <p:cNvSpPr>
            <a:spLocks noGrp="1"/>
          </p:cNvSpPr>
          <p:nvPr>
            <p:ph type="title" idx="4294967295"/>
          </p:nvPr>
        </p:nvSpPr>
        <p:spPr>
          <a:xfrm>
            <a:off x="587375" y="1831007"/>
            <a:ext cx="11017250" cy="430887"/>
          </a:xfrm>
        </p:spPr>
        <p:txBody>
          <a:bodyPr/>
          <a:lstStyle/>
          <a:p>
            <a:pPr algn="ctr">
              <a:spcBef>
                <a:spcPts val="0"/>
              </a:spcBef>
            </a:pPr>
            <a:r>
              <a:rPr lang="en-US" sz="2800">
                <a:latin typeface="+mn-lt"/>
              </a:rPr>
              <a:t>works alongside you in the apps you use every day </a:t>
            </a:r>
            <a:endParaRPr lang="en-US" sz="3200">
              <a:latin typeface="+mn-lt"/>
            </a:endParaRPr>
          </a:p>
        </p:txBody>
      </p:sp>
      <p:cxnSp>
        <p:nvCxnSpPr>
          <p:cNvPr id="11" name="!!Line 1">
            <a:extLst>
              <a:ext uri="{FF2B5EF4-FFF2-40B4-BE49-F238E27FC236}">
                <a16:creationId xmlns:a16="http://schemas.microsoft.com/office/drawing/2014/main" id="{F507B8DF-35B5-1434-2668-86BD38A25D07}"/>
              </a:ext>
              <a:ext uri="{C183D7F6-B498-43B3-948B-1728B52AA6E4}">
                <adec:decorative xmlns:adec="http://schemas.microsoft.com/office/drawing/2017/decorative" val="1"/>
              </a:ext>
            </a:extLst>
          </p:cNvPr>
          <p:cNvCxnSpPr>
            <a:cxnSpLocks/>
          </p:cNvCxnSpPr>
          <p:nvPr/>
        </p:nvCxnSpPr>
        <p:spPr>
          <a:xfrm>
            <a:off x="1653742" y="4447589"/>
            <a:ext cx="2048400" cy="0"/>
          </a:xfrm>
          <a:prstGeom prst="line">
            <a:avLst/>
          </a:prstGeom>
          <a:noFill/>
          <a:ln w="12700" cap="rnd" cmpd="sng" algn="ctr">
            <a:solidFill>
              <a:schemeClr val="tx1"/>
            </a:solidFill>
            <a:prstDash val="solid"/>
            <a:headEnd type="none" w="med" len="med"/>
            <a:tailEnd type="none" w="med" len="med"/>
          </a:ln>
          <a:effectLst/>
        </p:spPr>
      </p:cxnSp>
      <p:sp>
        <p:nvSpPr>
          <p:cNvPr id="21" name="TextBox 20">
            <a:extLst>
              <a:ext uri="{FF2B5EF4-FFF2-40B4-BE49-F238E27FC236}">
                <a16:creationId xmlns:a16="http://schemas.microsoft.com/office/drawing/2014/main" id="{42F43EB8-C971-14AA-7A61-5BF1153EC729}"/>
              </a:ext>
            </a:extLst>
          </p:cNvPr>
          <p:cNvSpPr txBox="1"/>
          <p:nvPr/>
        </p:nvSpPr>
        <p:spPr>
          <a:xfrm>
            <a:off x="1227854" y="3721364"/>
            <a:ext cx="2913560"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Unleash creativity</a:t>
            </a:r>
          </a:p>
        </p:txBody>
      </p:sp>
      <p:sp>
        <p:nvSpPr>
          <p:cNvPr id="18" name="TextBox 17">
            <a:extLst>
              <a:ext uri="{FF2B5EF4-FFF2-40B4-BE49-F238E27FC236}">
                <a16:creationId xmlns:a16="http://schemas.microsoft.com/office/drawing/2014/main" id="{F5C15DB2-1282-B173-2824-7081B3DFA378}"/>
              </a:ext>
            </a:extLst>
          </p:cNvPr>
          <p:cNvSpPr txBox="1"/>
          <p:nvPr/>
        </p:nvSpPr>
        <p:spPr>
          <a:xfrm>
            <a:off x="1487606" y="4712149"/>
            <a:ext cx="2320416"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Harness the power of AI so you never have to start from scratch</a:t>
            </a:r>
          </a:p>
        </p:txBody>
      </p:sp>
      <p:cxnSp>
        <p:nvCxnSpPr>
          <p:cNvPr id="16" name="!!Line2">
            <a:extLst>
              <a:ext uri="{FF2B5EF4-FFF2-40B4-BE49-F238E27FC236}">
                <a16:creationId xmlns:a16="http://schemas.microsoft.com/office/drawing/2014/main" id="{DC73BE25-D4E6-0F0C-1DA0-49E056EFA3C3}"/>
              </a:ext>
              <a:ext uri="{C183D7F6-B498-43B3-948B-1728B52AA6E4}">
                <adec:decorative xmlns:adec="http://schemas.microsoft.com/office/drawing/2017/decorative" val="1"/>
              </a:ext>
            </a:extLst>
          </p:cNvPr>
          <p:cNvCxnSpPr>
            <a:cxnSpLocks/>
          </p:cNvCxnSpPr>
          <p:nvPr/>
        </p:nvCxnSpPr>
        <p:spPr>
          <a:xfrm>
            <a:off x="5160640" y="4447588"/>
            <a:ext cx="2048400" cy="0"/>
          </a:xfrm>
          <a:prstGeom prst="line">
            <a:avLst/>
          </a:prstGeom>
          <a:noFill/>
          <a:ln w="12700" cap="rnd" cmpd="sng" algn="ctr">
            <a:solidFill>
              <a:schemeClr val="tx1"/>
            </a:solidFill>
            <a:prstDash val="solid"/>
            <a:headEnd type="none" w="med" len="med"/>
            <a:tailEnd type="none" w="med" len="med"/>
          </a:ln>
          <a:effectLst/>
        </p:spPr>
      </p:cxnSp>
      <p:sp>
        <p:nvSpPr>
          <p:cNvPr id="19" name="TextBox 18">
            <a:extLst>
              <a:ext uri="{FF2B5EF4-FFF2-40B4-BE49-F238E27FC236}">
                <a16:creationId xmlns:a16="http://schemas.microsoft.com/office/drawing/2014/main" id="{41CC0A53-E9BF-3725-29B9-254009D94213}"/>
              </a:ext>
            </a:extLst>
          </p:cNvPr>
          <p:cNvSpPr txBox="1"/>
          <p:nvPr/>
        </p:nvSpPr>
        <p:spPr>
          <a:xfrm>
            <a:off x="4994504" y="4712149"/>
            <a:ext cx="2320416"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Let AI summarize actions for you, and optimize your time</a:t>
            </a:r>
          </a:p>
        </p:txBody>
      </p:sp>
      <p:sp>
        <p:nvSpPr>
          <p:cNvPr id="22" name="TextBox 21">
            <a:extLst>
              <a:ext uri="{FF2B5EF4-FFF2-40B4-BE49-F238E27FC236}">
                <a16:creationId xmlns:a16="http://schemas.microsoft.com/office/drawing/2014/main" id="{01F12D5A-EE5E-D41B-14A5-51041666560C}"/>
              </a:ext>
            </a:extLst>
          </p:cNvPr>
          <p:cNvSpPr txBox="1"/>
          <p:nvPr/>
        </p:nvSpPr>
        <p:spPr>
          <a:xfrm>
            <a:off x="4733473" y="3721363"/>
            <a:ext cx="2913560"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Unlock productivity</a:t>
            </a:r>
          </a:p>
        </p:txBody>
      </p:sp>
      <p:cxnSp>
        <p:nvCxnSpPr>
          <p:cNvPr id="17" name="!!Line3">
            <a:extLst>
              <a:ext uri="{FF2B5EF4-FFF2-40B4-BE49-F238E27FC236}">
                <a16:creationId xmlns:a16="http://schemas.microsoft.com/office/drawing/2014/main" id="{1F26D096-DE4B-5071-9F77-F231060CDF36}"/>
              </a:ext>
              <a:ext uri="{C183D7F6-B498-43B3-948B-1728B52AA6E4}">
                <adec:decorative xmlns:adec="http://schemas.microsoft.com/office/drawing/2017/decorative" val="1"/>
              </a:ext>
            </a:extLst>
          </p:cNvPr>
          <p:cNvCxnSpPr>
            <a:cxnSpLocks/>
          </p:cNvCxnSpPr>
          <p:nvPr/>
        </p:nvCxnSpPr>
        <p:spPr>
          <a:xfrm>
            <a:off x="8719155" y="4447589"/>
            <a:ext cx="2048400" cy="0"/>
          </a:xfrm>
          <a:prstGeom prst="line">
            <a:avLst/>
          </a:prstGeom>
          <a:noFill/>
          <a:ln w="12700" cap="rnd" cmpd="sng" algn="ctr">
            <a:solidFill>
              <a:schemeClr val="tx1"/>
            </a:solidFill>
            <a:prstDash val="solid"/>
            <a:headEnd type="none" w="med" len="med"/>
            <a:tailEnd type="none" w="med" len="med"/>
          </a:ln>
          <a:effectLst/>
        </p:spPr>
      </p:cxnSp>
      <p:sp>
        <p:nvSpPr>
          <p:cNvPr id="20" name="TextBox 19">
            <a:extLst>
              <a:ext uri="{FF2B5EF4-FFF2-40B4-BE49-F238E27FC236}">
                <a16:creationId xmlns:a16="http://schemas.microsoft.com/office/drawing/2014/main" id="{EEBF6344-E665-C3F3-48CC-B2FD0A66145F}"/>
              </a:ext>
            </a:extLst>
          </p:cNvPr>
          <p:cNvSpPr txBox="1"/>
          <p:nvPr/>
        </p:nvSpPr>
        <p:spPr>
          <a:xfrm>
            <a:off x="8553018" y="4712149"/>
            <a:ext cx="2497419"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 Be better at what you’re good at and master what you’ve yet to learn </a:t>
            </a:r>
          </a:p>
        </p:txBody>
      </p:sp>
      <p:sp>
        <p:nvSpPr>
          <p:cNvPr id="23" name="TextBox 22">
            <a:extLst>
              <a:ext uri="{FF2B5EF4-FFF2-40B4-BE49-F238E27FC236}">
                <a16:creationId xmlns:a16="http://schemas.microsoft.com/office/drawing/2014/main" id="{33976E00-8452-D0A7-9020-6EFDCD14678B}"/>
              </a:ext>
            </a:extLst>
          </p:cNvPr>
          <p:cNvSpPr txBox="1"/>
          <p:nvPr/>
        </p:nvSpPr>
        <p:spPr>
          <a:xfrm>
            <a:off x="8293267" y="3721364"/>
            <a:ext cx="2913560"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Uplevel skills </a:t>
            </a:r>
          </a:p>
        </p:txBody>
      </p:sp>
      <p:grpSp>
        <p:nvGrpSpPr>
          <p:cNvPr id="53" name="Group 52">
            <a:extLst>
              <a:ext uri="{FF2B5EF4-FFF2-40B4-BE49-F238E27FC236}">
                <a16:creationId xmlns:a16="http://schemas.microsoft.com/office/drawing/2014/main" id="{3F2C911B-D42E-E971-30CD-1D3E91F1DC82}"/>
              </a:ext>
              <a:ext uri="{C183D7F6-B498-43B3-948B-1728B52AA6E4}">
                <adec:decorative xmlns:adec="http://schemas.microsoft.com/office/drawing/2017/decorative" val="1"/>
              </a:ext>
            </a:extLst>
          </p:cNvPr>
          <p:cNvGrpSpPr/>
          <p:nvPr/>
        </p:nvGrpSpPr>
        <p:grpSpPr>
          <a:xfrm>
            <a:off x="2439892" y="3115846"/>
            <a:ext cx="445154" cy="461950"/>
            <a:chOff x="1593334" y="-1412895"/>
            <a:chExt cx="592500" cy="614855"/>
          </a:xfrm>
          <a:gradFill>
            <a:gsLst>
              <a:gs pos="42000">
                <a:schemeClr val="accent1"/>
              </a:gs>
              <a:gs pos="0">
                <a:srgbClr val="4DDBF8"/>
              </a:gs>
              <a:gs pos="80000">
                <a:srgbClr val="8678D6"/>
              </a:gs>
            </a:gsLst>
            <a:lin ang="2700000" scaled="1"/>
          </a:gradFill>
        </p:grpSpPr>
        <p:sp>
          <p:nvSpPr>
            <p:cNvPr id="38" name="Freeform 37">
              <a:extLst>
                <a:ext uri="{FF2B5EF4-FFF2-40B4-BE49-F238E27FC236}">
                  <a16:creationId xmlns:a16="http://schemas.microsoft.com/office/drawing/2014/main" id="{E5B72E44-A236-CB75-E51B-F55E3D986154}"/>
                </a:ext>
              </a:extLst>
            </p:cNvPr>
            <p:cNvSpPr/>
            <p:nvPr/>
          </p:nvSpPr>
          <p:spPr>
            <a:xfrm>
              <a:off x="1593334" y="-1412895"/>
              <a:ext cx="540000" cy="540000"/>
            </a:xfrm>
            <a:custGeom>
              <a:avLst/>
              <a:gdLst>
                <a:gd name="connsiteX0" fmla="*/ 270000 w 540000"/>
                <a:gd name="connsiteY0" fmla="*/ 345000 h 540000"/>
                <a:gd name="connsiteX1" fmla="*/ 307500 w 540000"/>
                <a:gd name="connsiteY1" fmla="*/ 382500 h 540000"/>
                <a:gd name="connsiteX2" fmla="*/ 270000 w 540000"/>
                <a:gd name="connsiteY2" fmla="*/ 420000 h 540000"/>
                <a:gd name="connsiteX3" fmla="*/ 232500 w 540000"/>
                <a:gd name="connsiteY3" fmla="*/ 382500 h 540000"/>
                <a:gd name="connsiteX4" fmla="*/ 270000 w 540000"/>
                <a:gd name="connsiteY4" fmla="*/ 345000 h 540000"/>
                <a:gd name="connsiteX5" fmla="*/ 142500 w 540000"/>
                <a:gd name="connsiteY5" fmla="*/ 345000 h 540000"/>
                <a:gd name="connsiteX6" fmla="*/ 180000 w 540000"/>
                <a:gd name="connsiteY6" fmla="*/ 382500 h 540000"/>
                <a:gd name="connsiteX7" fmla="*/ 142500 w 540000"/>
                <a:gd name="connsiteY7" fmla="*/ 420000 h 540000"/>
                <a:gd name="connsiteX8" fmla="*/ 105000 w 540000"/>
                <a:gd name="connsiteY8" fmla="*/ 382500 h 540000"/>
                <a:gd name="connsiteX9" fmla="*/ 142500 w 540000"/>
                <a:gd name="connsiteY9" fmla="*/ 345000 h 540000"/>
                <a:gd name="connsiteX10" fmla="*/ 397500 w 540000"/>
                <a:gd name="connsiteY10" fmla="*/ 225000 h 540000"/>
                <a:gd name="connsiteX11" fmla="*/ 435000 w 540000"/>
                <a:gd name="connsiteY11" fmla="*/ 262500 h 540000"/>
                <a:gd name="connsiteX12" fmla="*/ 397500 w 540000"/>
                <a:gd name="connsiteY12" fmla="*/ 300000 h 540000"/>
                <a:gd name="connsiteX13" fmla="*/ 360000 w 540000"/>
                <a:gd name="connsiteY13" fmla="*/ 262500 h 540000"/>
                <a:gd name="connsiteX14" fmla="*/ 397500 w 540000"/>
                <a:gd name="connsiteY14" fmla="*/ 225000 h 540000"/>
                <a:gd name="connsiteX15" fmla="*/ 270000 w 540000"/>
                <a:gd name="connsiteY15" fmla="*/ 225000 h 540000"/>
                <a:gd name="connsiteX16" fmla="*/ 307500 w 540000"/>
                <a:gd name="connsiteY16" fmla="*/ 262500 h 540000"/>
                <a:gd name="connsiteX17" fmla="*/ 270000 w 540000"/>
                <a:gd name="connsiteY17" fmla="*/ 300000 h 540000"/>
                <a:gd name="connsiteX18" fmla="*/ 232500 w 540000"/>
                <a:gd name="connsiteY18" fmla="*/ 262500 h 540000"/>
                <a:gd name="connsiteX19" fmla="*/ 270000 w 540000"/>
                <a:gd name="connsiteY19" fmla="*/ 225000 h 540000"/>
                <a:gd name="connsiteX20" fmla="*/ 142500 w 540000"/>
                <a:gd name="connsiteY20" fmla="*/ 225000 h 540000"/>
                <a:gd name="connsiteX21" fmla="*/ 180000 w 540000"/>
                <a:gd name="connsiteY21" fmla="*/ 262500 h 540000"/>
                <a:gd name="connsiteX22" fmla="*/ 142500 w 540000"/>
                <a:gd name="connsiteY22" fmla="*/ 300000 h 540000"/>
                <a:gd name="connsiteX23" fmla="*/ 105000 w 540000"/>
                <a:gd name="connsiteY23" fmla="*/ 262500 h 540000"/>
                <a:gd name="connsiteX24" fmla="*/ 142500 w 540000"/>
                <a:gd name="connsiteY24" fmla="*/ 225000 h 540000"/>
                <a:gd name="connsiteX25" fmla="*/ 97500 w 540000"/>
                <a:gd name="connsiteY25" fmla="*/ 45000 h 540000"/>
                <a:gd name="connsiteX26" fmla="*/ 45000 w 540000"/>
                <a:gd name="connsiteY26" fmla="*/ 97500 h 540000"/>
                <a:gd name="connsiteX27" fmla="*/ 45000 w 540000"/>
                <a:gd name="connsiteY27" fmla="*/ 120000 h 540000"/>
                <a:gd name="connsiteX28" fmla="*/ 495000 w 540000"/>
                <a:gd name="connsiteY28" fmla="*/ 120000 h 540000"/>
                <a:gd name="connsiteX29" fmla="*/ 495000 w 540000"/>
                <a:gd name="connsiteY29" fmla="*/ 97500 h 540000"/>
                <a:gd name="connsiteX30" fmla="*/ 442500 w 540000"/>
                <a:gd name="connsiteY30" fmla="*/ 45000 h 540000"/>
                <a:gd name="connsiteX31" fmla="*/ 97500 w 540000"/>
                <a:gd name="connsiteY31" fmla="*/ 0 h 540000"/>
                <a:gd name="connsiteX32" fmla="*/ 442500 w 540000"/>
                <a:gd name="connsiteY32" fmla="*/ 0 h 540000"/>
                <a:gd name="connsiteX33" fmla="*/ 540000 w 540000"/>
                <a:gd name="connsiteY33" fmla="*/ 97500 h 540000"/>
                <a:gd name="connsiteX34" fmla="*/ 540000 w 540000"/>
                <a:gd name="connsiteY34" fmla="*/ 334872 h 540000"/>
                <a:gd name="connsiteX35" fmla="*/ 531781 w 540000"/>
                <a:gd name="connsiteY35" fmla="*/ 334043 h 540000"/>
                <a:gd name="connsiteX36" fmla="*/ 495000 w 540000"/>
                <a:gd name="connsiteY36" fmla="*/ 337751 h 540000"/>
                <a:gd name="connsiteX37" fmla="*/ 495000 w 540000"/>
                <a:gd name="connsiteY37" fmla="*/ 165000 h 540000"/>
                <a:gd name="connsiteX38" fmla="*/ 45000 w 540000"/>
                <a:gd name="connsiteY38" fmla="*/ 165000 h 540000"/>
                <a:gd name="connsiteX39" fmla="*/ 45000 w 540000"/>
                <a:gd name="connsiteY39" fmla="*/ 442500 h 540000"/>
                <a:gd name="connsiteX40" fmla="*/ 97500 w 540000"/>
                <a:gd name="connsiteY40" fmla="*/ 495000 h 540000"/>
                <a:gd name="connsiteX41" fmla="*/ 332490 w 540000"/>
                <a:gd name="connsiteY41" fmla="*/ 495000 h 540000"/>
                <a:gd name="connsiteX42" fmla="*/ 331879 w 540000"/>
                <a:gd name="connsiteY42" fmla="*/ 496968 h 540000"/>
                <a:gd name="connsiteX43" fmla="*/ 327733 w 540000"/>
                <a:gd name="connsiteY43" fmla="*/ 538091 h 540000"/>
                <a:gd name="connsiteX44" fmla="*/ 327926 w 540000"/>
                <a:gd name="connsiteY44" fmla="*/ 540000 h 540000"/>
                <a:gd name="connsiteX45" fmla="*/ 97500 w 540000"/>
                <a:gd name="connsiteY45" fmla="*/ 540000 h 540000"/>
                <a:gd name="connsiteX46" fmla="*/ 0 w 540000"/>
                <a:gd name="connsiteY46" fmla="*/ 442500 h 540000"/>
                <a:gd name="connsiteX47" fmla="*/ 0 w 540000"/>
                <a:gd name="connsiteY47" fmla="*/ 97500 h 540000"/>
                <a:gd name="connsiteX48" fmla="*/ 97500 w 540000"/>
                <a:gd name="connsiteY48" fmla="*/ 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40000" h="540000">
                  <a:moveTo>
                    <a:pt x="270000" y="345000"/>
                  </a:moveTo>
                  <a:cubicBezTo>
                    <a:pt x="290712" y="345000"/>
                    <a:pt x="307500" y="361788"/>
                    <a:pt x="307500" y="382500"/>
                  </a:cubicBezTo>
                  <a:cubicBezTo>
                    <a:pt x="307500" y="403212"/>
                    <a:pt x="290712" y="420000"/>
                    <a:pt x="270000" y="420000"/>
                  </a:cubicBezTo>
                  <a:cubicBezTo>
                    <a:pt x="249288" y="420000"/>
                    <a:pt x="232500" y="403212"/>
                    <a:pt x="232500" y="382500"/>
                  </a:cubicBezTo>
                  <a:cubicBezTo>
                    <a:pt x="232500" y="361788"/>
                    <a:pt x="249288" y="345000"/>
                    <a:pt x="270000" y="345000"/>
                  </a:cubicBezTo>
                  <a:close/>
                  <a:moveTo>
                    <a:pt x="142500" y="345000"/>
                  </a:moveTo>
                  <a:cubicBezTo>
                    <a:pt x="163211" y="345000"/>
                    <a:pt x="180000" y="361788"/>
                    <a:pt x="180000" y="382500"/>
                  </a:cubicBezTo>
                  <a:cubicBezTo>
                    <a:pt x="180000" y="403212"/>
                    <a:pt x="163211" y="420000"/>
                    <a:pt x="142500" y="420000"/>
                  </a:cubicBezTo>
                  <a:cubicBezTo>
                    <a:pt x="121789" y="420000"/>
                    <a:pt x="105000" y="403212"/>
                    <a:pt x="105000" y="382500"/>
                  </a:cubicBezTo>
                  <a:cubicBezTo>
                    <a:pt x="105000" y="361788"/>
                    <a:pt x="121789" y="345000"/>
                    <a:pt x="142500" y="345000"/>
                  </a:cubicBezTo>
                  <a:close/>
                  <a:moveTo>
                    <a:pt x="397500" y="225000"/>
                  </a:moveTo>
                  <a:cubicBezTo>
                    <a:pt x="418212" y="225000"/>
                    <a:pt x="435000" y="241788"/>
                    <a:pt x="435000" y="262500"/>
                  </a:cubicBezTo>
                  <a:cubicBezTo>
                    <a:pt x="435000" y="283212"/>
                    <a:pt x="418212" y="300000"/>
                    <a:pt x="397500" y="300000"/>
                  </a:cubicBezTo>
                  <a:cubicBezTo>
                    <a:pt x="376788" y="300000"/>
                    <a:pt x="360000" y="283212"/>
                    <a:pt x="360000" y="262500"/>
                  </a:cubicBezTo>
                  <a:cubicBezTo>
                    <a:pt x="360000" y="241788"/>
                    <a:pt x="376788" y="225000"/>
                    <a:pt x="397500" y="225000"/>
                  </a:cubicBezTo>
                  <a:close/>
                  <a:moveTo>
                    <a:pt x="270000" y="225000"/>
                  </a:moveTo>
                  <a:cubicBezTo>
                    <a:pt x="290712" y="225000"/>
                    <a:pt x="307500" y="241788"/>
                    <a:pt x="307500" y="262500"/>
                  </a:cubicBezTo>
                  <a:cubicBezTo>
                    <a:pt x="307500" y="283212"/>
                    <a:pt x="290712" y="300000"/>
                    <a:pt x="270000" y="300000"/>
                  </a:cubicBezTo>
                  <a:cubicBezTo>
                    <a:pt x="249288" y="300000"/>
                    <a:pt x="232500" y="283212"/>
                    <a:pt x="232500" y="262500"/>
                  </a:cubicBezTo>
                  <a:cubicBezTo>
                    <a:pt x="232500" y="241788"/>
                    <a:pt x="249288" y="225000"/>
                    <a:pt x="270000" y="225000"/>
                  </a:cubicBezTo>
                  <a:close/>
                  <a:moveTo>
                    <a:pt x="142500" y="225000"/>
                  </a:moveTo>
                  <a:cubicBezTo>
                    <a:pt x="163211" y="225000"/>
                    <a:pt x="180000" y="241788"/>
                    <a:pt x="180000" y="262500"/>
                  </a:cubicBezTo>
                  <a:cubicBezTo>
                    <a:pt x="180000" y="283212"/>
                    <a:pt x="163211" y="300000"/>
                    <a:pt x="142500" y="300000"/>
                  </a:cubicBezTo>
                  <a:cubicBezTo>
                    <a:pt x="121789" y="300000"/>
                    <a:pt x="105000" y="283212"/>
                    <a:pt x="105000" y="262500"/>
                  </a:cubicBezTo>
                  <a:cubicBezTo>
                    <a:pt x="105000" y="241788"/>
                    <a:pt x="121789" y="225000"/>
                    <a:pt x="142500" y="225000"/>
                  </a:cubicBezTo>
                  <a:close/>
                  <a:moveTo>
                    <a:pt x="97500" y="45000"/>
                  </a:moveTo>
                  <a:cubicBezTo>
                    <a:pt x="68505" y="45000"/>
                    <a:pt x="45000" y="68505"/>
                    <a:pt x="45000" y="97500"/>
                  </a:cubicBezTo>
                  <a:lnTo>
                    <a:pt x="45000" y="120000"/>
                  </a:lnTo>
                  <a:lnTo>
                    <a:pt x="495000" y="120000"/>
                  </a:lnTo>
                  <a:lnTo>
                    <a:pt x="495000" y="97500"/>
                  </a:lnTo>
                  <a:cubicBezTo>
                    <a:pt x="495000" y="68505"/>
                    <a:pt x="471495" y="45000"/>
                    <a:pt x="442500" y="45000"/>
                  </a:cubicBezTo>
                  <a:close/>
                  <a:moveTo>
                    <a:pt x="97500" y="0"/>
                  </a:moveTo>
                  <a:lnTo>
                    <a:pt x="442500" y="0"/>
                  </a:lnTo>
                  <a:cubicBezTo>
                    <a:pt x="496347" y="0"/>
                    <a:pt x="540000" y="43652"/>
                    <a:pt x="540000" y="97500"/>
                  </a:cubicBezTo>
                  <a:lnTo>
                    <a:pt x="540000" y="334872"/>
                  </a:lnTo>
                  <a:lnTo>
                    <a:pt x="531781" y="334043"/>
                  </a:lnTo>
                  <a:lnTo>
                    <a:pt x="495000" y="337751"/>
                  </a:lnTo>
                  <a:lnTo>
                    <a:pt x="495000" y="165000"/>
                  </a:lnTo>
                  <a:lnTo>
                    <a:pt x="45000" y="165000"/>
                  </a:lnTo>
                  <a:lnTo>
                    <a:pt x="45000" y="442500"/>
                  </a:lnTo>
                  <a:cubicBezTo>
                    <a:pt x="45000" y="471495"/>
                    <a:pt x="68505" y="495000"/>
                    <a:pt x="97500" y="495000"/>
                  </a:cubicBezTo>
                  <a:lnTo>
                    <a:pt x="332490" y="495000"/>
                  </a:lnTo>
                  <a:lnTo>
                    <a:pt x="331879" y="496968"/>
                  </a:lnTo>
                  <a:cubicBezTo>
                    <a:pt x="329160" y="510251"/>
                    <a:pt x="327733" y="524004"/>
                    <a:pt x="327733" y="538091"/>
                  </a:cubicBezTo>
                  <a:lnTo>
                    <a:pt x="327926" y="540000"/>
                  </a:lnTo>
                  <a:lnTo>
                    <a:pt x="97500" y="540000"/>
                  </a:lnTo>
                  <a:cubicBezTo>
                    <a:pt x="43652" y="540000"/>
                    <a:pt x="0" y="496347"/>
                    <a:pt x="0" y="442500"/>
                  </a:cubicBezTo>
                  <a:lnTo>
                    <a:pt x="0" y="97500"/>
                  </a:lnTo>
                  <a:cubicBezTo>
                    <a:pt x="0" y="43652"/>
                    <a:pt x="43652" y="0"/>
                    <a:pt x="97500" y="0"/>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47">
              <a:extLst>
                <a:ext uri="{FF2B5EF4-FFF2-40B4-BE49-F238E27FC236}">
                  <a16:creationId xmlns:a16="http://schemas.microsoft.com/office/drawing/2014/main" id="{FD5247A4-05EC-F98F-7549-26300768129A}"/>
                </a:ext>
              </a:extLst>
            </p:cNvPr>
            <p:cNvSpPr/>
            <p:nvPr/>
          </p:nvSpPr>
          <p:spPr>
            <a:xfrm>
              <a:off x="1957939" y="-1045021"/>
              <a:ext cx="227895" cy="246981"/>
            </a:xfrm>
            <a:custGeom>
              <a:avLst/>
              <a:gdLst>
                <a:gd name="connsiteX0" fmla="*/ 1258156 w 1575314"/>
                <a:gd name="connsiteY0" fmla="*/ 1052896 h 1707246"/>
                <a:gd name="connsiteX1" fmla="*/ 1282462 w 1575314"/>
                <a:gd name="connsiteY1" fmla="*/ 1077201 h 1707246"/>
                <a:gd name="connsiteX2" fmla="*/ 1315158 w 1575314"/>
                <a:gd name="connsiteY2" fmla="*/ 1177521 h 1707246"/>
                <a:gd name="connsiteX3" fmla="*/ 1446204 w 1575314"/>
                <a:gd name="connsiteY3" fmla="*/ 1308699 h 1707246"/>
                <a:gd name="connsiteX4" fmla="*/ 1546787 w 1575314"/>
                <a:gd name="connsiteY4" fmla="*/ 1341263 h 1707246"/>
                <a:gd name="connsiteX5" fmla="*/ 1548756 w 1575314"/>
                <a:gd name="connsiteY5" fmla="*/ 1341788 h 1707246"/>
                <a:gd name="connsiteX6" fmla="*/ 1573035 w 1575314"/>
                <a:gd name="connsiteY6" fmla="*/ 1392552 h 1707246"/>
                <a:gd name="connsiteX7" fmla="*/ 1568059 w 1575314"/>
                <a:gd name="connsiteY7" fmla="*/ 1402191 h 1707246"/>
                <a:gd name="connsiteX8" fmla="*/ 1548756 w 1575314"/>
                <a:gd name="connsiteY8" fmla="*/ 1416635 h 1707246"/>
                <a:gd name="connsiteX9" fmla="*/ 1448305 w 1575314"/>
                <a:gd name="connsiteY9" fmla="*/ 1449199 h 1707246"/>
                <a:gd name="connsiteX10" fmla="*/ 1316996 w 1575314"/>
                <a:gd name="connsiteY10" fmla="*/ 1580246 h 1707246"/>
                <a:gd name="connsiteX11" fmla="*/ 1284431 w 1575314"/>
                <a:gd name="connsiteY11" fmla="*/ 1680697 h 1707246"/>
                <a:gd name="connsiteX12" fmla="*/ 1233891 w 1575314"/>
                <a:gd name="connsiteY12" fmla="*/ 1705002 h 1707246"/>
                <a:gd name="connsiteX13" fmla="*/ 1209585 w 1575314"/>
                <a:gd name="connsiteY13" fmla="*/ 1680697 h 1707246"/>
                <a:gd name="connsiteX14" fmla="*/ 1176889 w 1575314"/>
                <a:gd name="connsiteY14" fmla="*/ 1580377 h 1707246"/>
                <a:gd name="connsiteX15" fmla="*/ 1045712 w 1575314"/>
                <a:gd name="connsiteY15" fmla="*/ 1448805 h 1707246"/>
                <a:gd name="connsiteX16" fmla="*/ 945260 w 1575314"/>
                <a:gd name="connsiteY16" fmla="*/ 1416109 h 1707246"/>
                <a:gd name="connsiteX17" fmla="*/ 920981 w 1575314"/>
                <a:gd name="connsiteY17" fmla="*/ 1365345 h 1707246"/>
                <a:gd name="connsiteX18" fmla="*/ 925958 w 1575314"/>
                <a:gd name="connsiteY18" fmla="*/ 1355707 h 1707246"/>
                <a:gd name="connsiteX19" fmla="*/ 945260 w 1575314"/>
                <a:gd name="connsiteY19" fmla="*/ 1341263 h 1707246"/>
                <a:gd name="connsiteX20" fmla="*/ 1045712 w 1575314"/>
                <a:gd name="connsiteY20" fmla="*/ 1308699 h 1707246"/>
                <a:gd name="connsiteX21" fmla="*/ 1174920 w 1575314"/>
                <a:gd name="connsiteY21" fmla="*/ 1177652 h 1707246"/>
                <a:gd name="connsiteX22" fmla="*/ 1207616 w 1575314"/>
                <a:gd name="connsiteY22" fmla="*/ 1077201 h 1707246"/>
                <a:gd name="connsiteX23" fmla="*/ 1258156 w 1575314"/>
                <a:gd name="connsiteY23" fmla="*/ 1052896 h 1707246"/>
                <a:gd name="connsiteX24" fmla="*/ 591369 w 1575314"/>
                <a:gd name="connsiteY24" fmla="*/ 145 h 1707246"/>
                <a:gd name="connsiteX25" fmla="*/ 654280 w 1575314"/>
                <a:gd name="connsiteY25" fmla="*/ 47870 h 1707246"/>
                <a:gd name="connsiteX26" fmla="*/ 712975 w 1575314"/>
                <a:gd name="connsiteY26" fmla="*/ 228683 h 1707246"/>
                <a:gd name="connsiteX27" fmla="*/ 949068 w 1575314"/>
                <a:gd name="connsiteY27" fmla="*/ 464514 h 1707246"/>
                <a:gd name="connsiteX28" fmla="*/ 1130012 w 1575314"/>
                <a:gd name="connsiteY28" fmla="*/ 523340 h 1707246"/>
                <a:gd name="connsiteX29" fmla="*/ 1133689 w 1575314"/>
                <a:gd name="connsiteY29" fmla="*/ 524259 h 1707246"/>
                <a:gd name="connsiteX30" fmla="*/ 1176640 w 1575314"/>
                <a:gd name="connsiteY30" fmla="*/ 567210 h 1707246"/>
                <a:gd name="connsiteX31" fmla="*/ 1133689 w 1575314"/>
                <a:gd name="connsiteY31" fmla="*/ 658851 h 1707246"/>
                <a:gd name="connsiteX32" fmla="*/ 952745 w 1575314"/>
                <a:gd name="connsiteY32" fmla="*/ 717677 h 1707246"/>
                <a:gd name="connsiteX33" fmla="*/ 716652 w 1575314"/>
                <a:gd name="connsiteY33" fmla="*/ 953508 h 1707246"/>
                <a:gd name="connsiteX34" fmla="*/ 657825 w 1575314"/>
                <a:gd name="connsiteY34" fmla="*/ 1134320 h 1707246"/>
                <a:gd name="connsiteX35" fmla="*/ 614231 w 1575314"/>
                <a:gd name="connsiteY35" fmla="*/ 1177915 h 1707246"/>
                <a:gd name="connsiteX36" fmla="*/ 523102 w 1575314"/>
                <a:gd name="connsiteY36" fmla="*/ 1134320 h 1707246"/>
                <a:gd name="connsiteX37" fmla="*/ 464276 w 1575314"/>
                <a:gd name="connsiteY37" fmla="*/ 953508 h 1707246"/>
                <a:gd name="connsiteX38" fmla="*/ 374329 w 1575314"/>
                <a:gd name="connsiteY38" fmla="*/ 807230 h 1707246"/>
                <a:gd name="connsiteX39" fmla="*/ 228182 w 1575314"/>
                <a:gd name="connsiteY39" fmla="*/ 716758 h 1707246"/>
                <a:gd name="connsiteX40" fmla="*/ 47239 w 1575314"/>
                <a:gd name="connsiteY40" fmla="*/ 657932 h 1707246"/>
                <a:gd name="connsiteX41" fmla="*/ 4288 w 1575314"/>
                <a:gd name="connsiteY41" fmla="*/ 614980 h 1707246"/>
                <a:gd name="connsiteX42" fmla="*/ 47239 w 1575314"/>
                <a:gd name="connsiteY42" fmla="*/ 523340 h 1707246"/>
                <a:gd name="connsiteX43" fmla="*/ 228182 w 1575314"/>
                <a:gd name="connsiteY43" fmla="*/ 464514 h 1707246"/>
                <a:gd name="connsiteX44" fmla="*/ 459155 w 1575314"/>
                <a:gd name="connsiteY44" fmla="*/ 233147 h 1707246"/>
                <a:gd name="connsiteX45" fmla="*/ 460599 w 1575314"/>
                <a:gd name="connsiteY45" fmla="*/ 228683 h 1707246"/>
                <a:gd name="connsiteX46" fmla="*/ 519426 w 1575314"/>
                <a:gd name="connsiteY46" fmla="*/ 47870 h 1707246"/>
                <a:gd name="connsiteX47" fmla="*/ 563270 w 1575314"/>
                <a:gd name="connsiteY47" fmla="*/ 4025 h 1707246"/>
                <a:gd name="connsiteX48" fmla="*/ 591369 w 1575314"/>
                <a:gd name="connsiteY48" fmla="*/ 145 h 170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75314" h="1707246">
                  <a:moveTo>
                    <a:pt x="1258156" y="1052896"/>
                  </a:moveTo>
                  <a:cubicBezTo>
                    <a:pt x="1269528" y="1056887"/>
                    <a:pt x="1278470" y="1065830"/>
                    <a:pt x="1282462" y="1077201"/>
                  </a:cubicBezTo>
                  <a:lnTo>
                    <a:pt x="1315158" y="1177521"/>
                  </a:lnTo>
                  <a:cubicBezTo>
                    <a:pt x="1335694" y="1239472"/>
                    <a:pt x="1384265" y="1288096"/>
                    <a:pt x="1446204" y="1308699"/>
                  </a:cubicBezTo>
                  <a:lnTo>
                    <a:pt x="1546787" y="1341263"/>
                  </a:lnTo>
                  <a:lnTo>
                    <a:pt x="1548756" y="1341788"/>
                  </a:lnTo>
                  <a:cubicBezTo>
                    <a:pt x="1569477" y="1349102"/>
                    <a:pt x="1580349" y="1371832"/>
                    <a:pt x="1573035" y="1392552"/>
                  </a:cubicBezTo>
                  <a:cubicBezTo>
                    <a:pt x="1571814" y="1395980"/>
                    <a:pt x="1570146" y="1399223"/>
                    <a:pt x="1568059" y="1402191"/>
                  </a:cubicBezTo>
                  <a:cubicBezTo>
                    <a:pt x="1563279" y="1408887"/>
                    <a:pt x="1556530" y="1413943"/>
                    <a:pt x="1548756" y="1416635"/>
                  </a:cubicBezTo>
                  <a:lnTo>
                    <a:pt x="1448305" y="1449199"/>
                  </a:lnTo>
                  <a:cubicBezTo>
                    <a:pt x="1386327" y="1469749"/>
                    <a:pt x="1337677" y="1518320"/>
                    <a:pt x="1316996" y="1580246"/>
                  </a:cubicBezTo>
                  <a:lnTo>
                    <a:pt x="1284431" y="1680697"/>
                  </a:lnTo>
                  <a:cubicBezTo>
                    <a:pt x="1277183" y="1701365"/>
                    <a:pt x="1254559" y="1712250"/>
                    <a:pt x="1233891" y="1705002"/>
                  </a:cubicBezTo>
                  <a:cubicBezTo>
                    <a:pt x="1222519" y="1701010"/>
                    <a:pt x="1213577" y="1692068"/>
                    <a:pt x="1209585" y="1680697"/>
                  </a:cubicBezTo>
                  <a:lnTo>
                    <a:pt x="1176889" y="1580377"/>
                  </a:lnTo>
                  <a:cubicBezTo>
                    <a:pt x="1156431" y="1518241"/>
                    <a:pt x="1107781" y="1469447"/>
                    <a:pt x="1045712" y="1448805"/>
                  </a:cubicBezTo>
                  <a:lnTo>
                    <a:pt x="945260" y="1416109"/>
                  </a:lnTo>
                  <a:cubicBezTo>
                    <a:pt x="924540" y="1408795"/>
                    <a:pt x="913667" y="1386066"/>
                    <a:pt x="920981" y="1365345"/>
                  </a:cubicBezTo>
                  <a:cubicBezTo>
                    <a:pt x="922202" y="1361918"/>
                    <a:pt x="923870" y="1358675"/>
                    <a:pt x="925958" y="1355707"/>
                  </a:cubicBezTo>
                  <a:cubicBezTo>
                    <a:pt x="930738" y="1349010"/>
                    <a:pt x="937487" y="1343955"/>
                    <a:pt x="945260" y="1341263"/>
                  </a:cubicBezTo>
                  <a:lnTo>
                    <a:pt x="1045712" y="1308699"/>
                  </a:lnTo>
                  <a:cubicBezTo>
                    <a:pt x="1106888" y="1287610"/>
                    <a:pt x="1154698" y="1239118"/>
                    <a:pt x="1174920" y="1177652"/>
                  </a:cubicBezTo>
                  <a:lnTo>
                    <a:pt x="1207616" y="1077201"/>
                  </a:lnTo>
                  <a:cubicBezTo>
                    <a:pt x="1214864" y="1056533"/>
                    <a:pt x="1237488" y="1045647"/>
                    <a:pt x="1258156" y="1052896"/>
                  </a:cubicBezTo>
                  <a:close/>
                  <a:moveTo>
                    <a:pt x="591369" y="145"/>
                  </a:moveTo>
                  <a:cubicBezTo>
                    <a:pt x="619149" y="1917"/>
                    <a:pt x="644511" y="19941"/>
                    <a:pt x="654280" y="47870"/>
                  </a:cubicBezTo>
                  <a:lnTo>
                    <a:pt x="712975" y="228683"/>
                  </a:lnTo>
                  <a:cubicBezTo>
                    <a:pt x="750149" y="340085"/>
                    <a:pt x="837626" y="427458"/>
                    <a:pt x="949068" y="464514"/>
                  </a:cubicBezTo>
                  <a:lnTo>
                    <a:pt x="1130012" y="523340"/>
                  </a:lnTo>
                  <a:lnTo>
                    <a:pt x="1133689" y="524259"/>
                  </a:lnTo>
                  <a:cubicBezTo>
                    <a:pt x="1153674" y="531494"/>
                    <a:pt x="1169418" y="547225"/>
                    <a:pt x="1176640" y="567210"/>
                  </a:cubicBezTo>
                  <a:cubicBezTo>
                    <a:pt x="1190086" y="604384"/>
                    <a:pt x="1170849" y="645405"/>
                    <a:pt x="1133689" y="658851"/>
                  </a:cubicBezTo>
                  <a:lnTo>
                    <a:pt x="952745" y="717677"/>
                  </a:lnTo>
                  <a:cubicBezTo>
                    <a:pt x="841264" y="754667"/>
                    <a:pt x="753773" y="842079"/>
                    <a:pt x="716652" y="953508"/>
                  </a:cubicBezTo>
                  <a:lnTo>
                    <a:pt x="657825" y="1134320"/>
                  </a:lnTo>
                  <a:cubicBezTo>
                    <a:pt x="650629" y="1154699"/>
                    <a:pt x="634610" y="1170719"/>
                    <a:pt x="614231" y="1177915"/>
                  </a:cubicBezTo>
                  <a:cubicBezTo>
                    <a:pt x="577031" y="1191046"/>
                    <a:pt x="536233" y="1171520"/>
                    <a:pt x="523102" y="1134320"/>
                  </a:cubicBezTo>
                  <a:lnTo>
                    <a:pt x="464276" y="953508"/>
                  </a:lnTo>
                  <a:cubicBezTo>
                    <a:pt x="446063" y="898424"/>
                    <a:pt x="415258" y="848343"/>
                    <a:pt x="374329" y="807230"/>
                  </a:cubicBezTo>
                  <a:cubicBezTo>
                    <a:pt x="333230" y="766130"/>
                    <a:pt x="283332" y="735141"/>
                    <a:pt x="228182" y="716758"/>
                  </a:cubicBezTo>
                  <a:lnTo>
                    <a:pt x="47239" y="657932"/>
                  </a:lnTo>
                  <a:cubicBezTo>
                    <a:pt x="27253" y="650696"/>
                    <a:pt x="11510" y="634966"/>
                    <a:pt x="4288" y="614980"/>
                  </a:cubicBezTo>
                  <a:cubicBezTo>
                    <a:pt x="-9158" y="577807"/>
                    <a:pt x="10078" y="536786"/>
                    <a:pt x="47239" y="523340"/>
                  </a:cubicBezTo>
                  <a:lnTo>
                    <a:pt x="228182" y="464514"/>
                  </a:lnTo>
                  <a:cubicBezTo>
                    <a:pt x="336722" y="427117"/>
                    <a:pt x="421942" y="341753"/>
                    <a:pt x="459155" y="233147"/>
                  </a:cubicBezTo>
                  <a:lnTo>
                    <a:pt x="460599" y="228683"/>
                  </a:lnTo>
                  <a:lnTo>
                    <a:pt x="519426" y="47870"/>
                  </a:lnTo>
                  <a:cubicBezTo>
                    <a:pt x="526608" y="27343"/>
                    <a:pt x="542746" y="11205"/>
                    <a:pt x="563270" y="4025"/>
                  </a:cubicBezTo>
                  <a:cubicBezTo>
                    <a:pt x="572580" y="769"/>
                    <a:pt x="582109" y="-446"/>
                    <a:pt x="591369" y="145"/>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D01C04CC-490C-40A7-4582-B164CBD2F89E}"/>
              </a:ext>
              <a:ext uri="{C183D7F6-B498-43B3-948B-1728B52AA6E4}">
                <adec:decorative xmlns:adec="http://schemas.microsoft.com/office/drawing/2017/decorative" val="1"/>
              </a:ext>
            </a:extLst>
          </p:cNvPr>
          <p:cNvGrpSpPr/>
          <p:nvPr/>
        </p:nvGrpSpPr>
        <p:grpSpPr>
          <a:xfrm>
            <a:off x="5955095" y="3141052"/>
            <a:ext cx="470317" cy="411538"/>
            <a:chOff x="3475728" y="-1726797"/>
            <a:chExt cx="625992" cy="547757"/>
          </a:xfrm>
          <a:gradFill>
            <a:gsLst>
              <a:gs pos="64000">
                <a:srgbClr val="F3484C"/>
              </a:gs>
              <a:gs pos="100000">
                <a:srgbClr val="FD90E1"/>
              </a:gs>
              <a:gs pos="12000">
                <a:srgbClr val="FFA63B"/>
              </a:gs>
            </a:gsLst>
            <a:lin ang="2700000" scaled="1"/>
          </a:gradFill>
        </p:grpSpPr>
        <p:sp>
          <p:nvSpPr>
            <p:cNvPr id="39" name="Freeform 38">
              <a:extLst>
                <a:ext uri="{FF2B5EF4-FFF2-40B4-BE49-F238E27FC236}">
                  <a16:creationId xmlns:a16="http://schemas.microsoft.com/office/drawing/2014/main" id="{B3F5C955-0FA1-2754-57DD-032CDAAC2841}"/>
                </a:ext>
              </a:extLst>
            </p:cNvPr>
            <p:cNvSpPr/>
            <p:nvPr/>
          </p:nvSpPr>
          <p:spPr>
            <a:xfrm>
              <a:off x="3475728" y="-1726797"/>
              <a:ext cx="600000" cy="510169"/>
            </a:xfrm>
            <a:custGeom>
              <a:avLst/>
              <a:gdLst>
                <a:gd name="connsiteX0" fmla="*/ 600000 w 600000"/>
                <a:gd name="connsiteY0" fmla="*/ 148399 h 510169"/>
                <a:gd name="connsiteX1" fmla="*/ 600000 w 600000"/>
                <a:gd name="connsiteY1" fmla="*/ 270446 h 510169"/>
                <a:gd name="connsiteX2" fmla="*/ 565273 w 600000"/>
                <a:gd name="connsiteY2" fmla="*/ 266945 h 510169"/>
                <a:gd name="connsiteX3" fmla="*/ 555000 w 600000"/>
                <a:gd name="connsiteY3" fmla="*/ 267981 h 510169"/>
                <a:gd name="connsiteX4" fmla="*/ 555000 w 600000"/>
                <a:gd name="connsiteY4" fmla="*/ 193309 h 510169"/>
                <a:gd name="connsiteX5" fmla="*/ 529492 w 600000"/>
                <a:gd name="connsiteY5" fmla="*/ 44863 h 510169"/>
                <a:gd name="connsiteX6" fmla="*/ 514680 w 600000"/>
                <a:gd name="connsiteY6" fmla="*/ 51769 h 510169"/>
                <a:gd name="connsiteX7" fmla="*/ 514650 w 600000"/>
                <a:gd name="connsiteY7" fmla="*/ 51769 h 510169"/>
                <a:gd name="connsiteX8" fmla="*/ 385950 w 600000"/>
                <a:gd name="connsiteY8" fmla="*/ 180289 h 510169"/>
                <a:gd name="connsiteX9" fmla="*/ 380430 w 600000"/>
                <a:gd name="connsiteY9" fmla="*/ 189289 h 510169"/>
                <a:gd name="connsiteX10" fmla="*/ 367020 w 600000"/>
                <a:gd name="connsiteY10" fmla="*/ 230989 h 510169"/>
                <a:gd name="connsiteX11" fmla="*/ 409500 w 600000"/>
                <a:gd name="connsiteY11" fmla="*/ 218239 h 510169"/>
                <a:gd name="connsiteX12" fmla="*/ 418920 w 600000"/>
                <a:gd name="connsiteY12" fmla="*/ 212599 h 510169"/>
                <a:gd name="connsiteX13" fmla="*/ 547320 w 600000"/>
                <a:gd name="connsiteY13" fmla="*/ 84409 h 510169"/>
                <a:gd name="connsiteX14" fmla="*/ 549570 w 600000"/>
                <a:gd name="connsiteY14" fmla="*/ 81829 h 510169"/>
                <a:gd name="connsiteX15" fmla="*/ 545163 w 600000"/>
                <a:gd name="connsiteY15" fmla="*/ 49502 h 510169"/>
                <a:gd name="connsiteX16" fmla="*/ 529492 w 600000"/>
                <a:gd name="connsiteY16" fmla="*/ 44863 h 510169"/>
                <a:gd name="connsiteX17" fmla="*/ 97500 w 600000"/>
                <a:gd name="connsiteY17" fmla="*/ 30019 h 510169"/>
                <a:gd name="connsiteX18" fmla="*/ 419670 w 600000"/>
                <a:gd name="connsiteY18" fmla="*/ 30019 h 510169"/>
                <a:gd name="connsiteX19" fmla="*/ 374580 w 600000"/>
                <a:gd name="connsiteY19" fmla="*/ 75019 h 510169"/>
                <a:gd name="connsiteX20" fmla="*/ 97500 w 600000"/>
                <a:gd name="connsiteY20" fmla="*/ 75019 h 510169"/>
                <a:gd name="connsiteX21" fmla="*/ 93180 w 600000"/>
                <a:gd name="connsiteY21" fmla="*/ 75199 h 510169"/>
                <a:gd name="connsiteX22" fmla="*/ 45000 w 600000"/>
                <a:gd name="connsiteY22" fmla="*/ 127519 h 510169"/>
                <a:gd name="connsiteX23" fmla="*/ 45000 w 600000"/>
                <a:gd name="connsiteY23" fmla="*/ 194719 h 510169"/>
                <a:gd name="connsiteX24" fmla="*/ 123300 w 600000"/>
                <a:gd name="connsiteY24" fmla="*/ 145519 h 510169"/>
                <a:gd name="connsiteX25" fmla="*/ 213540 w 600000"/>
                <a:gd name="connsiteY25" fmla="*/ 162589 h 510169"/>
                <a:gd name="connsiteX26" fmla="*/ 216390 w 600000"/>
                <a:gd name="connsiteY26" fmla="*/ 166759 h 510169"/>
                <a:gd name="connsiteX27" fmla="*/ 221280 w 600000"/>
                <a:gd name="connsiteY27" fmla="*/ 229219 h 510169"/>
                <a:gd name="connsiteX28" fmla="*/ 218910 w 600000"/>
                <a:gd name="connsiteY28" fmla="*/ 234199 h 510169"/>
                <a:gd name="connsiteX29" fmla="*/ 182670 w 600000"/>
                <a:gd name="connsiteY29" fmla="*/ 302779 h 510169"/>
                <a:gd name="connsiteX30" fmla="*/ 192061 w 600000"/>
                <a:gd name="connsiteY30" fmla="*/ 333181 h 510169"/>
                <a:gd name="connsiteX31" fmla="*/ 210660 w 600000"/>
                <a:gd name="connsiteY31" fmla="*/ 334279 h 510169"/>
                <a:gd name="connsiteX32" fmla="*/ 213600 w 600000"/>
                <a:gd name="connsiteY32" fmla="*/ 332899 h 510169"/>
                <a:gd name="connsiteX33" fmla="*/ 266400 w 600000"/>
                <a:gd name="connsiteY33" fmla="*/ 303109 h 510169"/>
                <a:gd name="connsiteX34" fmla="*/ 297018 w 600000"/>
                <a:gd name="connsiteY34" fmla="*/ 311767 h 510169"/>
                <a:gd name="connsiteX35" fmla="*/ 291180 w 600000"/>
                <a:gd name="connsiteY35" fmla="*/ 340519 h 510169"/>
                <a:gd name="connsiteX36" fmla="*/ 288630 w 600000"/>
                <a:gd name="connsiteY36" fmla="*/ 342229 h 510169"/>
                <a:gd name="connsiteX37" fmla="*/ 235680 w 600000"/>
                <a:gd name="connsiteY37" fmla="*/ 372109 h 510169"/>
                <a:gd name="connsiteX38" fmla="*/ 143750 w 600000"/>
                <a:gd name="connsiteY38" fmla="*/ 346393 h 510169"/>
                <a:gd name="connsiteX39" fmla="*/ 140790 w 600000"/>
                <a:gd name="connsiteY39" fmla="*/ 286099 h 510169"/>
                <a:gd name="connsiteX40" fmla="*/ 142890 w 600000"/>
                <a:gd name="connsiteY40" fmla="*/ 281749 h 510169"/>
                <a:gd name="connsiteX41" fmla="*/ 179130 w 600000"/>
                <a:gd name="connsiteY41" fmla="*/ 213169 h 510169"/>
                <a:gd name="connsiteX42" fmla="*/ 169725 w 600000"/>
                <a:gd name="connsiteY42" fmla="*/ 182771 h 510169"/>
                <a:gd name="connsiteX43" fmla="*/ 150210 w 600000"/>
                <a:gd name="connsiteY43" fmla="*/ 182059 h 510169"/>
                <a:gd name="connsiteX44" fmla="*/ 147270 w 600000"/>
                <a:gd name="connsiteY44" fmla="*/ 183619 h 510169"/>
                <a:gd name="connsiteX45" fmla="*/ 45000 w 600000"/>
                <a:gd name="connsiteY45" fmla="*/ 247879 h 510169"/>
                <a:gd name="connsiteX46" fmla="*/ 45000 w 600000"/>
                <a:gd name="connsiteY46" fmla="*/ 412669 h 510169"/>
                <a:gd name="connsiteX47" fmla="*/ 97500 w 600000"/>
                <a:gd name="connsiteY47" fmla="*/ 465169 h 510169"/>
                <a:gd name="connsiteX48" fmla="*/ 361812 w 600000"/>
                <a:gd name="connsiteY48" fmla="*/ 465169 h 510169"/>
                <a:gd name="connsiteX49" fmla="*/ 361225 w 600000"/>
                <a:gd name="connsiteY49" fmla="*/ 470993 h 510169"/>
                <a:gd name="connsiteX50" fmla="*/ 365174 w 600000"/>
                <a:gd name="connsiteY50" fmla="*/ 510169 h 510169"/>
                <a:gd name="connsiteX51" fmla="*/ 97500 w 600000"/>
                <a:gd name="connsiteY51" fmla="*/ 510169 h 510169"/>
                <a:gd name="connsiteX52" fmla="*/ 0 w 600000"/>
                <a:gd name="connsiteY52" fmla="*/ 412669 h 510169"/>
                <a:gd name="connsiteX53" fmla="*/ 0 w 600000"/>
                <a:gd name="connsiteY53" fmla="*/ 127519 h 510169"/>
                <a:gd name="connsiteX54" fmla="*/ 91980 w 600000"/>
                <a:gd name="connsiteY54" fmla="*/ 30169 h 510169"/>
                <a:gd name="connsiteX55" fmla="*/ 528346 w 600000"/>
                <a:gd name="connsiteY55" fmla="*/ 52 h 510169"/>
                <a:gd name="connsiteX56" fmla="*/ 575250 w 600000"/>
                <a:gd name="connsiteY56" fmla="*/ 16339 h 510169"/>
                <a:gd name="connsiteX57" fmla="*/ 575250 w 600000"/>
                <a:gd name="connsiteY57" fmla="*/ 16369 h 510169"/>
                <a:gd name="connsiteX58" fmla="*/ 579150 w 600000"/>
                <a:gd name="connsiteY58" fmla="*/ 19969 h 510169"/>
                <a:gd name="connsiteX59" fmla="*/ 582780 w 600000"/>
                <a:gd name="connsiteY59" fmla="*/ 23869 h 510169"/>
                <a:gd name="connsiteX60" fmla="*/ 579150 w 600000"/>
                <a:gd name="connsiteY60" fmla="*/ 116269 h 510169"/>
                <a:gd name="connsiteX61" fmla="*/ 450720 w 600000"/>
                <a:gd name="connsiteY61" fmla="*/ 244459 h 510169"/>
                <a:gd name="connsiteX62" fmla="*/ 422430 w 600000"/>
                <a:gd name="connsiteY62" fmla="*/ 261319 h 510169"/>
                <a:gd name="connsiteX63" fmla="*/ 352620 w 600000"/>
                <a:gd name="connsiteY63" fmla="*/ 282319 h 510169"/>
                <a:gd name="connsiteX64" fmla="*/ 315243 w 600000"/>
                <a:gd name="connsiteY64" fmla="*/ 262249 h 510169"/>
                <a:gd name="connsiteX65" fmla="*/ 315420 w 600000"/>
                <a:gd name="connsiteY65" fmla="*/ 244369 h 510169"/>
                <a:gd name="connsiteX66" fmla="*/ 337590 w 600000"/>
                <a:gd name="connsiteY66" fmla="*/ 175519 h 510169"/>
                <a:gd name="connsiteX67" fmla="*/ 354150 w 600000"/>
                <a:gd name="connsiteY67" fmla="*/ 148429 h 510169"/>
                <a:gd name="connsiteX68" fmla="*/ 482850 w 600000"/>
                <a:gd name="connsiteY68" fmla="*/ 19939 h 510169"/>
                <a:gd name="connsiteX69" fmla="*/ 528346 w 600000"/>
                <a:gd name="connsiteY69" fmla="*/ 52 h 51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000" h="510169">
                  <a:moveTo>
                    <a:pt x="600000" y="148399"/>
                  </a:moveTo>
                  <a:lnTo>
                    <a:pt x="600000" y="270446"/>
                  </a:lnTo>
                  <a:lnTo>
                    <a:pt x="565273" y="266945"/>
                  </a:lnTo>
                  <a:lnTo>
                    <a:pt x="555000" y="267981"/>
                  </a:lnTo>
                  <a:lnTo>
                    <a:pt x="555000" y="193309"/>
                  </a:lnTo>
                  <a:close/>
                  <a:moveTo>
                    <a:pt x="529492" y="44863"/>
                  </a:moveTo>
                  <a:cubicBezTo>
                    <a:pt x="524047" y="45268"/>
                    <a:pt x="518745" y="47597"/>
                    <a:pt x="514680" y="51769"/>
                  </a:cubicBezTo>
                  <a:lnTo>
                    <a:pt x="514650" y="51769"/>
                  </a:lnTo>
                  <a:lnTo>
                    <a:pt x="385950" y="180289"/>
                  </a:lnTo>
                  <a:cubicBezTo>
                    <a:pt x="383424" y="182809"/>
                    <a:pt x="381531" y="185894"/>
                    <a:pt x="380430" y="189289"/>
                  </a:cubicBezTo>
                  <a:lnTo>
                    <a:pt x="367020" y="230989"/>
                  </a:lnTo>
                  <a:lnTo>
                    <a:pt x="409500" y="218239"/>
                  </a:lnTo>
                  <a:cubicBezTo>
                    <a:pt x="413058" y="217162"/>
                    <a:pt x="416292" y="215227"/>
                    <a:pt x="418920" y="212599"/>
                  </a:cubicBezTo>
                  <a:lnTo>
                    <a:pt x="547320" y="84409"/>
                  </a:lnTo>
                  <a:lnTo>
                    <a:pt x="549570" y="81829"/>
                  </a:lnTo>
                  <a:cubicBezTo>
                    <a:pt x="557280" y="71685"/>
                    <a:pt x="555306" y="57212"/>
                    <a:pt x="545163" y="49502"/>
                  </a:cubicBezTo>
                  <a:cubicBezTo>
                    <a:pt x="540525" y="45977"/>
                    <a:pt x="534937" y="44458"/>
                    <a:pt x="529492" y="44863"/>
                  </a:cubicBezTo>
                  <a:close/>
                  <a:moveTo>
                    <a:pt x="97500" y="30019"/>
                  </a:moveTo>
                  <a:lnTo>
                    <a:pt x="419670" y="30019"/>
                  </a:lnTo>
                  <a:lnTo>
                    <a:pt x="374580" y="75019"/>
                  </a:lnTo>
                  <a:lnTo>
                    <a:pt x="97500" y="75019"/>
                  </a:lnTo>
                  <a:lnTo>
                    <a:pt x="93180" y="75199"/>
                  </a:lnTo>
                  <a:cubicBezTo>
                    <a:pt x="65954" y="77447"/>
                    <a:pt x="45001" y="100200"/>
                    <a:pt x="45000" y="127519"/>
                  </a:cubicBezTo>
                  <a:lnTo>
                    <a:pt x="45000" y="194719"/>
                  </a:lnTo>
                  <a:lnTo>
                    <a:pt x="123300" y="145519"/>
                  </a:lnTo>
                  <a:cubicBezTo>
                    <a:pt x="153212" y="126715"/>
                    <a:pt x="192563" y="134159"/>
                    <a:pt x="213540" y="162589"/>
                  </a:cubicBezTo>
                  <a:lnTo>
                    <a:pt x="216390" y="166759"/>
                  </a:lnTo>
                  <a:cubicBezTo>
                    <a:pt x="228169" y="185516"/>
                    <a:pt x="229996" y="208858"/>
                    <a:pt x="221280" y="229219"/>
                  </a:cubicBezTo>
                  <a:lnTo>
                    <a:pt x="218910" y="234199"/>
                  </a:lnTo>
                  <a:lnTo>
                    <a:pt x="182670" y="302779"/>
                  </a:lnTo>
                  <a:cubicBezTo>
                    <a:pt x="176868" y="313768"/>
                    <a:pt x="181072" y="327379"/>
                    <a:pt x="192061" y="333181"/>
                  </a:cubicBezTo>
                  <a:cubicBezTo>
                    <a:pt x="197810" y="336217"/>
                    <a:pt x="204593" y="336619"/>
                    <a:pt x="210660" y="334279"/>
                  </a:cubicBezTo>
                  <a:lnTo>
                    <a:pt x="213600" y="332899"/>
                  </a:lnTo>
                  <a:lnTo>
                    <a:pt x="266400" y="303109"/>
                  </a:lnTo>
                  <a:cubicBezTo>
                    <a:pt x="277245" y="297046"/>
                    <a:pt x="290955" y="300922"/>
                    <a:pt x="297018" y="311767"/>
                  </a:cubicBezTo>
                  <a:cubicBezTo>
                    <a:pt x="302448" y="321478"/>
                    <a:pt x="299967" y="333697"/>
                    <a:pt x="291180" y="340519"/>
                  </a:cubicBezTo>
                  <a:lnTo>
                    <a:pt x="288630" y="342229"/>
                  </a:lnTo>
                  <a:lnTo>
                    <a:pt x="235680" y="372109"/>
                  </a:lnTo>
                  <a:cubicBezTo>
                    <a:pt x="203193" y="390394"/>
                    <a:pt x="162034" y="378880"/>
                    <a:pt x="143750" y="346393"/>
                  </a:cubicBezTo>
                  <a:cubicBezTo>
                    <a:pt x="133331" y="327880"/>
                    <a:pt x="132234" y="305542"/>
                    <a:pt x="140790" y="286099"/>
                  </a:cubicBezTo>
                  <a:lnTo>
                    <a:pt x="142890" y="281749"/>
                  </a:lnTo>
                  <a:lnTo>
                    <a:pt x="179130" y="213169"/>
                  </a:lnTo>
                  <a:cubicBezTo>
                    <a:pt x="184927" y="202177"/>
                    <a:pt x="180716" y="188568"/>
                    <a:pt x="169725" y="182771"/>
                  </a:cubicBezTo>
                  <a:cubicBezTo>
                    <a:pt x="163667" y="179576"/>
                    <a:pt x="156484" y="179314"/>
                    <a:pt x="150210" y="182059"/>
                  </a:cubicBezTo>
                  <a:lnTo>
                    <a:pt x="147270" y="183619"/>
                  </a:lnTo>
                  <a:lnTo>
                    <a:pt x="45000" y="247879"/>
                  </a:lnTo>
                  <a:lnTo>
                    <a:pt x="45000" y="412669"/>
                  </a:lnTo>
                  <a:cubicBezTo>
                    <a:pt x="45000" y="441649"/>
                    <a:pt x="68520" y="465169"/>
                    <a:pt x="97500" y="465169"/>
                  </a:cubicBezTo>
                  <a:lnTo>
                    <a:pt x="361812" y="465169"/>
                  </a:lnTo>
                  <a:lnTo>
                    <a:pt x="361225" y="470993"/>
                  </a:lnTo>
                  <a:lnTo>
                    <a:pt x="365174" y="510169"/>
                  </a:lnTo>
                  <a:lnTo>
                    <a:pt x="97500" y="510169"/>
                  </a:lnTo>
                  <a:cubicBezTo>
                    <a:pt x="43652" y="510169"/>
                    <a:pt x="0" y="466516"/>
                    <a:pt x="0" y="412669"/>
                  </a:cubicBezTo>
                  <a:lnTo>
                    <a:pt x="0" y="127519"/>
                  </a:lnTo>
                  <a:cubicBezTo>
                    <a:pt x="-3" y="75813"/>
                    <a:pt x="40357" y="33096"/>
                    <a:pt x="91980" y="30169"/>
                  </a:cubicBezTo>
                  <a:close/>
                  <a:moveTo>
                    <a:pt x="528346" y="52"/>
                  </a:moveTo>
                  <a:cubicBezTo>
                    <a:pt x="544926" y="-594"/>
                    <a:pt x="561741" y="4789"/>
                    <a:pt x="575250" y="16339"/>
                  </a:cubicBezTo>
                  <a:lnTo>
                    <a:pt x="575250" y="16369"/>
                  </a:lnTo>
                  <a:lnTo>
                    <a:pt x="579150" y="19969"/>
                  </a:lnTo>
                  <a:lnTo>
                    <a:pt x="582780" y="23869"/>
                  </a:lnTo>
                  <a:cubicBezTo>
                    <a:pt x="605886" y="50890"/>
                    <a:pt x="604305" y="91143"/>
                    <a:pt x="579150" y="116269"/>
                  </a:cubicBezTo>
                  <a:lnTo>
                    <a:pt x="450720" y="244459"/>
                  </a:lnTo>
                  <a:cubicBezTo>
                    <a:pt x="442827" y="252328"/>
                    <a:pt x="433107" y="258121"/>
                    <a:pt x="422430" y="261319"/>
                  </a:cubicBezTo>
                  <a:lnTo>
                    <a:pt x="352620" y="282319"/>
                  </a:lnTo>
                  <a:cubicBezTo>
                    <a:pt x="336756" y="287098"/>
                    <a:pt x="320022" y="278113"/>
                    <a:pt x="315243" y="262249"/>
                  </a:cubicBezTo>
                  <a:cubicBezTo>
                    <a:pt x="313482" y="256408"/>
                    <a:pt x="313545" y="250171"/>
                    <a:pt x="315420" y="244369"/>
                  </a:cubicBezTo>
                  <a:lnTo>
                    <a:pt x="337590" y="175519"/>
                  </a:lnTo>
                  <a:cubicBezTo>
                    <a:pt x="340890" y="165319"/>
                    <a:pt x="346560" y="156019"/>
                    <a:pt x="354150" y="148429"/>
                  </a:cubicBezTo>
                  <a:lnTo>
                    <a:pt x="482850" y="19939"/>
                  </a:lnTo>
                  <a:cubicBezTo>
                    <a:pt x="495420" y="7373"/>
                    <a:pt x="511766" y="698"/>
                    <a:pt x="528346" y="52"/>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48">
              <a:extLst>
                <a:ext uri="{FF2B5EF4-FFF2-40B4-BE49-F238E27FC236}">
                  <a16:creationId xmlns:a16="http://schemas.microsoft.com/office/drawing/2014/main" id="{1D3EA81A-F52A-874F-85BC-2A335A907071}"/>
                </a:ext>
              </a:extLst>
            </p:cNvPr>
            <p:cNvSpPr/>
            <p:nvPr/>
          </p:nvSpPr>
          <p:spPr>
            <a:xfrm>
              <a:off x="3873825" y="-1426021"/>
              <a:ext cx="227895" cy="246981"/>
            </a:xfrm>
            <a:custGeom>
              <a:avLst/>
              <a:gdLst>
                <a:gd name="connsiteX0" fmla="*/ 1258156 w 1575314"/>
                <a:gd name="connsiteY0" fmla="*/ 1052896 h 1707246"/>
                <a:gd name="connsiteX1" fmla="*/ 1282462 w 1575314"/>
                <a:gd name="connsiteY1" fmla="*/ 1077201 h 1707246"/>
                <a:gd name="connsiteX2" fmla="*/ 1315158 w 1575314"/>
                <a:gd name="connsiteY2" fmla="*/ 1177521 h 1707246"/>
                <a:gd name="connsiteX3" fmla="*/ 1446204 w 1575314"/>
                <a:gd name="connsiteY3" fmla="*/ 1308699 h 1707246"/>
                <a:gd name="connsiteX4" fmla="*/ 1546787 w 1575314"/>
                <a:gd name="connsiteY4" fmla="*/ 1341263 h 1707246"/>
                <a:gd name="connsiteX5" fmla="*/ 1548756 w 1575314"/>
                <a:gd name="connsiteY5" fmla="*/ 1341788 h 1707246"/>
                <a:gd name="connsiteX6" fmla="*/ 1573035 w 1575314"/>
                <a:gd name="connsiteY6" fmla="*/ 1392552 h 1707246"/>
                <a:gd name="connsiteX7" fmla="*/ 1568059 w 1575314"/>
                <a:gd name="connsiteY7" fmla="*/ 1402191 h 1707246"/>
                <a:gd name="connsiteX8" fmla="*/ 1548756 w 1575314"/>
                <a:gd name="connsiteY8" fmla="*/ 1416635 h 1707246"/>
                <a:gd name="connsiteX9" fmla="*/ 1448305 w 1575314"/>
                <a:gd name="connsiteY9" fmla="*/ 1449199 h 1707246"/>
                <a:gd name="connsiteX10" fmla="*/ 1316996 w 1575314"/>
                <a:gd name="connsiteY10" fmla="*/ 1580246 h 1707246"/>
                <a:gd name="connsiteX11" fmla="*/ 1284431 w 1575314"/>
                <a:gd name="connsiteY11" fmla="*/ 1680697 h 1707246"/>
                <a:gd name="connsiteX12" fmla="*/ 1233891 w 1575314"/>
                <a:gd name="connsiteY12" fmla="*/ 1705002 h 1707246"/>
                <a:gd name="connsiteX13" fmla="*/ 1209585 w 1575314"/>
                <a:gd name="connsiteY13" fmla="*/ 1680697 h 1707246"/>
                <a:gd name="connsiteX14" fmla="*/ 1176889 w 1575314"/>
                <a:gd name="connsiteY14" fmla="*/ 1580377 h 1707246"/>
                <a:gd name="connsiteX15" fmla="*/ 1045712 w 1575314"/>
                <a:gd name="connsiteY15" fmla="*/ 1448805 h 1707246"/>
                <a:gd name="connsiteX16" fmla="*/ 945260 w 1575314"/>
                <a:gd name="connsiteY16" fmla="*/ 1416109 h 1707246"/>
                <a:gd name="connsiteX17" fmla="*/ 920981 w 1575314"/>
                <a:gd name="connsiteY17" fmla="*/ 1365345 h 1707246"/>
                <a:gd name="connsiteX18" fmla="*/ 925958 w 1575314"/>
                <a:gd name="connsiteY18" fmla="*/ 1355707 h 1707246"/>
                <a:gd name="connsiteX19" fmla="*/ 945260 w 1575314"/>
                <a:gd name="connsiteY19" fmla="*/ 1341263 h 1707246"/>
                <a:gd name="connsiteX20" fmla="*/ 1045712 w 1575314"/>
                <a:gd name="connsiteY20" fmla="*/ 1308699 h 1707246"/>
                <a:gd name="connsiteX21" fmla="*/ 1174920 w 1575314"/>
                <a:gd name="connsiteY21" fmla="*/ 1177652 h 1707246"/>
                <a:gd name="connsiteX22" fmla="*/ 1207616 w 1575314"/>
                <a:gd name="connsiteY22" fmla="*/ 1077201 h 1707246"/>
                <a:gd name="connsiteX23" fmla="*/ 1258156 w 1575314"/>
                <a:gd name="connsiteY23" fmla="*/ 1052896 h 1707246"/>
                <a:gd name="connsiteX24" fmla="*/ 591369 w 1575314"/>
                <a:gd name="connsiteY24" fmla="*/ 145 h 1707246"/>
                <a:gd name="connsiteX25" fmla="*/ 654280 w 1575314"/>
                <a:gd name="connsiteY25" fmla="*/ 47870 h 1707246"/>
                <a:gd name="connsiteX26" fmla="*/ 712975 w 1575314"/>
                <a:gd name="connsiteY26" fmla="*/ 228683 h 1707246"/>
                <a:gd name="connsiteX27" fmla="*/ 949068 w 1575314"/>
                <a:gd name="connsiteY27" fmla="*/ 464514 h 1707246"/>
                <a:gd name="connsiteX28" fmla="*/ 1130012 w 1575314"/>
                <a:gd name="connsiteY28" fmla="*/ 523340 h 1707246"/>
                <a:gd name="connsiteX29" fmla="*/ 1133689 w 1575314"/>
                <a:gd name="connsiteY29" fmla="*/ 524259 h 1707246"/>
                <a:gd name="connsiteX30" fmla="*/ 1176640 w 1575314"/>
                <a:gd name="connsiteY30" fmla="*/ 567210 h 1707246"/>
                <a:gd name="connsiteX31" fmla="*/ 1133689 w 1575314"/>
                <a:gd name="connsiteY31" fmla="*/ 658851 h 1707246"/>
                <a:gd name="connsiteX32" fmla="*/ 952745 w 1575314"/>
                <a:gd name="connsiteY32" fmla="*/ 717677 h 1707246"/>
                <a:gd name="connsiteX33" fmla="*/ 716652 w 1575314"/>
                <a:gd name="connsiteY33" fmla="*/ 953508 h 1707246"/>
                <a:gd name="connsiteX34" fmla="*/ 657825 w 1575314"/>
                <a:gd name="connsiteY34" fmla="*/ 1134320 h 1707246"/>
                <a:gd name="connsiteX35" fmla="*/ 614231 w 1575314"/>
                <a:gd name="connsiteY35" fmla="*/ 1177915 h 1707246"/>
                <a:gd name="connsiteX36" fmla="*/ 523102 w 1575314"/>
                <a:gd name="connsiteY36" fmla="*/ 1134320 h 1707246"/>
                <a:gd name="connsiteX37" fmla="*/ 464276 w 1575314"/>
                <a:gd name="connsiteY37" fmla="*/ 953508 h 1707246"/>
                <a:gd name="connsiteX38" fmla="*/ 374329 w 1575314"/>
                <a:gd name="connsiteY38" fmla="*/ 807230 h 1707246"/>
                <a:gd name="connsiteX39" fmla="*/ 228182 w 1575314"/>
                <a:gd name="connsiteY39" fmla="*/ 716758 h 1707246"/>
                <a:gd name="connsiteX40" fmla="*/ 47239 w 1575314"/>
                <a:gd name="connsiteY40" fmla="*/ 657932 h 1707246"/>
                <a:gd name="connsiteX41" fmla="*/ 4288 w 1575314"/>
                <a:gd name="connsiteY41" fmla="*/ 614980 h 1707246"/>
                <a:gd name="connsiteX42" fmla="*/ 47239 w 1575314"/>
                <a:gd name="connsiteY42" fmla="*/ 523340 h 1707246"/>
                <a:gd name="connsiteX43" fmla="*/ 228182 w 1575314"/>
                <a:gd name="connsiteY43" fmla="*/ 464514 h 1707246"/>
                <a:gd name="connsiteX44" fmla="*/ 459155 w 1575314"/>
                <a:gd name="connsiteY44" fmla="*/ 233147 h 1707246"/>
                <a:gd name="connsiteX45" fmla="*/ 460599 w 1575314"/>
                <a:gd name="connsiteY45" fmla="*/ 228683 h 1707246"/>
                <a:gd name="connsiteX46" fmla="*/ 519426 w 1575314"/>
                <a:gd name="connsiteY46" fmla="*/ 47870 h 1707246"/>
                <a:gd name="connsiteX47" fmla="*/ 563270 w 1575314"/>
                <a:gd name="connsiteY47" fmla="*/ 4025 h 1707246"/>
                <a:gd name="connsiteX48" fmla="*/ 591369 w 1575314"/>
                <a:gd name="connsiteY48" fmla="*/ 145 h 170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75314" h="1707246">
                  <a:moveTo>
                    <a:pt x="1258156" y="1052896"/>
                  </a:moveTo>
                  <a:cubicBezTo>
                    <a:pt x="1269528" y="1056887"/>
                    <a:pt x="1278470" y="1065830"/>
                    <a:pt x="1282462" y="1077201"/>
                  </a:cubicBezTo>
                  <a:lnTo>
                    <a:pt x="1315158" y="1177521"/>
                  </a:lnTo>
                  <a:cubicBezTo>
                    <a:pt x="1335694" y="1239472"/>
                    <a:pt x="1384265" y="1288096"/>
                    <a:pt x="1446204" y="1308699"/>
                  </a:cubicBezTo>
                  <a:lnTo>
                    <a:pt x="1546787" y="1341263"/>
                  </a:lnTo>
                  <a:lnTo>
                    <a:pt x="1548756" y="1341788"/>
                  </a:lnTo>
                  <a:cubicBezTo>
                    <a:pt x="1569477" y="1349102"/>
                    <a:pt x="1580349" y="1371832"/>
                    <a:pt x="1573035" y="1392552"/>
                  </a:cubicBezTo>
                  <a:cubicBezTo>
                    <a:pt x="1571814" y="1395980"/>
                    <a:pt x="1570146" y="1399223"/>
                    <a:pt x="1568059" y="1402191"/>
                  </a:cubicBezTo>
                  <a:cubicBezTo>
                    <a:pt x="1563279" y="1408887"/>
                    <a:pt x="1556530" y="1413943"/>
                    <a:pt x="1548756" y="1416635"/>
                  </a:cubicBezTo>
                  <a:lnTo>
                    <a:pt x="1448305" y="1449199"/>
                  </a:lnTo>
                  <a:cubicBezTo>
                    <a:pt x="1386327" y="1469749"/>
                    <a:pt x="1337677" y="1518320"/>
                    <a:pt x="1316996" y="1580246"/>
                  </a:cubicBezTo>
                  <a:lnTo>
                    <a:pt x="1284431" y="1680697"/>
                  </a:lnTo>
                  <a:cubicBezTo>
                    <a:pt x="1277183" y="1701365"/>
                    <a:pt x="1254559" y="1712250"/>
                    <a:pt x="1233891" y="1705002"/>
                  </a:cubicBezTo>
                  <a:cubicBezTo>
                    <a:pt x="1222519" y="1701010"/>
                    <a:pt x="1213577" y="1692068"/>
                    <a:pt x="1209585" y="1680697"/>
                  </a:cubicBezTo>
                  <a:lnTo>
                    <a:pt x="1176889" y="1580377"/>
                  </a:lnTo>
                  <a:cubicBezTo>
                    <a:pt x="1156431" y="1518241"/>
                    <a:pt x="1107781" y="1469447"/>
                    <a:pt x="1045712" y="1448805"/>
                  </a:cubicBezTo>
                  <a:lnTo>
                    <a:pt x="945260" y="1416109"/>
                  </a:lnTo>
                  <a:cubicBezTo>
                    <a:pt x="924540" y="1408795"/>
                    <a:pt x="913667" y="1386066"/>
                    <a:pt x="920981" y="1365345"/>
                  </a:cubicBezTo>
                  <a:cubicBezTo>
                    <a:pt x="922202" y="1361918"/>
                    <a:pt x="923870" y="1358675"/>
                    <a:pt x="925958" y="1355707"/>
                  </a:cubicBezTo>
                  <a:cubicBezTo>
                    <a:pt x="930738" y="1349010"/>
                    <a:pt x="937487" y="1343955"/>
                    <a:pt x="945260" y="1341263"/>
                  </a:cubicBezTo>
                  <a:lnTo>
                    <a:pt x="1045712" y="1308699"/>
                  </a:lnTo>
                  <a:cubicBezTo>
                    <a:pt x="1106888" y="1287610"/>
                    <a:pt x="1154698" y="1239118"/>
                    <a:pt x="1174920" y="1177652"/>
                  </a:cubicBezTo>
                  <a:lnTo>
                    <a:pt x="1207616" y="1077201"/>
                  </a:lnTo>
                  <a:cubicBezTo>
                    <a:pt x="1214864" y="1056533"/>
                    <a:pt x="1237488" y="1045647"/>
                    <a:pt x="1258156" y="1052896"/>
                  </a:cubicBezTo>
                  <a:close/>
                  <a:moveTo>
                    <a:pt x="591369" y="145"/>
                  </a:moveTo>
                  <a:cubicBezTo>
                    <a:pt x="619149" y="1917"/>
                    <a:pt x="644511" y="19941"/>
                    <a:pt x="654280" y="47870"/>
                  </a:cubicBezTo>
                  <a:lnTo>
                    <a:pt x="712975" y="228683"/>
                  </a:lnTo>
                  <a:cubicBezTo>
                    <a:pt x="750149" y="340085"/>
                    <a:pt x="837626" y="427458"/>
                    <a:pt x="949068" y="464514"/>
                  </a:cubicBezTo>
                  <a:lnTo>
                    <a:pt x="1130012" y="523340"/>
                  </a:lnTo>
                  <a:lnTo>
                    <a:pt x="1133689" y="524259"/>
                  </a:lnTo>
                  <a:cubicBezTo>
                    <a:pt x="1153674" y="531494"/>
                    <a:pt x="1169418" y="547225"/>
                    <a:pt x="1176640" y="567210"/>
                  </a:cubicBezTo>
                  <a:cubicBezTo>
                    <a:pt x="1190086" y="604384"/>
                    <a:pt x="1170849" y="645405"/>
                    <a:pt x="1133689" y="658851"/>
                  </a:cubicBezTo>
                  <a:lnTo>
                    <a:pt x="952745" y="717677"/>
                  </a:lnTo>
                  <a:cubicBezTo>
                    <a:pt x="841264" y="754667"/>
                    <a:pt x="753773" y="842079"/>
                    <a:pt x="716652" y="953508"/>
                  </a:cubicBezTo>
                  <a:lnTo>
                    <a:pt x="657825" y="1134320"/>
                  </a:lnTo>
                  <a:cubicBezTo>
                    <a:pt x="650629" y="1154699"/>
                    <a:pt x="634610" y="1170719"/>
                    <a:pt x="614231" y="1177915"/>
                  </a:cubicBezTo>
                  <a:cubicBezTo>
                    <a:pt x="577031" y="1191046"/>
                    <a:pt x="536233" y="1171520"/>
                    <a:pt x="523102" y="1134320"/>
                  </a:cubicBezTo>
                  <a:lnTo>
                    <a:pt x="464276" y="953508"/>
                  </a:lnTo>
                  <a:cubicBezTo>
                    <a:pt x="446063" y="898424"/>
                    <a:pt x="415258" y="848343"/>
                    <a:pt x="374329" y="807230"/>
                  </a:cubicBezTo>
                  <a:cubicBezTo>
                    <a:pt x="333230" y="766130"/>
                    <a:pt x="283332" y="735141"/>
                    <a:pt x="228182" y="716758"/>
                  </a:cubicBezTo>
                  <a:lnTo>
                    <a:pt x="47239" y="657932"/>
                  </a:lnTo>
                  <a:cubicBezTo>
                    <a:pt x="27253" y="650696"/>
                    <a:pt x="11510" y="634966"/>
                    <a:pt x="4288" y="614980"/>
                  </a:cubicBezTo>
                  <a:cubicBezTo>
                    <a:pt x="-9158" y="577807"/>
                    <a:pt x="10078" y="536786"/>
                    <a:pt x="47239" y="523340"/>
                  </a:cubicBezTo>
                  <a:lnTo>
                    <a:pt x="228182" y="464514"/>
                  </a:lnTo>
                  <a:cubicBezTo>
                    <a:pt x="336722" y="427117"/>
                    <a:pt x="421942" y="341753"/>
                    <a:pt x="459155" y="233147"/>
                  </a:cubicBezTo>
                  <a:lnTo>
                    <a:pt x="460599" y="228683"/>
                  </a:lnTo>
                  <a:lnTo>
                    <a:pt x="519426" y="47870"/>
                  </a:lnTo>
                  <a:cubicBezTo>
                    <a:pt x="526608" y="27343"/>
                    <a:pt x="542746" y="11205"/>
                    <a:pt x="563270" y="4025"/>
                  </a:cubicBezTo>
                  <a:cubicBezTo>
                    <a:pt x="572580" y="769"/>
                    <a:pt x="582109" y="-446"/>
                    <a:pt x="591369" y="145"/>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AE4FC265-DDD8-794A-9F7C-6A7F17E315B3}"/>
              </a:ext>
              <a:ext uri="{C183D7F6-B498-43B3-948B-1728B52AA6E4}">
                <adec:decorative xmlns:adec="http://schemas.microsoft.com/office/drawing/2017/decorative" val="1"/>
              </a:ext>
            </a:extLst>
          </p:cNvPr>
          <p:cNvGrpSpPr/>
          <p:nvPr/>
        </p:nvGrpSpPr>
        <p:grpSpPr>
          <a:xfrm>
            <a:off x="9521073" y="3121427"/>
            <a:ext cx="403775" cy="450789"/>
            <a:chOff x="6851781" y="-1188612"/>
            <a:chExt cx="537425" cy="600000"/>
          </a:xfrm>
          <a:gradFill>
            <a:gsLst>
              <a:gs pos="48000">
                <a:srgbClr val="03C5AE"/>
              </a:gs>
              <a:gs pos="96000">
                <a:srgbClr val="007E39"/>
              </a:gs>
              <a:gs pos="0">
                <a:srgbClr val="CFEC88"/>
              </a:gs>
            </a:gsLst>
            <a:lin ang="2700000" scaled="1"/>
          </a:gradFill>
        </p:grpSpPr>
        <p:sp>
          <p:nvSpPr>
            <p:cNvPr id="29" name="Freeform 28">
              <a:extLst>
                <a:ext uri="{FF2B5EF4-FFF2-40B4-BE49-F238E27FC236}">
                  <a16:creationId xmlns:a16="http://schemas.microsoft.com/office/drawing/2014/main" id="{47539A6E-142B-0065-4270-B11725B8AC2B}"/>
                </a:ext>
              </a:extLst>
            </p:cNvPr>
            <p:cNvSpPr/>
            <p:nvPr/>
          </p:nvSpPr>
          <p:spPr>
            <a:xfrm>
              <a:off x="6851781" y="-1188612"/>
              <a:ext cx="495000" cy="600000"/>
            </a:xfrm>
            <a:custGeom>
              <a:avLst/>
              <a:gdLst>
                <a:gd name="connsiteX0" fmla="*/ 75000 w 495000"/>
                <a:gd name="connsiteY0" fmla="*/ 0 h 600000"/>
                <a:gd name="connsiteX1" fmla="*/ 0 w 495000"/>
                <a:gd name="connsiteY1" fmla="*/ 75000 h 600000"/>
                <a:gd name="connsiteX2" fmla="*/ 0 w 495000"/>
                <a:gd name="connsiteY2" fmla="*/ 525000 h 600000"/>
                <a:gd name="connsiteX3" fmla="*/ 75000 w 495000"/>
                <a:gd name="connsiteY3" fmla="*/ 600000 h 600000"/>
                <a:gd name="connsiteX4" fmla="*/ 294300 w 495000"/>
                <a:gd name="connsiteY4" fmla="*/ 600000 h 600000"/>
                <a:gd name="connsiteX5" fmla="*/ 261960 w 495000"/>
                <a:gd name="connsiteY5" fmla="*/ 555000 h 600000"/>
                <a:gd name="connsiteX6" fmla="*/ 75000 w 495000"/>
                <a:gd name="connsiteY6" fmla="*/ 555000 h 600000"/>
                <a:gd name="connsiteX7" fmla="*/ 45000 w 495000"/>
                <a:gd name="connsiteY7" fmla="*/ 525000 h 600000"/>
                <a:gd name="connsiteX8" fmla="*/ 249390 w 495000"/>
                <a:gd name="connsiteY8" fmla="*/ 525000 h 600000"/>
                <a:gd name="connsiteX9" fmla="*/ 240570 w 495000"/>
                <a:gd name="connsiteY9" fmla="*/ 480000 h 600000"/>
                <a:gd name="connsiteX10" fmla="*/ 45000 w 495000"/>
                <a:gd name="connsiteY10" fmla="*/ 480000 h 600000"/>
                <a:gd name="connsiteX11" fmla="*/ 45000 w 495000"/>
                <a:gd name="connsiteY11" fmla="*/ 75000 h 600000"/>
                <a:gd name="connsiteX12" fmla="*/ 75000 w 495000"/>
                <a:gd name="connsiteY12" fmla="*/ 45000 h 600000"/>
                <a:gd name="connsiteX13" fmla="*/ 420000 w 495000"/>
                <a:gd name="connsiteY13" fmla="*/ 45000 h 600000"/>
                <a:gd name="connsiteX14" fmla="*/ 450000 w 495000"/>
                <a:gd name="connsiteY14" fmla="*/ 75000 h 600000"/>
                <a:gd name="connsiteX15" fmla="*/ 450000 w 495000"/>
                <a:gd name="connsiteY15" fmla="*/ 270570 h 600000"/>
                <a:gd name="connsiteX16" fmla="*/ 495000 w 495000"/>
                <a:gd name="connsiteY16" fmla="*/ 279390 h 600000"/>
                <a:gd name="connsiteX17" fmla="*/ 495000 w 495000"/>
                <a:gd name="connsiteY17" fmla="*/ 75000 h 600000"/>
                <a:gd name="connsiteX18" fmla="*/ 420000 w 495000"/>
                <a:gd name="connsiteY18" fmla="*/ 0 h 600000"/>
                <a:gd name="connsiteX19" fmla="*/ 75000 w 495000"/>
                <a:gd name="connsiteY19" fmla="*/ 0 h 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000" h="600000">
                  <a:moveTo>
                    <a:pt x="75000" y="0"/>
                  </a:moveTo>
                  <a:cubicBezTo>
                    <a:pt x="33579" y="0"/>
                    <a:pt x="0" y="33579"/>
                    <a:pt x="0" y="75000"/>
                  </a:cubicBezTo>
                  <a:lnTo>
                    <a:pt x="0" y="525000"/>
                  </a:lnTo>
                  <a:cubicBezTo>
                    <a:pt x="0" y="566421"/>
                    <a:pt x="33579" y="600000"/>
                    <a:pt x="75000" y="600000"/>
                  </a:cubicBezTo>
                  <a:lnTo>
                    <a:pt x="294300" y="600000"/>
                  </a:lnTo>
                  <a:cubicBezTo>
                    <a:pt x="281439" y="586611"/>
                    <a:pt x="270549" y="571458"/>
                    <a:pt x="261960" y="555000"/>
                  </a:cubicBezTo>
                  <a:lnTo>
                    <a:pt x="75000" y="555000"/>
                  </a:lnTo>
                  <a:cubicBezTo>
                    <a:pt x="58432" y="555000"/>
                    <a:pt x="45000" y="541569"/>
                    <a:pt x="45000" y="525000"/>
                  </a:cubicBezTo>
                  <a:lnTo>
                    <a:pt x="249390" y="525000"/>
                  </a:lnTo>
                  <a:cubicBezTo>
                    <a:pt x="244683" y="510402"/>
                    <a:pt x="241722" y="495297"/>
                    <a:pt x="240570" y="480000"/>
                  </a:cubicBezTo>
                  <a:lnTo>
                    <a:pt x="45000" y="480000"/>
                  </a:lnTo>
                  <a:lnTo>
                    <a:pt x="45000" y="75000"/>
                  </a:lnTo>
                  <a:cubicBezTo>
                    <a:pt x="45000" y="58432"/>
                    <a:pt x="58432" y="45000"/>
                    <a:pt x="75000" y="45000"/>
                  </a:cubicBezTo>
                  <a:lnTo>
                    <a:pt x="420000" y="45000"/>
                  </a:lnTo>
                  <a:cubicBezTo>
                    <a:pt x="436569" y="45000"/>
                    <a:pt x="450000" y="58432"/>
                    <a:pt x="450000" y="75000"/>
                  </a:cubicBezTo>
                  <a:lnTo>
                    <a:pt x="450000" y="270570"/>
                  </a:lnTo>
                  <a:cubicBezTo>
                    <a:pt x="465600" y="271770"/>
                    <a:pt x="480660" y="274770"/>
                    <a:pt x="495000" y="279390"/>
                  </a:cubicBezTo>
                  <a:lnTo>
                    <a:pt x="495000" y="75000"/>
                  </a:lnTo>
                  <a:cubicBezTo>
                    <a:pt x="495000" y="33579"/>
                    <a:pt x="461421" y="0"/>
                    <a:pt x="420000" y="0"/>
                  </a:cubicBezTo>
                  <a:lnTo>
                    <a:pt x="75000" y="0"/>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1">
              <a:extLst>
                <a:ext uri="{FF2B5EF4-FFF2-40B4-BE49-F238E27FC236}">
                  <a16:creationId xmlns:a16="http://schemas.microsoft.com/office/drawing/2014/main" id="{80B72167-FC10-C3BD-69EB-01D1065A39F8}"/>
                </a:ext>
              </a:extLst>
            </p:cNvPr>
            <p:cNvSpPr/>
            <p:nvPr/>
          </p:nvSpPr>
          <p:spPr>
            <a:xfrm>
              <a:off x="6941781" y="-1098612"/>
              <a:ext cx="300000" cy="120000"/>
            </a:xfrm>
            <a:custGeom>
              <a:avLst/>
              <a:gdLst>
                <a:gd name="connsiteX0" fmla="*/ 45000 w 300000"/>
                <a:gd name="connsiteY0" fmla="*/ 45000 h 120000"/>
                <a:gd name="connsiteX1" fmla="*/ 45000 w 300000"/>
                <a:gd name="connsiteY1" fmla="*/ 75000 h 120000"/>
                <a:gd name="connsiteX2" fmla="*/ 255000 w 300000"/>
                <a:gd name="connsiteY2" fmla="*/ 75000 h 120000"/>
                <a:gd name="connsiteX3" fmla="*/ 255000 w 300000"/>
                <a:gd name="connsiteY3" fmla="*/ 45000 h 120000"/>
                <a:gd name="connsiteX4" fmla="*/ 30000 w 300000"/>
                <a:gd name="connsiteY4" fmla="*/ 0 h 120000"/>
                <a:gd name="connsiteX5" fmla="*/ 270000 w 300000"/>
                <a:gd name="connsiteY5" fmla="*/ 0 h 120000"/>
                <a:gd name="connsiteX6" fmla="*/ 300000 w 300000"/>
                <a:gd name="connsiteY6" fmla="*/ 30000 h 120000"/>
                <a:gd name="connsiteX7" fmla="*/ 300000 w 300000"/>
                <a:gd name="connsiteY7" fmla="*/ 90000 h 120000"/>
                <a:gd name="connsiteX8" fmla="*/ 270000 w 300000"/>
                <a:gd name="connsiteY8" fmla="*/ 120000 h 120000"/>
                <a:gd name="connsiteX9" fmla="*/ 30000 w 300000"/>
                <a:gd name="connsiteY9" fmla="*/ 120000 h 120000"/>
                <a:gd name="connsiteX10" fmla="*/ 0 w 300000"/>
                <a:gd name="connsiteY10" fmla="*/ 90000 h 120000"/>
                <a:gd name="connsiteX11" fmla="*/ 0 w 300000"/>
                <a:gd name="connsiteY11" fmla="*/ 30000 h 120000"/>
                <a:gd name="connsiteX12" fmla="*/ 30000 w 300000"/>
                <a:gd name="connsiteY12" fmla="*/ 0 h 1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000" h="120000">
                  <a:moveTo>
                    <a:pt x="45000" y="45000"/>
                  </a:moveTo>
                  <a:lnTo>
                    <a:pt x="45000" y="75000"/>
                  </a:lnTo>
                  <a:lnTo>
                    <a:pt x="255000" y="75000"/>
                  </a:lnTo>
                  <a:lnTo>
                    <a:pt x="255000" y="45000"/>
                  </a:lnTo>
                  <a:close/>
                  <a:moveTo>
                    <a:pt x="30000" y="0"/>
                  </a:moveTo>
                  <a:lnTo>
                    <a:pt x="270000" y="0"/>
                  </a:lnTo>
                  <a:cubicBezTo>
                    <a:pt x="286569" y="0"/>
                    <a:pt x="300000" y="13432"/>
                    <a:pt x="300000" y="30000"/>
                  </a:cubicBezTo>
                  <a:lnTo>
                    <a:pt x="300000" y="90000"/>
                  </a:lnTo>
                  <a:cubicBezTo>
                    <a:pt x="300000" y="106569"/>
                    <a:pt x="286569" y="120000"/>
                    <a:pt x="270000" y="120000"/>
                  </a:cubicBezTo>
                  <a:lnTo>
                    <a:pt x="30000" y="120000"/>
                  </a:lnTo>
                  <a:cubicBezTo>
                    <a:pt x="13432" y="120000"/>
                    <a:pt x="0" y="106569"/>
                    <a:pt x="0" y="90000"/>
                  </a:cubicBezTo>
                  <a:lnTo>
                    <a:pt x="0" y="30000"/>
                  </a:lnTo>
                  <a:cubicBezTo>
                    <a:pt x="0" y="13432"/>
                    <a:pt x="13432" y="0"/>
                    <a:pt x="30000" y="0"/>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F04F4982-BF07-6250-FA37-3619787F73B0}"/>
                </a:ext>
              </a:extLst>
            </p:cNvPr>
            <p:cNvSpPr/>
            <p:nvPr/>
          </p:nvSpPr>
          <p:spPr>
            <a:xfrm>
              <a:off x="7161311" y="-849078"/>
              <a:ext cx="227895" cy="246981"/>
            </a:xfrm>
            <a:custGeom>
              <a:avLst/>
              <a:gdLst>
                <a:gd name="connsiteX0" fmla="*/ 1258156 w 1575314"/>
                <a:gd name="connsiteY0" fmla="*/ 1052896 h 1707246"/>
                <a:gd name="connsiteX1" fmla="*/ 1282462 w 1575314"/>
                <a:gd name="connsiteY1" fmla="*/ 1077201 h 1707246"/>
                <a:gd name="connsiteX2" fmla="*/ 1315158 w 1575314"/>
                <a:gd name="connsiteY2" fmla="*/ 1177521 h 1707246"/>
                <a:gd name="connsiteX3" fmla="*/ 1446204 w 1575314"/>
                <a:gd name="connsiteY3" fmla="*/ 1308699 h 1707246"/>
                <a:gd name="connsiteX4" fmla="*/ 1546787 w 1575314"/>
                <a:gd name="connsiteY4" fmla="*/ 1341263 h 1707246"/>
                <a:gd name="connsiteX5" fmla="*/ 1548756 w 1575314"/>
                <a:gd name="connsiteY5" fmla="*/ 1341788 h 1707246"/>
                <a:gd name="connsiteX6" fmla="*/ 1573035 w 1575314"/>
                <a:gd name="connsiteY6" fmla="*/ 1392552 h 1707246"/>
                <a:gd name="connsiteX7" fmla="*/ 1568059 w 1575314"/>
                <a:gd name="connsiteY7" fmla="*/ 1402191 h 1707246"/>
                <a:gd name="connsiteX8" fmla="*/ 1548756 w 1575314"/>
                <a:gd name="connsiteY8" fmla="*/ 1416635 h 1707246"/>
                <a:gd name="connsiteX9" fmla="*/ 1448305 w 1575314"/>
                <a:gd name="connsiteY9" fmla="*/ 1449199 h 1707246"/>
                <a:gd name="connsiteX10" fmla="*/ 1316996 w 1575314"/>
                <a:gd name="connsiteY10" fmla="*/ 1580246 h 1707246"/>
                <a:gd name="connsiteX11" fmla="*/ 1284431 w 1575314"/>
                <a:gd name="connsiteY11" fmla="*/ 1680697 h 1707246"/>
                <a:gd name="connsiteX12" fmla="*/ 1233891 w 1575314"/>
                <a:gd name="connsiteY12" fmla="*/ 1705002 h 1707246"/>
                <a:gd name="connsiteX13" fmla="*/ 1209585 w 1575314"/>
                <a:gd name="connsiteY13" fmla="*/ 1680697 h 1707246"/>
                <a:gd name="connsiteX14" fmla="*/ 1176889 w 1575314"/>
                <a:gd name="connsiteY14" fmla="*/ 1580377 h 1707246"/>
                <a:gd name="connsiteX15" fmla="*/ 1045712 w 1575314"/>
                <a:gd name="connsiteY15" fmla="*/ 1448805 h 1707246"/>
                <a:gd name="connsiteX16" fmla="*/ 945260 w 1575314"/>
                <a:gd name="connsiteY16" fmla="*/ 1416109 h 1707246"/>
                <a:gd name="connsiteX17" fmla="*/ 920981 w 1575314"/>
                <a:gd name="connsiteY17" fmla="*/ 1365345 h 1707246"/>
                <a:gd name="connsiteX18" fmla="*/ 925958 w 1575314"/>
                <a:gd name="connsiteY18" fmla="*/ 1355707 h 1707246"/>
                <a:gd name="connsiteX19" fmla="*/ 945260 w 1575314"/>
                <a:gd name="connsiteY19" fmla="*/ 1341263 h 1707246"/>
                <a:gd name="connsiteX20" fmla="*/ 1045712 w 1575314"/>
                <a:gd name="connsiteY20" fmla="*/ 1308699 h 1707246"/>
                <a:gd name="connsiteX21" fmla="*/ 1174920 w 1575314"/>
                <a:gd name="connsiteY21" fmla="*/ 1177652 h 1707246"/>
                <a:gd name="connsiteX22" fmla="*/ 1207616 w 1575314"/>
                <a:gd name="connsiteY22" fmla="*/ 1077201 h 1707246"/>
                <a:gd name="connsiteX23" fmla="*/ 1258156 w 1575314"/>
                <a:gd name="connsiteY23" fmla="*/ 1052896 h 1707246"/>
                <a:gd name="connsiteX24" fmla="*/ 591369 w 1575314"/>
                <a:gd name="connsiteY24" fmla="*/ 145 h 1707246"/>
                <a:gd name="connsiteX25" fmla="*/ 654280 w 1575314"/>
                <a:gd name="connsiteY25" fmla="*/ 47870 h 1707246"/>
                <a:gd name="connsiteX26" fmla="*/ 712975 w 1575314"/>
                <a:gd name="connsiteY26" fmla="*/ 228683 h 1707246"/>
                <a:gd name="connsiteX27" fmla="*/ 949068 w 1575314"/>
                <a:gd name="connsiteY27" fmla="*/ 464514 h 1707246"/>
                <a:gd name="connsiteX28" fmla="*/ 1130012 w 1575314"/>
                <a:gd name="connsiteY28" fmla="*/ 523340 h 1707246"/>
                <a:gd name="connsiteX29" fmla="*/ 1133689 w 1575314"/>
                <a:gd name="connsiteY29" fmla="*/ 524259 h 1707246"/>
                <a:gd name="connsiteX30" fmla="*/ 1176640 w 1575314"/>
                <a:gd name="connsiteY30" fmla="*/ 567210 h 1707246"/>
                <a:gd name="connsiteX31" fmla="*/ 1133689 w 1575314"/>
                <a:gd name="connsiteY31" fmla="*/ 658851 h 1707246"/>
                <a:gd name="connsiteX32" fmla="*/ 952745 w 1575314"/>
                <a:gd name="connsiteY32" fmla="*/ 717677 h 1707246"/>
                <a:gd name="connsiteX33" fmla="*/ 716652 w 1575314"/>
                <a:gd name="connsiteY33" fmla="*/ 953508 h 1707246"/>
                <a:gd name="connsiteX34" fmla="*/ 657825 w 1575314"/>
                <a:gd name="connsiteY34" fmla="*/ 1134320 h 1707246"/>
                <a:gd name="connsiteX35" fmla="*/ 614231 w 1575314"/>
                <a:gd name="connsiteY35" fmla="*/ 1177915 h 1707246"/>
                <a:gd name="connsiteX36" fmla="*/ 523102 w 1575314"/>
                <a:gd name="connsiteY36" fmla="*/ 1134320 h 1707246"/>
                <a:gd name="connsiteX37" fmla="*/ 464276 w 1575314"/>
                <a:gd name="connsiteY37" fmla="*/ 953508 h 1707246"/>
                <a:gd name="connsiteX38" fmla="*/ 374329 w 1575314"/>
                <a:gd name="connsiteY38" fmla="*/ 807230 h 1707246"/>
                <a:gd name="connsiteX39" fmla="*/ 228182 w 1575314"/>
                <a:gd name="connsiteY39" fmla="*/ 716758 h 1707246"/>
                <a:gd name="connsiteX40" fmla="*/ 47239 w 1575314"/>
                <a:gd name="connsiteY40" fmla="*/ 657932 h 1707246"/>
                <a:gd name="connsiteX41" fmla="*/ 4288 w 1575314"/>
                <a:gd name="connsiteY41" fmla="*/ 614980 h 1707246"/>
                <a:gd name="connsiteX42" fmla="*/ 47239 w 1575314"/>
                <a:gd name="connsiteY42" fmla="*/ 523340 h 1707246"/>
                <a:gd name="connsiteX43" fmla="*/ 228182 w 1575314"/>
                <a:gd name="connsiteY43" fmla="*/ 464514 h 1707246"/>
                <a:gd name="connsiteX44" fmla="*/ 459155 w 1575314"/>
                <a:gd name="connsiteY44" fmla="*/ 233147 h 1707246"/>
                <a:gd name="connsiteX45" fmla="*/ 460599 w 1575314"/>
                <a:gd name="connsiteY45" fmla="*/ 228683 h 1707246"/>
                <a:gd name="connsiteX46" fmla="*/ 519426 w 1575314"/>
                <a:gd name="connsiteY46" fmla="*/ 47870 h 1707246"/>
                <a:gd name="connsiteX47" fmla="*/ 563270 w 1575314"/>
                <a:gd name="connsiteY47" fmla="*/ 4025 h 1707246"/>
                <a:gd name="connsiteX48" fmla="*/ 591369 w 1575314"/>
                <a:gd name="connsiteY48" fmla="*/ 145 h 170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75314" h="1707246">
                  <a:moveTo>
                    <a:pt x="1258156" y="1052896"/>
                  </a:moveTo>
                  <a:cubicBezTo>
                    <a:pt x="1269528" y="1056887"/>
                    <a:pt x="1278470" y="1065830"/>
                    <a:pt x="1282462" y="1077201"/>
                  </a:cubicBezTo>
                  <a:lnTo>
                    <a:pt x="1315158" y="1177521"/>
                  </a:lnTo>
                  <a:cubicBezTo>
                    <a:pt x="1335694" y="1239472"/>
                    <a:pt x="1384265" y="1288096"/>
                    <a:pt x="1446204" y="1308699"/>
                  </a:cubicBezTo>
                  <a:lnTo>
                    <a:pt x="1546787" y="1341263"/>
                  </a:lnTo>
                  <a:lnTo>
                    <a:pt x="1548756" y="1341788"/>
                  </a:lnTo>
                  <a:cubicBezTo>
                    <a:pt x="1569477" y="1349102"/>
                    <a:pt x="1580349" y="1371832"/>
                    <a:pt x="1573035" y="1392552"/>
                  </a:cubicBezTo>
                  <a:cubicBezTo>
                    <a:pt x="1571814" y="1395980"/>
                    <a:pt x="1570146" y="1399223"/>
                    <a:pt x="1568059" y="1402191"/>
                  </a:cubicBezTo>
                  <a:cubicBezTo>
                    <a:pt x="1563279" y="1408887"/>
                    <a:pt x="1556530" y="1413943"/>
                    <a:pt x="1548756" y="1416635"/>
                  </a:cubicBezTo>
                  <a:lnTo>
                    <a:pt x="1448305" y="1449199"/>
                  </a:lnTo>
                  <a:cubicBezTo>
                    <a:pt x="1386327" y="1469749"/>
                    <a:pt x="1337677" y="1518320"/>
                    <a:pt x="1316996" y="1580246"/>
                  </a:cubicBezTo>
                  <a:lnTo>
                    <a:pt x="1284431" y="1680697"/>
                  </a:lnTo>
                  <a:cubicBezTo>
                    <a:pt x="1277183" y="1701365"/>
                    <a:pt x="1254559" y="1712250"/>
                    <a:pt x="1233891" y="1705002"/>
                  </a:cubicBezTo>
                  <a:cubicBezTo>
                    <a:pt x="1222519" y="1701010"/>
                    <a:pt x="1213577" y="1692068"/>
                    <a:pt x="1209585" y="1680697"/>
                  </a:cubicBezTo>
                  <a:lnTo>
                    <a:pt x="1176889" y="1580377"/>
                  </a:lnTo>
                  <a:cubicBezTo>
                    <a:pt x="1156431" y="1518241"/>
                    <a:pt x="1107781" y="1469447"/>
                    <a:pt x="1045712" y="1448805"/>
                  </a:cubicBezTo>
                  <a:lnTo>
                    <a:pt x="945260" y="1416109"/>
                  </a:lnTo>
                  <a:cubicBezTo>
                    <a:pt x="924540" y="1408795"/>
                    <a:pt x="913667" y="1386066"/>
                    <a:pt x="920981" y="1365345"/>
                  </a:cubicBezTo>
                  <a:cubicBezTo>
                    <a:pt x="922202" y="1361918"/>
                    <a:pt x="923870" y="1358675"/>
                    <a:pt x="925958" y="1355707"/>
                  </a:cubicBezTo>
                  <a:cubicBezTo>
                    <a:pt x="930738" y="1349010"/>
                    <a:pt x="937487" y="1343955"/>
                    <a:pt x="945260" y="1341263"/>
                  </a:cubicBezTo>
                  <a:lnTo>
                    <a:pt x="1045712" y="1308699"/>
                  </a:lnTo>
                  <a:cubicBezTo>
                    <a:pt x="1106888" y="1287610"/>
                    <a:pt x="1154698" y="1239118"/>
                    <a:pt x="1174920" y="1177652"/>
                  </a:cubicBezTo>
                  <a:lnTo>
                    <a:pt x="1207616" y="1077201"/>
                  </a:lnTo>
                  <a:cubicBezTo>
                    <a:pt x="1214864" y="1056533"/>
                    <a:pt x="1237488" y="1045647"/>
                    <a:pt x="1258156" y="1052896"/>
                  </a:cubicBezTo>
                  <a:close/>
                  <a:moveTo>
                    <a:pt x="591369" y="145"/>
                  </a:moveTo>
                  <a:cubicBezTo>
                    <a:pt x="619149" y="1917"/>
                    <a:pt x="644511" y="19941"/>
                    <a:pt x="654280" y="47870"/>
                  </a:cubicBezTo>
                  <a:lnTo>
                    <a:pt x="712975" y="228683"/>
                  </a:lnTo>
                  <a:cubicBezTo>
                    <a:pt x="750149" y="340085"/>
                    <a:pt x="837626" y="427458"/>
                    <a:pt x="949068" y="464514"/>
                  </a:cubicBezTo>
                  <a:lnTo>
                    <a:pt x="1130012" y="523340"/>
                  </a:lnTo>
                  <a:lnTo>
                    <a:pt x="1133689" y="524259"/>
                  </a:lnTo>
                  <a:cubicBezTo>
                    <a:pt x="1153674" y="531494"/>
                    <a:pt x="1169418" y="547225"/>
                    <a:pt x="1176640" y="567210"/>
                  </a:cubicBezTo>
                  <a:cubicBezTo>
                    <a:pt x="1190086" y="604384"/>
                    <a:pt x="1170849" y="645405"/>
                    <a:pt x="1133689" y="658851"/>
                  </a:cubicBezTo>
                  <a:lnTo>
                    <a:pt x="952745" y="717677"/>
                  </a:lnTo>
                  <a:cubicBezTo>
                    <a:pt x="841264" y="754667"/>
                    <a:pt x="753773" y="842079"/>
                    <a:pt x="716652" y="953508"/>
                  </a:cubicBezTo>
                  <a:lnTo>
                    <a:pt x="657825" y="1134320"/>
                  </a:lnTo>
                  <a:cubicBezTo>
                    <a:pt x="650629" y="1154699"/>
                    <a:pt x="634610" y="1170719"/>
                    <a:pt x="614231" y="1177915"/>
                  </a:cubicBezTo>
                  <a:cubicBezTo>
                    <a:pt x="577031" y="1191046"/>
                    <a:pt x="536233" y="1171520"/>
                    <a:pt x="523102" y="1134320"/>
                  </a:cubicBezTo>
                  <a:lnTo>
                    <a:pt x="464276" y="953508"/>
                  </a:lnTo>
                  <a:cubicBezTo>
                    <a:pt x="446063" y="898424"/>
                    <a:pt x="415258" y="848343"/>
                    <a:pt x="374329" y="807230"/>
                  </a:cubicBezTo>
                  <a:cubicBezTo>
                    <a:pt x="333230" y="766130"/>
                    <a:pt x="283332" y="735141"/>
                    <a:pt x="228182" y="716758"/>
                  </a:cubicBezTo>
                  <a:lnTo>
                    <a:pt x="47239" y="657932"/>
                  </a:lnTo>
                  <a:cubicBezTo>
                    <a:pt x="27253" y="650696"/>
                    <a:pt x="11510" y="634966"/>
                    <a:pt x="4288" y="614980"/>
                  </a:cubicBezTo>
                  <a:cubicBezTo>
                    <a:pt x="-9158" y="577807"/>
                    <a:pt x="10078" y="536786"/>
                    <a:pt x="47239" y="523340"/>
                  </a:cubicBezTo>
                  <a:lnTo>
                    <a:pt x="228182" y="464514"/>
                  </a:lnTo>
                  <a:cubicBezTo>
                    <a:pt x="336722" y="427117"/>
                    <a:pt x="421942" y="341753"/>
                    <a:pt x="459155" y="233147"/>
                  </a:cubicBezTo>
                  <a:lnTo>
                    <a:pt x="460599" y="228683"/>
                  </a:lnTo>
                  <a:lnTo>
                    <a:pt x="519426" y="47870"/>
                  </a:lnTo>
                  <a:cubicBezTo>
                    <a:pt x="526608" y="27343"/>
                    <a:pt x="542746" y="11205"/>
                    <a:pt x="563270" y="4025"/>
                  </a:cubicBezTo>
                  <a:cubicBezTo>
                    <a:pt x="572580" y="769"/>
                    <a:pt x="582109" y="-446"/>
                    <a:pt x="591369" y="145"/>
                  </a:cubicBez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Title 1">
            <a:extLst>
              <a:ext uri="{FF2B5EF4-FFF2-40B4-BE49-F238E27FC236}">
                <a16:creationId xmlns:a16="http://schemas.microsoft.com/office/drawing/2014/main" id="{52179020-069F-3F67-2B10-64383EF3FA0C}"/>
              </a:ext>
            </a:extLst>
          </p:cNvPr>
          <p:cNvSpPr txBox="1">
            <a:spLocks/>
          </p:cNvSpPr>
          <p:nvPr/>
        </p:nvSpPr>
        <p:spPr>
          <a:xfrm>
            <a:off x="3612111" y="1143454"/>
            <a:ext cx="5830828" cy="529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7" name="Picture 6" descr="Microsoft 365 Copilot logo">
            <a:extLst>
              <a:ext uri="{FF2B5EF4-FFF2-40B4-BE49-F238E27FC236}">
                <a16:creationId xmlns:a16="http://schemas.microsoft.com/office/drawing/2014/main" id="{FD59A97A-9BCC-B467-9FF7-76951C817EF2}"/>
              </a:ext>
            </a:extLst>
          </p:cNvPr>
          <p:cNvPicPr>
            <a:picLocks noChangeAspect="1"/>
          </p:cNvPicPr>
          <p:nvPr/>
        </p:nvPicPr>
        <p:blipFill rotWithShape="1">
          <a:blip r:embed="rId3">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spTree>
    <p:extLst>
      <p:ext uri="{BB962C8B-B14F-4D97-AF65-F5344CB8AC3E}">
        <p14:creationId xmlns:p14="http://schemas.microsoft.com/office/powerpoint/2010/main" val="398047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200"/>
                                  </p:stCondLst>
                                  <p:childTnLst>
                                    <p:animMotion origin="layout" path="M -2.29167E-6 2.59259E-6 L -2.29167E-6 0.03541 " pathEditMode="relative" rAng="0" ptsTypes="AA">
                                      <p:cBhvr>
                                        <p:cTn id="9" dur="700" spd="-100000" fill="hold"/>
                                        <p:tgtEl>
                                          <p:spTgt spid="21"/>
                                        </p:tgtEl>
                                        <p:attrNameLst>
                                          <p:attrName>ppt_x</p:attrName>
                                          <p:attrName>ppt_y</p:attrName>
                                        </p:attrNameLst>
                                      </p:cBhvr>
                                      <p:rCtr x="0" y="1759"/>
                                    </p:animMotion>
                                  </p:childTnLst>
                                </p:cTn>
                              </p:par>
                              <p:par>
                                <p:cTn id="10" presetID="16" presetClass="entr" presetSubtype="37"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par>
                                <p:cTn id="13" presetID="10" presetClass="entr" presetSubtype="0" fill="hold" grpId="0" nodeType="withEffect">
                                  <p:stCondLst>
                                    <p:cond delay="6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42" presetClass="path" presetSubtype="0" decel="100000" fill="hold" grpId="1" nodeType="withEffect">
                                  <p:stCondLst>
                                    <p:cond delay="600"/>
                                  </p:stCondLst>
                                  <p:childTnLst>
                                    <p:animMotion origin="layout" path="M -2.29167E-6 2.59259E-6 L -2.29167E-6 0.03541 " pathEditMode="relative" rAng="0" ptsTypes="AA">
                                      <p:cBhvr>
                                        <p:cTn id="17" dur="700" spd="-100000" fill="hold"/>
                                        <p:tgtEl>
                                          <p:spTgt spid="22"/>
                                        </p:tgtEl>
                                        <p:attrNameLst>
                                          <p:attrName>ppt_x</p:attrName>
                                          <p:attrName>ppt_y</p:attrName>
                                        </p:attrNameLst>
                                      </p:cBhvr>
                                      <p:rCtr x="0" y="1759"/>
                                    </p:animMotion>
                                  </p:childTnLst>
                                </p:cTn>
                              </p:par>
                              <p:par>
                                <p:cTn id="18" presetID="16" presetClass="entr" presetSubtype="37" fill="hold" nodeType="withEffect">
                                  <p:stCondLst>
                                    <p:cond delay="600"/>
                                  </p:stCondLst>
                                  <p:childTnLst>
                                    <p:set>
                                      <p:cBhvr>
                                        <p:cTn id="19" dur="1" fill="hold">
                                          <p:stCondLst>
                                            <p:cond delay="0"/>
                                          </p:stCondLst>
                                        </p:cTn>
                                        <p:tgtEl>
                                          <p:spTgt spid="16"/>
                                        </p:tgtEl>
                                        <p:attrNameLst>
                                          <p:attrName>style.visibility</p:attrName>
                                        </p:attrNameLst>
                                      </p:cBhvr>
                                      <p:to>
                                        <p:strVal val="visible"/>
                                      </p:to>
                                    </p:set>
                                    <p:animEffect transition="in" filter="barn(outVertical)">
                                      <p:cBhvr>
                                        <p:cTn id="20" dur="500"/>
                                        <p:tgtEl>
                                          <p:spTgt spid="16"/>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42" presetClass="path" presetSubtype="0" decel="100000" fill="hold" grpId="1" nodeType="withEffect">
                                  <p:stCondLst>
                                    <p:cond delay="1200"/>
                                  </p:stCondLst>
                                  <p:childTnLst>
                                    <p:animMotion origin="layout" path="M 6.25E-7 2.59259E-6 L 6.25E-7 0.03541 " pathEditMode="relative" rAng="0" ptsTypes="AA">
                                      <p:cBhvr>
                                        <p:cTn id="25" dur="700" spd="-100000" fill="hold"/>
                                        <p:tgtEl>
                                          <p:spTgt spid="23"/>
                                        </p:tgtEl>
                                        <p:attrNameLst>
                                          <p:attrName>ppt_x</p:attrName>
                                          <p:attrName>ppt_y</p:attrName>
                                        </p:attrNameLst>
                                      </p:cBhvr>
                                      <p:rCtr x="0" y="1759"/>
                                    </p:animMotion>
                                  </p:childTnLst>
                                </p:cTn>
                              </p:par>
                              <p:par>
                                <p:cTn id="26" presetID="16" presetClass="entr" presetSubtype="37" fill="hold" nodeType="withEffect">
                                  <p:stCondLst>
                                    <p:cond delay="1200"/>
                                  </p:stCondLst>
                                  <p:childTnLst>
                                    <p:set>
                                      <p:cBhvr>
                                        <p:cTn id="27" dur="1" fill="hold">
                                          <p:stCondLst>
                                            <p:cond delay="0"/>
                                          </p:stCondLst>
                                        </p:cTn>
                                        <p:tgtEl>
                                          <p:spTgt spid="17"/>
                                        </p:tgtEl>
                                        <p:attrNameLst>
                                          <p:attrName>style.visibility</p:attrName>
                                        </p:attrNameLst>
                                      </p:cBhvr>
                                      <p:to>
                                        <p:strVal val="visible"/>
                                      </p:to>
                                    </p:set>
                                    <p:animEffect transition="in" filter="barn(outVertical)">
                                      <p:cBhvr>
                                        <p:cTn id="28" dur="500"/>
                                        <p:tgtEl>
                                          <p:spTgt spid="17"/>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42" presetClass="path" presetSubtype="0" decel="100000" fill="hold" grpId="1" nodeType="withEffect">
                                  <p:stCondLst>
                                    <p:cond delay="200"/>
                                  </p:stCondLst>
                                  <p:childTnLst>
                                    <p:animMotion origin="layout" path="M 2.5E-6 -3.7037E-7 L 2.5E-6 -0.03287 " pathEditMode="relative" rAng="0" ptsTypes="AA">
                                      <p:cBhvr>
                                        <p:cTn id="33" dur="700" spd="-100000" fill="hold"/>
                                        <p:tgtEl>
                                          <p:spTgt spid="18"/>
                                        </p:tgtEl>
                                        <p:attrNameLst>
                                          <p:attrName>ppt_x</p:attrName>
                                          <p:attrName>ppt_y</p:attrName>
                                        </p:attrNameLst>
                                      </p:cBhvr>
                                      <p:rCtr x="0" y="-1644"/>
                                    </p:animMotion>
                                  </p:childTnLst>
                                </p:cTn>
                              </p:par>
                              <p:par>
                                <p:cTn id="34" presetID="10" presetClass="entr" presetSubtype="0" fill="hold" grpId="0" nodeType="withEffect">
                                  <p:stCondLst>
                                    <p:cond delay="7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42" presetClass="path" presetSubtype="0" decel="100000" fill="hold" grpId="1" nodeType="withEffect">
                                  <p:stCondLst>
                                    <p:cond delay="700"/>
                                  </p:stCondLst>
                                  <p:childTnLst>
                                    <p:animMotion origin="layout" path="M 2.29167E-6 -3.7037E-7 L 2.29167E-6 -0.03287 " pathEditMode="relative" rAng="0" ptsTypes="AA">
                                      <p:cBhvr>
                                        <p:cTn id="38" dur="700" spd="-100000" fill="hold"/>
                                        <p:tgtEl>
                                          <p:spTgt spid="19"/>
                                        </p:tgtEl>
                                        <p:attrNameLst>
                                          <p:attrName>ppt_x</p:attrName>
                                          <p:attrName>ppt_y</p:attrName>
                                        </p:attrNameLst>
                                      </p:cBhvr>
                                      <p:rCtr x="0" y="-1644"/>
                                    </p:animMotion>
                                  </p:childTnLst>
                                </p:cTn>
                              </p:par>
                              <p:par>
                                <p:cTn id="39" presetID="10" presetClass="entr" presetSubtype="0" fill="hold" grpId="0" nodeType="withEffect">
                                  <p:stCondLst>
                                    <p:cond delay="12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42" presetClass="path" presetSubtype="0" decel="100000" fill="hold" grpId="1" nodeType="withEffect">
                                  <p:stCondLst>
                                    <p:cond delay="1200"/>
                                  </p:stCondLst>
                                  <p:childTnLst>
                                    <p:animMotion origin="layout" path="M 3.75E-6 -3.7037E-7 L 3.75E-6 -0.03287 " pathEditMode="relative" rAng="0" ptsTypes="AA">
                                      <p:cBhvr>
                                        <p:cTn id="43" dur="700" spd="-100000" fill="hold"/>
                                        <p:tgtEl>
                                          <p:spTgt spid="20"/>
                                        </p:tgtEl>
                                        <p:attrNameLst>
                                          <p:attrName>ppt_x</p:attrName>
                                          <p:attrName>ppt_y</p:attrName>
                                        </p:attrNameLst>
                                      </p:cBhvr>
                                      <p:rCtr x="0" y="-1644"/>
                                    </p:animMotion>
                                  </p:childTnLst>
                                </p:cTn>
                              </p:par>
                              <p:par>
                                <p:cTn id="44" presetID="10" presetClass="entr" presetSubtype="0" fill="hold" nodeType="withEffect">
                                  <p:stCondLst>
                                    <p:cond delay="20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42" presetClass="path" presetSubtype="0" decel="100000" fill="hold" nodeType="withEffect">
                                  <p:stCondLst>
                                    <p:cond delay="200"/>
                                  </p:stCondLst>
                                  <p:childTnLst>
                                    <p:animMotion origin="layout" path="M -2.29167E-6 -4.44444E-6 L -2.29167E-6 0.03542 " pathEditMode="relative" rAng="0" ptsTypes="AA">
                                      <p:cBhvr>
                                        <p:cTn id="48" dur="700" spd="-100000" fill="hold"/>
                                        <p:tgtEl>
                                          <p:spTgt spid="53"/>
                                        </p:tgtEl>
                                        <p:attrNameLst>
                                          <p:attrName>ppt_x</p:attrName>
                                          <p:attrName>ppt_y</p:attrName>
                                        </p:attrNameLst>
                                      </p:cBhvr>
                                      <p:rCtr x="0" y="1759"/>
                                    </p:animMotion>
                                  </p:childTnLst>
                                </p:cTn>
                              </p:par>
                              <p:par>
                                <p:cTn id="49" presetID="10" presetClass="entr" presetSubtype="0" fill="hold" nodeType="withEffect">
                                  <p:stCondLst>
                                    <p:cond delay="60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42" presetClass="path" presetSubtype="0" decel="100000" fill="hold" nodeType="withEffect">
                                  <p:stCondLst>
                                    <p:cond delay="600"/>
                                  </p:stCondLst>
                                  <p:childTnLst>
                                    <p:animMotion origin="layout" path="M -2.5E-6 -4.44444E-6 L -2.5E-6 0.03542 " pathEditMode="relative" rAng="0" ptsTypes="AA">
                                      <p:cBhvr>
                                        <p:cTn id="53" dur="700" spd="-100000" fill="hold"/>
                                        <p:tgtEl>
                                          <p:spTgt spid="52"/>
                                        </p:tgtEl>
                                        <p:attrNameLst>
                                          <p:attrName>ppt_x</p:attrName>
                                          <p:attrName>ppt_y</p:attrName>
                                        </p:attrNameLst>
                                      </p:cBhvr>
                                      <p:rCtr x="0" y="1759"/>
                                    </p:animMotion>
                                  </p:childTnLst>
                                </p:cTn>
                              </p:par>
                              <p:par>
                                <p:cTn id="54" presetID="10" presetClass="entr" presetSubtype="0" fill="hold" nodeType="withEffect">
                                  <p:stCondLst>
                                    <p:cond delay="120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42" presetClass="path" presetSubtype="0" decel="100000" fill="hold" nodeType="withEffect">
                                  <p:stCondLst>
                                    <p:cond delay="1200"/>
                                  </p:stCondLst>
                                  <p:childTnLst>
                                    <p:animMotion origin="layout" path="M 3.95833E-6 -2.96296E-6 L 3.95833E-6 0.03542 " pathEditMode="relative" rAng="0" ptsTypes="AA">
                                      <p:cBhvr>
                                        <p:cTn id="58" dur="700" spd="-100000" fill="hold"/>
                                        <p:tgtEl>
                                          <p:spTgt spid="5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18" grpId="0"/>
      <p:bldP spid="18" grpId="1"/>
      <p:bldP spid="19" grpId="0"/>
      <p:bldP spid="19" grpId="1"/>
      <p:bldP spid="22" grpId="0"/>
      <p:bldP spid="22" grpId="1"/>
      <p:bldP spid="20" grpId="0"/>
      <p:bldP spid="20" grpId="1"/>
      <p:bldP spid="23" grpId="0"/>
      <p:bldP spid="2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4">
            <a:extLst>
              <a:ext uri="{FF2B5EF4-FFF2-40B4-BE49-F238E27FC236}">
                <a16:creationId xmlns:a16="http://schemas.microsoft.com/office/drawing/2014/main" id="{A720F4BE-51A6-21B3-A61A-F90712006B03}"/>
              </a:ext>
            </a:extLst>
          </p:cNvPr>
          <p:cNvSpPr txBox="1"/>
          <p:nvPr/>
        </p:nvSpPr>
        <p:spPr>
          <a:xfrm>
            <a:off x="577342" y="3673182"/>
            <a:ext cx="1892808" cy="1107996"/>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Write, edit, summarize, and create</a:t>
            </a:r>
          </a:p>
        </p:txBody>
      </p:sp>
      <p:sp>
        <p:nvSpPr>
          <p:cNvPr id="32" name="TextBox 9">
            <a:extLst>
              <a:ext uri="{FF2B5EF4-FFF2-40B4-BE49-F238E27FC236}">
                <a16:creationId xmlns:a16="http://schemas.microsoft.com/office/drawing/2014/main" id="{33D5A9F8-24B5-B54D-D09C-8E26A3228BB7}"/>
              </a:ext>
            </a:extLst>
          </p:cNvPr>
          <p:cNvSpPr txBox="1"/>
          <p:nvPr/>
        </p:nvSpPr>
        <p:spPr>
          <a:xfrm>
            <a:off x="2863469" y="3673182"/>
            <a:ext cx="1892808"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Analyze and explore your data</a:t>
            </a:r>
          </a:p>
        </p:txBody>
      </p:sp>
      <p:sp>
        <p:nvSpPr>
          <p:cNvPr id="28" name="TextBox 14">
            <a:extLst>
              <a:ext uri="{FF2B5EF4-FFF2-40B4-BE49-F238E27FC236}">
                <a16:creationId xmlns:a16="http://schemas.microsoft.com/office/drawing/2014/main" id="{029E9FEE-6094-8EC8-E3F7-4F752B6B0AD2}"/>
              </a:ext>
            </a:extLst>
          </p:cNvPr>
          <p:cNvSpPr txBox="1"/>
          <p:nvPr/>
        </p:nvSpPr>
        <p:spPr>
          <a:xfrm>
            <a:off x="5149596" y="3673182"/>
            <a:ext cx="1892808"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Turn ideas into stunning presentations</a:t>
            </a:r>
          </a:p>
        </p:txBody>
      </p:sp>
      <p:sp>
        <p:nvSpPr>
          <p:cNvPr id="24" name="TextBox 19">
            <a:extLst>
              <a:ext uri="{FF2B5EF4-FFF2-40B4-BE49-F238E27FC236}">
                <a16:creationId xmlns:a16="http://schemas.microsoft.com/office/drawing/2014/main" id="{1AC2FC86-1CE4-DCE3-18C9-A421E4C3892C}"/>
              </a:ext>
            </a:extLst>
          </p:cNvPr>
          <p:cNvSpPr txBox="1"/>
          <p:nvPr/>
        </p:nvSpPr>
        <p:spPr>
          <a:xfrm>
            <a:off x="7416701" y="3673182"/>
            <a:ext cx="1930853" cy="1477328"/>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Clean up your inbox and messages</a:t>
            </a:r>
          </a:p>
        </p:txBody>
      </p:sp>
      <p:sp>
        <p:nvSpPr>
          <p:cNvPr id="20" name="TextBox 24">
            <a:extLst>
              <a:ext uri="{FF2B5EF4-FFF2-40B4-BE49-F238E27FC236}">
                <a16:creationId xmlns:a16="http://schemas.microsoft.com/office/drawing/2014/main" id="{62DD9A2D-B66D-78F2-1142-BFB8A7E85EAB}"/>
              </a:ext>
            </a:extLst>
          </p:cNvPr>
          <p:cNvSpPr txBox="1"/>
          <p:nvPr/>
        </p:nvSpPr>
        <p:spPr>
          <a:xfrm>
            <a:off x="9721850" y="3673182"/>
            <a:ext cx="1892808" cy="1107996"/>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Run more effective meetings</a:t>
            </a:r>
          </a:p>
        </p:txBody>
      </p:sp>
      <p:grpSp>
        <p:nvGrpSpPr>
          <p:cNvPr id="38" name="Group 37" descr="Dynamics 365 Copilot logo">
            <a:extLst>
              <a:ext uri="{FF2B5EF4-FFF2-40B4-BE49-F238E27FC236}">
                <a16:creationId xmlns:a16="http://schemas.microsoft.com/office/drawing/2014/main" id="{C2ABEB2C-56B8-361E-A571-93DA190F2D85}"/>
              </a:ext>
            </a:extLst>
          </p:cNvPr>
          <p:cNvGrpSpPr/>
          <p:nvPr/>
        </p:nvGrpSpPr>
        <p:grpSpPr>
          <a:xfrm>
            <a:off x="603250" y="5335947"/>
            <a:ext cx="11024870" cy="378599"/>
            <a:chOff x="603250" y="2022852"/>
            <a:chExt cx="11120074" cy="378599"/>
          </a:xfrm>
        </p:grpSpPr>
        <p:cxnSp>
          <p:nvCxnSpPr>
            <p:cNvPr id="39" name="Straight Connector 38">
              <a:extLst>
                <a:ext uri="{FF2B5EF4-FFF2-40B4-BE49-F238E27FC236}">
                  <a16:creationId xmlns:a16="http://schemas.microsoft.com/office/drawing/2014/main" id="{8106C170-0ECC-8B7C-59D0-57E861153A18}"/>
                </a:ext>
              </a:extLst>
            </p:cNvPr>
            <p:cNvCxnSpPr/>
            <p:nvPr/>
          </p:nvCxnSpPr>
          <p:spPr>
            <a:xfrm>
              <a:off x="603250" y="2205318"/>
              <a:ext cx="11120074" cy="0"/>
            </a:xfrm>
            <a:prstGeom prst="line">
              <a:avLst/>
            </a:prstGeom>
            <a:noFill/>
            <a:ln w="15875" cap="flat" cmpd="sng" algn="ctr">
              <a:gradFill>
                <a:gsLst>
                  <a:gs pos="72016">
                    <a:schemeClr val="tx1">
                      <a:lumMod val="75000"/>
                      <a:lumOff val="25000"/>
                    </a:schemeClr>
                  </a:gs>
                  <a:gs pos="56000">
                    <a:srgbClr val="000000">
                      <a:lumMod val="75000"/>
                      <a:lumOff val="25000"/>
                    </a:srgbClr>
                  </a:gs>
                </a:gsLst>
                <a:lin ang="5400000" scaled="1"/>
              </a:gradFill>
              <a:prstDash val="solid"/>
              <a:headEnd type="none" w="lg" len="med"/>
              <a:tailEnd type="none" w="lg" len="med"/>
            </a:ln>
            <a:effectLst/>
          </p:spPr>
        </p:cxnSp>
        <p:grpSp>
          <p:nvGrpSpPr>
            <p:cNvPr id="40" name="Group 39">
              <a:extLst>
                <a:ext uri="{FF2B5EF4-FFF2-40B4-BE49-F238E27FC236}">
                  <a16:creationId xmlns:a16="http://schemas.microsoft.com/office/drawing/2014/main" id="{10D4B962-A819-C704-4B92-12CD343E5EB0}"/>
                </a:ext>
              </a:extLst>
            </p:cNvPr>
            <p:cNvGrpSpPr/>
            <p:nvPr/>
          </p:nvGrpSpPr>
          <p:grpSpPr>
            <a:xfrm>
              <a:off x="4477871" y="2022852"/>
              <a:ext cx="3267635" cy="378599"/>
              <a:chOff x="4477871" y="2022852"/>
              <a:chExt cx="3267635" cy="378599"/>
            </a:xfrm>
          </p:grpSpPr>
          <p:sp>
            <p:nvSpPr>
              <p:cNvPr id="41" name="Rectangle 40">
                <a:extLst>
                  <a:ext uri="{FF2B5EF4-FFF2-40B4-BE49-F238E27FC236}">
                    <a16:creationId xmlns:a16="http://schemas.microsoft.com/office/drawing/2014/main" id="{F316CE44-1593-6829-7CEB-F4DEBB580FAA}"/>
                  </a:ext>
                </a:extLst>
              </p:cNvPr>
              <p:cNvSpPr/>
              <p:nvPr/>
            </p:nvSpPr>
            <p:spPr bwMode="auto">
              <a:xfrm>
                <a:off x="4477871" y="2065999"/>
                <a:ext cx="3267635" cy="335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8F139CE4-2916-AED9-B21C-9B126A0060B1}"/>
                  </a:ext>
                </a:extLst>
              </p:cNvPr>
              <p:cNvSpPr txBox="1"/>
              <p:nvPr/>
            </p:nvSpPr>
            <p:spPr>
              <a:xfrm>
                <a:off x="4883572" y="2022852"/>
                <a:ext cx="25197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And so much more</a:t>
                </a:r>
              </a:p>
            </p:txBody>
          </p:sp>
        </p:grpSp>
      </p:grpSp>
      <p:sp>
        <p:nvSpPr>
          <p:cNvPr id="2" name="TextBox 4">
            <a:extLst>
              <a:ext uri="{FF2B5EF4-FFF2-40B4-BE49-F238E27FC236}">
                <a16:creationId xmlns:a16="http://schemas.microsoft.com/office/drawing/2014/main" id="{21E978D9-1E02-F44A-DA20-D9B638BF2C8C}"/>
              </a:ext>
            </a:extLst>
          </p:cNvPr>
          <p:cNvSpPr txBox="1"/>
          <p:nvPr/>
        </p:nvSpPr>
        <p:spPr>
          <a:xfrm>
            <a:off x="577342" y="3242908"/>
            <a:ext cx="1892808" cy="246221"/>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Word</a:t>
            </a:r>
          </a:p>
        </p:txBody>
      </p:sp>
      <p:sp>
        <p:nvSpPr>
          <p:cNvPr id="4" name="TextBox 9">
            <a:extLst>
              <a:ext uri="{FF2B5EF4-FFF2-40B4-BE49-F238E27FC236}">
                <a16:creationId xmlns:a16="http://schemas.microsoft.com/office/drawing/2014/main" id="{8B450AB7-9F04-01DD-B22A-F1C24054EF24}"/>
              </a:ext>
            </a:extLst>
          </p:cNvPr>
          <p:cNvSpPr txBox="1"/>
          <p:nvPr/>
        </p:nvSpPr>
        <p:spPr>
          <a:xfrm>
            <a:off x="2863469" y="3242908"/>
            <a:ext cx="1892808"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Excel</a:t>
            </a:r>
          </a:p>
        </p:txBody>
      </p:sp>
      <p:sp>
        <p:nvSpPr>
          <p:cNvPr id="5" name="TextBox 14">
            <a:extLst>
              <a:ext uri="{FF2B5EF4-FFF2-40B4-BE49-F238E27FC236}">
                <a16:creationId xmlns:a16="http://schemas.microsoft.com/office/drawing/2014/main" id="{705187BB-2AE2-64EA-059F-26B115E37758}"/>
              </a:ext>
            </a:extLst>
          </p:cNvPr>
          <p:cNvSpPr txBox="1"/>
          <p:nvPr/>
        </p:nvSpPr>
        <p:spPr>
          <a:xfrm>
            <a:off x="5065263" y="3242908"/>
            <a:ext cx="2061474"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PowerPoint</a:t>
            </a:r>
          </a:p>
        </p:txBody>
      </p:sp>
      <p:sp>
        <p:nvSpPr>
          <p:cNvPr id="6" name="TextBox 19">
            <a:extLst>
              <a:ext uri="{FF2B5EF4-FFF2-40B4-BE49-F238E27FC236}">
                <a16:creationId xmlns:a16="http://schemas.microsoft.com/office/drawing/2014/main" id="{2723CB28-3B72-761A-6102-0268840CD754}"/>
              </a:ext>
            </a:extLst>
          </p:cNvPr>
          <p:cNvSpPr txBox="1"/>
          <p:nvPr/>
        </p:nvSpPr>
        <p:spPr>
          <a:xfrm>
            <a:off x="7416701" y="3242908"/>
            <a:ext cx="1930853" cy="246221"/>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Outlook</a:t>
            </a:r>
          </a:p>
        </p:txBody>
      </p:sp>
      <p:sp>
        <p:nvSpPr>
          <p:cNvPr id="7" name="TextBox 24">
            <a:extLst>
              <a:ext uri="{FF2B5EF4-FFF2-40B4-BE49-F238E27FC236}">
                <a16:creationId xmlns:a16="http://schemas.microsoft.com/office/drawing/2014/main" id="{922D95E0-C81F-00E1-F15A-688538268990}"/>
              </a:ext>
            </a:extLst>
          </p:cNvPr>
          <p:cNvSpPr txBox="1"/>
          <p:nvPr/>
        </p:nvSpPr>
        <p:spPr>
          <a:xfrm>
            <a:off x="9721850" y="3242908"/>
            <a:ext cx="1892808" cy="246221"/>
          </a:xfrm>
          <a:prstGeom prst="rect">
            <a:avLst/>
          </a:prstGeom>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Copilot in Teams</a:t>
            </a:r>
          </a:p>
        </p:txBody>
      </p:sp>
      <p:sp>
        <p:nvSpPr>
          <p:cNvPr id="8" name="Title 1">
            <a:extLst>
              <a:ext uri="{FF2B5EF4-FFF2-40B4-BE49-F238E27FC236}">
                <a16:creationId xmlns:a16="http://schemas.microsoft.com/office/drawing/2014/main" id="{AABE9DBD-1965-0656-8FD2-A3C75869B1F0}"/>
              </a:ext>
            </a:extLst>
          </p:cNvPr>
          <p:cNvSpPr txBox="1">
            <a:spLocks/>
          </p:cNvSpPr>
          <p:nvPr/>
        </p:nvSpPr>
        <p:spPr>
          <a:xfrm>
            <a:off x="587375" y="1831007"/>
            <a:ext cx="110172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a:ea typeface="+mn-ea"/>
                <a:cs typeface="Segoe UI" pitchFamily="34" charset="0"/>
              </a:rPr>
              <a:t>Embedded across Microsoft 365 apps</a:t>
            </a:r>
            <a:endParaRPr kumimoji="0" lang="en-US" sz="3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AC693A3A-C4F0-D558-980A-CBBCDC1D6666}"/>
              </a:ext>
            </a:extLst>
          </p:cNvPr>
          <p:cNvSpPr txBox="1">
            <a:spLocks noGrp="1"/>
          </p:cNvSpPr>
          <p:nvPr>
            <p:ph type="title" idx="4294967295"/>
          </p:nvPr>
        </p:nvSpPr>
        <p:spPr>
          <a:xfrm>
            <a:off x="3612111" y="1143454"/>
            <a:ext cx="5830828" cy="529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10" name="Picture 9" descr="Microsoft 365 Copilot logo">
            <a:extLst>
              <a:ext uri="{FF2B5EF4-FFF2-40B4-BE49-F238E27FC236}">
                <a16:creationId xmlns:a16="http://schemas.microsoft.com/office/drawing/2014/main" id="{89A1AFF5-12C1-AE98-FA56-7C518F9076C6}"/>
              </a:ext>
            </a:extLst>
          </p:cNvPr>
          <p:cNvPicPr>
            <a:picLocks noChangeAspect="1"/>
          </p:cNvPicPr>
          <p:nvPr/>
        </p:nvPicPr>
        <p:blipFill rotWithShape="1">
          <a:blip r:embed="rId3">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spTree>
    <p:extLst>
      <p:ext uri="{BB962C8B-B14F-4D97-AF65-F5344CB8AC3E}">
        <p14:creationId xmlns:p14="http://schemas.microsoft.com/office/powerpoint/2010/main" val="1630331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barn(out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91CF2291-91D5-1984-3837-5EEF98ABD0B3}"/>
              </a:ext>
              <a:ext uri="{C183D7F6-B498-43B3-948B-1728B52AA6E4}">
                <adec:decorative xmlns:adec="http://schemas.microsoft.com/office/drawing/2017/decorative" val="1"/>
              </a:ext>
            </a:extLst>
          </p:cNvPr>
          <p:cNvSpPr txBox="1">
            <a:spLocks/>
          </p:cNvSpPr>
          <p:nvPr/>
        </p:nvSpPr>
        <p:spPr>
          <a:xfrm>
            <a:off x="1158145" y="4975882"/>
            <a:ext cx="987571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Segoe UI"/>
              </a:rPr>
              <a:t>Business Chat </a:t>
            </a: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brings together data </a:t>
            </a:r>
            <a:r>
              <a:rPr kumimoji="0" lang="en-US" sz="24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from documents, presentations, email, calendar, notes, and contacts – all </a:t>
            </a: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using </a:t>
            </a:r>
            <a:r>
              <a:rPr kumimoji="0" lang="en-US" sz="2400" b="1" i="0" u="none" strike="noStrike" kern="1200" cap="none" spc="0" normalizeH="0" baseline="0" noProof="0">
                <a:ln>
                  <a:noFill/>
                </a:ln>
                <a:gradFill>
                  <a:gsLst>
                    <a:gs pos="0">
                      <a:srgbClr val="8EC8E8"/>
                    </a:gs>
                    <a:gs pos="99000">
                      <a:srgbClr val="CD9AD0"/>
                    </a:gs>
                  </a:gsLst>
                  <a:lin ang="2700000" scaled="1"/>
                </a:gradFill>
                <a:effectLst/>
                <a:uLnTx/>
                <a:uFillTx/>
                <a:latin typeface="Segoe UI Semibold"/>
                <a:ea typeface="+mn-ea"/>
                <a:cs typeface="Segoe UI"/>
              </a:rPr>
              <a:t>natural language</a:t>
            </a:r>
          </a:p>
        </p:txBody>
      </p:sp>
      <p:grpSp>
        <p:nvGrpSpPr>
          <p:cNvPr id="16" name="Group 15" descr="Natural Language achieved through large language models + Your data + Microsoft 365 apps">
            <a:extLst>
              <a:ext uri="{FF2B5EF4-FFF2-40B4-BE49-F238E27FC236}">
                <a16:creationId xmlns:a16="http://schemas.microsoft.com/office/drawing/2014/main" id="{C5FE1258-C63E-1A33-8442-F87650BE52F7}"/>
              </a:ext>
            </a:extLst>
          </p:cNvPr>
          <p:cNvGrpSpPr/>
          <p:nvPr/>
        </p:nvGrpSpPr>
        <p:grpSpPr>
          <a:xfrm>
            <a:off x="2337716" y="2362457"/>
            <a:ext cx="7516568" cy="1770626"/>
            <a:chOff x="2463364" y="3416034"/>
            <a:chExt cx="7516568" cy="1770626"/>
          </a:xfrm>
        </p:grpSpPr>
        <p:sp>
          <p:nvSpPr>
            <p:cNvPr id="18" name="Rectangle: Rounded Corners 34">
              <a:extLst>
                <a:ext uri="{FF2B5EF4-FFF2-40B4-BE49-F238E27FC236}">
                  <a16:creationId xmlns:a16="http://schemas.microsoft.com/office/drawing/2014/main" id="{6B0FA584-ECB3-2894-8D24-EDEB461D771E}"/>
                </a:ext>
              </a:extLst>
            </p:cNvPr>
            <p:cNvSpPr/>
            <p:nvPr/>
          </p:nvSpPr>
          <p:spPr bwMode="auto">
            <a:xfrm>
              <a:off x="2463364" y="3614392"/>
              <a:ext cx="7516568" cy="1572268"/>
            </a:xfrm>
            <a:prstGeom prst="roundRect">
              <a:avLst>
                <a:gd name="adj" fmla="val 6666"/>
              </a:avLst>
            </a:prstGeom>
            <a:solidFill>
              <a:schemeClr val="bg1"/>
            </a:solidFill>
            <a:ln w="25400" cap="flat" cmpd="sng" algn="ctr">
              <a:gradFill>
                <a:gsLst>
                  <a:gs pos="0">
                    <a:srgbClr val="8EC8E8"/>
                  </a:gs>
                  <a:gs pos="100000">
                    <a:srgbClr val="CD9AD0"/>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7" name="TextBox 16">
              <a:extLst>
                <a:ext uri="{FF2B5EF4-FFF2-40B4-BE49-F238E27FC236}">
                  <a16:creationId xmlns:a16="http://schemas.microsoft.com/office/drawing/2014/main" id="{03C72072-0251-6A17-FF7E-DB430BDBCD0A}"/>
                </a:ext>
              </a:extLst>
            </p:cNvPr>
            <p:cNvSpPr txBox="1"/>
            <p:nvPr/>
          </p:nvSpPr>
          <p:spPr>
            <a:xfrm>
              <a:off x="4896630" y="3416034"/>
              <a:ext cx="2650037" cy="372411"/>
            </a:xfrm>
            <a:prstGeom prst="rect">
              <a:avLst/>
            </a:prstGeom>
            <a:solidFill>
              <a:schemeClr val="bg1"/>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Natural Language</a:t>
              </a:r>
            </a:p>
          </p:txBody>
        </p:sp>
      </p:grpSp>
      <p:sp>
        <p:nvSpPr>
          <p:cNvPr id="3" name="Graphic 8">
            <a:extLst>
              <a:ext uri="{FF2B5EF4-FFF2-40B4-BE49-F238E27FC236}">
                <a16:creationId xmlns:a16="http://schemas.microsoft.com/office/drawing/2014/main" id="{484ED1A5-E637-2134-6C40-372C344B143F}"/>
              </a:ext>
              <a:ext uri="{C183D7F6-B498-43B3-948B-1728B52AA6E4}">
                <adec:decorative xmlns:adec="http://schemas.microsoft.com/office/drawing/2017/decorative" val="1"/>
              </a:ext>
            </a:extLst>
          </p:cNvPr>
          <p:cNvSpPr/>
          <p:nvPr/>
        </p:nvSpPr>
        <p:spPr>
          <a:xfrm>
            <a:off x="4875060" y="3026515"/>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4" name="Group 3">
            <a:extLst>
              <a:ext uri="{FF2B5EF4-FFF2-40B4-BE49-F238E27FC236}">
                <a16:creationId xmlns:a16="http://schemas.microsoft.com/office/drawing/2014/main" id="{AE4738DF-A10E-8D03-91DA-F861D88F4CF8}"/>
              </a:ext>
              <a:ext uri="{C183D7F6-B498-43B3-948B-1728B52AA6E4}">
                <adec:decorative xmlns:adec="http://schemas.microsoft.com/office/drawing/2017/decorative" val="1"/>
              </a:ext>
            </a:extLst>
          </p:cNvPr>
          <p:cNvGrpSpPr/>
          <p:nvPr/>
        </p:nvGrpSpPr>
        <p:grpSpPr>
          <a:xfrm>
            <a:off x="4851164" y="2882992"/>
            <a:ext cx="2489673" cy="1056141"/>
            <a:chOff x="4851164" y="3936569"/>
            <a:chExt cx="2489673" cy="1056141"/>
          </a:xfrm>
        </p:grpSpPr>
        <p:sp>
          <p:nvSpPr>
            <p:cNvPr id="6" name="TextBox 5">
              <a:extLst>
                <a:ext uri="{FF2B5EF4-FFF2-40B4-BE49-F238E27FC236}">
                  <a16:creationId xmlns:a16="http://schemas.microsoft.com/office/drawing/2014/main" id="{F0384C60-0651-C154-5D43-C73C3B33ECE9}"/>
                </a:ext>
              </a:extLst>
            </p:cNvPr>
            <p:cNvSpPr txBox="1"/>
            <p:nvPr/>
          </p:nvSpPr>
          <p:spPr>
            <a:xfrm>
              <a:off x="4851164" y="4746489"/>
              <a:ext cx="2489673"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Your data</a:t>
              </a:r>
            </a:p>
          </p:txBody>
        </p:sp>
        <p:pic>
          <p:nvPicPr>
            <p:cNvPr id="8" name="Graphic 7">
              <a:extLst>
                <a:ext uri="{FF2B5EF4-FFF2-40B4-BE49-F238E27FC236}">
                  <a16:creationId xmlns:a16="http://schemas.microsoft.com/office/drawing/2014/main" id="{E06BD6AE-F725-18A8-DBFF-22A06684D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6563" y="3936569"/>
              <a:ext cx="498874" cy="498874"/>
            </a:xfrm>
            <a:prstGeom prst="rect">
              <a:avLst/>
            </a:prstGeom>
          </p:spPr>
        </p:pic>
      </p:grpSp>
      <p:grpSp>
        <p:nvGrpSpPr>
          <p:cNvPr id="9" name="Group 8">
            <a:extLst>
              <a:ext uri="{FF2B5EF4-FFF2-40B4-BE49-F238E27FC236}">
                <a16:creationId xmlns:a16="http://schemas.microsoft.com/office/drawing/2014/main" id="{9F7C6F1D-A36B-285C-331E-DBE439C92D6B}"/>
              </a:ext>
              <a:ext uri="{C183D7F6-B498-43B3-948B-1728B52AA6E4}">
                <adec:decorative xmlns:adec="http://schemas.microsoft.com/office/drawing/2017/decorative" val="1"/>
              </a:ext>
            </a:extLst>
          </p:cNvPr>
          <p:cNvGrpSpPr/>
          <p:nvPr/>
        </p:nvGrpSpPr>
        <p:grpSpPr>
          <a:xfrm>
            <a:off x="2740097" y="2911170"/>
            <a:ext cx="2241102" cy="1151074"/>
            <a:chOff x="2740097" y="3964747"/>
            <a:chExt cx="2241102" cy="1151074"/>
          </a:xfrm>
        </p:grpSpPr>
        <p:sp>
          <p:nvSpPr>
            <p:cNvPr id="11" name="TextBox 10">
              <a:extLst>
                <a:ext uri="{FF2B5EF4-FFF2-40B4-BE49-F238E27FC236}">
                  <a16:creationId xmlns:a16="http://schemas.microsoft.com/office/drawing/2014/main" id="{980F2CDD-4A36-8732-671E-85C43707ED74}"/>
                </a:ext>
              </a:extLst>
            </p:cNvPr>
            <p:cNvSpPr txBox="1"/>
            <p:nvPr/>
          </p:nvSpPr>
          <p:spPr>
            <a:xfrm>
              <a:off x="2740097" y="4623378"/>
              <a:ext cx="2241102"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Large Language Models</a:t>
              </a:r>
            </a:p>
          </p:txBody>
        </p:sp>
        <p:pic>
          <p:nvPicPr>
            <p:cNvPr id="12" name="Graphic 11">
              <a:extLst>
                <a:ext uri="{FF2B5EF4-FFF2-40B4-BE49-F238E27FC236}">
                  <a16:creationId xmlns:a16="http://schemas.microsoft.com/office/drawing/2014/main" id="{081B8249-8246-FE1C-43FD-F8C76A443F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6774" y="3964747"/>
              <a:ext cx="447748" cy="447748"/>
            </a:xfrm>
            <a:prstGeom prst="rect">
              <a:avLst/>
            </a:prstGeom>
          </p:spPr>
        </p:pic>
      </p:grpSp>
      <p:grpSp>
        <p:nvGrpSpPr>
          <p:cNvPr id="13" name="Group 12">
            <a:extLst>
              <a:ext uri="{FF2B5EF4-FFF2-40B4-BE49-F238E27FC236}">
                <a16:creationId xmlns:a16="http://schemas.microsoft.com/office/drawing/2014/main" id="{5FFC731A-5F28-7B91-5B7D-F6BB4BA51C5A}"/>
              </a:ext>
              <a:ext uri="{C183D7F6-B498-43B3-948B-1728B52AA6E4}">
                <adec:decorative xmlns:adec="http://schemas.microsoft.com/office/drawing/2017/decorative" val="1"/>
              </a:ext>
            </a:extLst>
          </p:cNvPr>
          <p:cNvGrpSpPr/>
          <p:nvPr/>
        </p:nvGrpSpPr>
        <p:grpSpPr>
          <a:xfrm>
            <a:off x="7412022" y="2882992"/>
            <a:ext cx="1883397" cy="1056140"/>
            <a:chOff x="7412022" y="3936569"/>
            <a:chExt cx="1883397" cy="1056140"/>
          </a:xfrm>
        </p:grpSpPr>
        <p:sp>
          <p:nvSpPr>
            <p:cNvPr id="14" name="TextBox 13">
              <a:extLst>
                <a:ext uri="{FF2B5EF4-FFF2-40B4-BE49-F238E27FC236}">
                  <a16:creationId xmlns:a16="http://schemas.microsoft.com/office/drawing/2014/main" id="{382D4481-7212-8CA4-CBC2-C0F9C6BB2BB3}"/>
                </a:ext>
              </a:extLst>
            </p:cNvPr>
            <p:cNvSpPr txBox="1"/>
            <p:nvPr/>
          </p:nvSpPr>
          <p:spPr>
            <a:xfrm>
              <a:off x="7412022" y="4746488"/>
              <a:ext cx="1883397"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 365 apps</a:t>
              </a:r>
            </a:p>
          </p:txBody>
        </p:sp>
        <p:pic>
          <p:nvPicPr>
            <p:cNvPr id="15" name="Graphic 14">
              <a:extLst>
                <a:ext uri="{FF2B5EF4-FFF2-40B4-BE49-F238E27FC236}">
                  <a16:creationId xmlns:a16="http://schemas.microsoft.com/office/drawing/2014/main" id="{4C958C69-AA24-C10D-A740-044DB89B1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1669" y="3936569"/>
              <a:ext cx="504102" cy="504102"/>
            </a:xfrm>
            <a:prstGeom prst="rect">
              <a:avLst/>
            </a:prstGeom>
          </p:spPr>
        </p:pic>
      </p:grpSp>
      <p:sp>
        <p:nvSpPr>
          <p:cNvPr id="19" name="Graphic 28">
            <a:extLst>
              <a:ext uri="{FF2B5EF4-FFF2-40B4-BE49-F238E27FC236}">
                <a16:creationId xmlns:a16="http://schemas.microsoft.com/office/drawing/2014/main" id="{38EF5278-D3A6-F4ED-FCE8-4CA2E50C990F}"/>
              </a:ext>
              <a:ext uri="{C183D7F6-B498-43B3-948B-1728B52AA6E4}">
                <adec:decorative xmlns:adec="http://schemas.microsoft.com/office/drawing/2017/decorative" val="1"/>
              </a:ext>
            </a:extLst>
          </p:cNvPr>
          <p:cNvSpPr/>
          <p:nvPr/>
        </p:nvSpPr>
        <p:spPr>
          <a:xfrm>
            <a:off x="7105164" y="3026515"/>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itle 1">
            <a:extLst>
              <a:ext uri="{FF2B5EF4-FFF2-40B4-BE49-F238E27FC236}">
                <a16:creationId xmlns:a16="http://schemas.microsoft.com/office/drawing/2014/main" id="{D93B36F9-F199-49E8-0B1B-1DED3E14DA72}"/>
              </a:ext>
            </a:extLst>
          </p:cNvPr>
          <p:cNvSpPr txBox="1">
            <a:spLocks noGrp="1"/>
          </p:cNvSpPr>
          <p:nvPr>
            <p:ph type="title" idx="4294967295"/>
          </p:nvPr>
        </p:nvSpPr>
        <p:spPr>
          <a:xfrm>
            <a:off x="3612111" y="1143454"/>
            <a:ext cx="5830828" cy="529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21" name="Picture 20" descr="Microsoft 365 Copilot logo">
            <a:extLst>
              <a:ext uri="{FF2B5EF4-FFF2-40B4-BE49-F238E27FC236}">
                <a16:creationId xmlns:a16="http://schemas.microsoft.com/office/drawing/2014/main" id="{A9635230-9B7C-AA14-75A6-54A9CB32B650}"/>
              </a:ext>
            </a:extLst>
          </p:cNvPr>
          <p:cNvPicPr>
            <a:picLocks noChangeAspect="1"/>
          </p:cNvPicPr>
          <p:nvPr/>
        </p:nvPicPr>
        <p:blipFill rotWithShape="1">
          <a:blip r:embed="rId9">
            <a:extLst>
              <a:ext uri="{28A0092B-C50C-407E-A947-70E740481C1C}">
                <a14:useLocalDpi xmlns:a14="http://schemas.microsoft.com/office/drawing/2010/main" val="0"/>
              </a:ext>
            </a:extLst>
          </a:blip>
          <a:srcRect l="21573" t="21048" r="22524" b="21405"/>
          <a:stretch/>
        </p:blipFill>
        <p:spPr>
          <a:xfrm>
            <a:off x="2885538" y="1143454"/>
            <a:ext cx="526402" cy="541885"/>
          </a:xfrm>
          <a:prstGeom prst="rect">
            <a:avLst/>
          </a:prstGeom>
        </p:spPr>
      </p:pic>
    </p:spTree>
    <p:extLst>
      <p:ext uri="{BB962C8B-B14F-4D97-AF65-F5344CB8AC3E}">
        <p14:creationId xmlns:p14="http://schemas.microsoft.com/office/powerpoint/2010/main" val="30261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100"/>
                                  </p:stCondLst>
                                  <p:childTnLst>
                                    <p:animMotion origin="layout" path="M 0 1.85185E-6 L 0 0.01805 " pathEditMode="relative" rAng="0" ptsTypes="AA">
                                      <p:cBhvr>
                                        <p:cTn id="9" dur="500" spd="-100000" fill="hold"/>
                                        <p:tgtEl>
                                          <p:spTgt spid="10"/>
                                        </p:tgtEl>
                                        <p:attrNameLst>
                                          <p:attrName>ppt_x</p:attrName>
                                          <p:attrName>ppt_y</p:attrName>
                                        </p:attrNameLst>
                                      </p:cBhvr>
                                      <p:rCtr x="0" y="903"/>
                                    </p:animMotion>
                                  </p:childTnLst>
                                </p:cTn>
                              </p:par>
                              <p:par>
                                <p:cTn id="10" presetID="10" presetClass="entr" presetSubtype="0" fill="hold" nodeType="withEffect">
                                  <p:stCondLst>
                                    <p:cond delay="4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400"/>
                                        <p:tgtEl>
                                          <p:spTgt spid="9"/>
                                        </p:tgtEl>
                                      </p:cBhvr>
                                    </p:animEffect>
                                  </p:childTnLst>
                                </p:cTn>
                              </p:par>
                              <p:par>
                                <p:cTn id="13" presetID="6" presetClass="emph" presetSubtype="0" accel="100000" autoRev="1" fill="hold" nodeType="withEffect">
                                  <p:stCondLst>
                                    <p:cond delay="0"/>
                                  </p:stCondLst>
                                  <p:childTnLst>
                                    <p:animScale>
                                      <p:cBhvr>
                                        <p:cTn id="14" dur="400" fill="hold"/>
                                        <p:tgtEl>
                                          <p:spTgt spid="9"/>
                                        </p:tgtEl>
                                      </p:cBhvr>
                                      <p:by x="90000" y="90000"/>
                                    </p:animScale>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400"/>
                                        <p:tgtEl>
                                          <p:spTgt spid="4"/>
                                        </p:tgtEl>
                                      </p:cBhvr>
                                    </p:animEffect>
                                  </p:childTnLst>
                                </p:cTn>
                              </p:par>
                              <p:par>
                                <p:cTn id="18" presetID="6" presetClass="emph" presetSubtype="0" accel="100000" autoRev="1" fill="hold" nodeType="withEffect">
                                  <p:stCondLst>
                                    <p:cond delay="0"/>
                                  </p:stCondLst>
                                  <p:childTnLst>
                                    <p:animScale>
                                      <p:cBhvr>
                                        <p:cTn id="19" dur="400" fill="hold"/>
                                        <p:tgtEl>
                                          <p:spTgt spid="4"/>
                                        </p:tgtEl>
                                      </p:cBhvr>
                                      <p:by x="90000" y="90000"/>
                                    </p:animScale>
                                  </p:childTnLst>
                                </p:cTn>
                              </p:par>
                              <p:par>
                                <p:cTn id="20" presetID="10" presetClass="entr" presetSubtype="0"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6" presetClass="emph" presetSubtype="0" accel="100000" autoRev="1" fill="hold" nodeType="withEffect">
                                  <p:stCondLst>
                                    <p:cond delay="0"/>
                                  </p:stCondLst>
                                  <p:childTnLst>
                                    <p:animScale>
                                      <p:cBhvr>
                                        <p:cTn id="24" dur="400" fill="hold"/>
                                        <p:tgtEl>
                                          <p:spTgt spid="13"/>
                                        </p:tgtEl>
                                      </p:cBhvr>
                                      <p:by x="90000" y="90000"/>
                                    </p:animScale>
                                  </p:childTnLst>
                                </p:cTn>
                              </p:par>
                              <p:par>
                                <p:cTn id="25" presetID="10" presetClass="entr" presetSubtype="0" fill="hold" nodeType="withEffect">
                                  <p:stCondLst>
                                    <p:cond delay="7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400"/>
                                        <p:tgtEl>
                                          <p:spTgt spid="16"/>
                                        </p:tgtEl>
                                      </p:cBhvr>
                                    </p:animEffect>
                                  </p:childTnLst>
                                </p:cTn>
                              </p:par>
                              <p:par>
                                <p:cTn id="28" presetID="6" presetClass="emph" presetSubtype="0" accel="100000" autoRev="1" fill="hold" nodeType="withEffect">
                                  <p:stCondLst>
                                    <p:cond delay="400"/>
                                  </p:stCondLst>
                                  <p:childTnLst>
                                    <p:animScale>
                                      <p:cBhvr>
                                        <p:cTn id="29" dur="400" fill="hold"/>
                                        <p:tgtEl>
                                          <p:spTgt spid="16"/>
                                        </p:tgtEl>
                                      </p:cBhvr>
                                      <p:by x="90000" y="90000"/>
                                    </p:animScale>
                                  </p:childTnLst>
                                </p:cTn>
                              </p:par>
                              <p:par>
                                <p:cTn id="30" presetID="10" presetClass="entr" presetSubtype="0" fill="hold" grpId="0" nodeType="withEffect">
                                  <p:stCondLst>
                                    <p:cond delay="4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ircle: Hollow 98">
            <a:extLst>
              <a:ext uri="{FF2B5EF4-FFF2-40B4-BE49-F238E27FC236}">
                <a16:creationId xmlns:a16="http://schemas.microsoft.com/office/drawing/2014/main" id="{58ABF24C-D069-7830-9EB7-DF0FF3F78A33}"/>
              </a:ext>
              <a:ext uri="{C183D7F6-B498-43B3-948B-1728B52AA6E4}">
                <adec:decorative xmlns:adec="http://schemas.microsoft.com/office/drawing/2017/decorative" val="1"/>
              </a:ext>
            </a:extLst>
          </p:cNvPr>
          <p:cNvSpPr/>
          <p:nvPr/>
        </p:nvSpPr>
        <p:spPr bwMode="auto">
          <a:xfrm>
            <a:off x="3688995" y="1028127"/>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342" name="TextBox 341">
            <a:extLst>
              <a:ext uri="{FF2B5EF4-FFF2-40B4-BE49-F238E27FC236}">
                <a16:creationId xmlns:a16="http://schemas.microsoft.com/office/drawing/2014/main" id="{6AD14A37-F31D-5779-ED2A-6D995E1234A3}"/>
              </a:ext>
            </a:extLst>
          </p:cNvPr>
          <p:cNvSpPr txBox="1"/>
          <p:nvPr/>
        </p:nvSpPr>
        <p:spPr>
          <a:xfrm>
            <a:off x="3860449" y="1177619"/>
            <a:ext cx="4458840" cy="4502758"/>
          </a:xfrm>
          <a:prstGeom prst="rect">
            <a:avLst/>
          </a:prstGeom>
          <a:noFill/>
        </p:spPr>
        <p:txBody>
          <a:bodyPr spcFirstLastPara="1" wrap="none" lIns="0" tIns="0" rIns="0" bIns="0" numCol="1" rtlCol="0">
            <a:prstTxWarp prst="textArchDown">
              <a:avLst/>
            </a:prstTxWarp>
            <a:spAutoFit/>
          </a:bodyPr>
          <a:lstStyle>
            <a:defPPr>
              <a:defRPr lang="en-US"/>
            </a:defPPr>
            <a:lvl1pPr algn="ctr">
              <a:defRPr sz="1200" spc="10">
                <a:solidFill>
                  <a:schemeClr val="bg1">
                    <a:lumMod val="65000"/>
                    <a:lumOff val="35000"/>
                  </a:schemeClr>
                </a:soli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000000">
                    <a:lumMod val="65000"/>
                    <a:lumOff val="35000"/>
                  </a:srgbClr>
                </a:solidFill>
                <a:effectLst/>
                <a:uLnTx/>
                <a:uFillTx/>
                <a:latin typeface="Segoe UI Semibold"/>
                <a:ea typeface="+mn-ea"/>
                <a:cs typeface="+mn-cs"/>
              </a:rPr>
              <a:t>Industry clouds</a:t>
            </a:r>
          </a:p>
        </p:txBody>
      </p:sp>
      <p:sp>
        <p:nvSpPr>
          <p:cNvPr id="332" name="Rectangle 331">
            <a:extLst>
              <a:ext uri="{FF2B5EF4-FFF2-40B4-BE49-F238E27FC236}">
                <a16:creationId xmlns:a16="http://schemas.microsoft.com/office/drawing/2014/main" id="{F5B3244B-7D44-8137-36D2-6B9B7653BAA9}"/>
              </a:ext>
            </a:extLst>
          </p:cNvPr>
          <p:cNvSpPr>
            <a:spLocks noChangeAspect="1"/>
          </p:cNvSpPr>
          <p:nvPr/>
        </p:nvSpPr>
        <p:spPr bwMode="auto">
          <a:xfrm rot="1800000">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333" name="Rectangle 332">
            <a:extLst>
              <a:ext uri="{FF2B5EF4-FFF2-40B4-BE49-F238E27FC236}">
                <a16:creationId xmlns:a16="http://schemas.microsoft.com/office/drawing/2014/main" id="{30E40437-A4B3-1CB5-CBFB-232782FCDE73}"/>
              </a:ext>
            </a:extLst>
          </p:cNvPr>
          <p:cNvSpPr>
            <a:spLocks noChangeAspect="1"/>
          </p:cNvSpPr>
          <p:nvPr/>
        </p:nvSpPr>
        <p:spPr bwMode="auto">
          <a:xfrm rot="19800000" flipH="1">
            <a:off x="6087988"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334" name="Rectangle 333">
            <a:extLst>
              <a:ext uri="{FF2B5EF4-FFF2-40B4-BE49-F238E27FC236}">
                <a16:creationId xmlns:a16="http://schemas.microsoft.com/office/drawing/2014/main" id="{F66EB2CF-0DEA-32E1-8D46-0DF6081E6EAA}"/>
              </a:ext>
            </a:extLst>
          </p:cNvPr>
          <p:cNvSpPr>
            <a:spLocks noChangeAspect="1"/>
          </p:cNvSpPr>
          <p:nvPr/>
        </p:nvSpPr>
        <p:spPr bwMode="auto">
          <a:xfrm rot="5400000" flipH="1">
            <a:off x="6080355" y="1359131"/>
            <a:ext cx="16024" cy="4139738"/>
          </a:xfrm>
          <a:prstGeom prst="rect">
            <a:avLst/>
          </a:prstGeom>
          <a:solidFill>
            <a:schemeClr val="bg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grpSp>
        <p:nvGrpSpPr>
          <p:cNvPr id="30" name="Group 29">
            <a:extLst>
              <a:ext uri="{FF2B5EF4-FFF2-40B4-BE49-F238E27FC236}">
                <a16:creationId xmlns:a16="http://schemas.microsoft.com/office/drawing/2014/main" id="{3C62DA2F-8770-85A6-A897-C2754383BF8F}"/>
              </a:ext>
              <a:ext uri="{C183D7F6-B498-43B3-948B-1728B52AA6E4}">
                <adec:decorative xmlns:adec="http://schemas.microsoft.com/office/drawing/2017/decorative" val="1"/>
              </a:ext>
            </a:extLst>
          </p:cNvPr>
          <p:cNvGrpSpPr>
            <a:grpSpLocks noChangeAspect="1"/>
          </p:cNvGrpSpPr>
          <p:nvPr/>
        </p:nvGrpSpPr>
        <p:grpSpPr>
          <a:xfrm>
            <a:off x="4435797" y="1621298"/>
            <a:ext cx="3551889" cy="3615404"/>
            <a:chOff x="7177431" y="1393141"/>
            <a:chExt cx="3907076" cy="3976943"/>
          </a:xfrm>
        </p:grpSpPr>
        <p:grpSp>
          <p:nvGrpSpPr>
            <p:cNvPr id="31" name="Group 30">
              <a:extLst>
                <a:ext uri="{FF2B5EF4-FFF2-40B4-BE49-F238E27FC236}">
                  <a16:creationId xmlns:a16="http://schemas.microsoft.com/office/drawing/2014/main" id="{9418CFFB-AC83-927F-68E4-C100EE315521}"/>
                </a:ext>
              </a:extLst>
            </p:cNvPr>
            <p:cNvGrpSpPr/>
            <p:nvPr/>
          </p:nvGrpSpPr>
          <p:grpSpPr>
            <a:xfrm>
              <a:off x="9947215" y="2150730"/>
              <a:ext cx="902810" cy="2346807"/>
              <a:chOff x="9947215" y="2150730"/>
              <a:chExt cx="902810" cy="2346807"/>
            </a:xfrm>
          </p:grpSpPr>
          <p:sp>
            <p:nvSpPr>
              <p:cNvPr id="47" name="Rectangle 46">
                <a:extLst>
                  <a:ext uri="{FF2B5EF4-FFF2-40B4-BE49-F238E27FC236}">
                    <a16:creationId xmlns:a16="http://schemas.microsoft.com/office/drawing/2014/main" id="{76172932-F8C0-A60C-9851-3F453E7FE933}"/>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Data and AI</a:t>
                </a:r>
              </a:p>
            </p:txBody>
          </p:sp>
          <p:pic>
            <p:nvPicPr>
              <p:cNvPr id="48" name="Picture 47" descr="Web browser with a speech bubble containing coding symbols in it">
                <a:extLst>
                  <a:ext uri="{FF2B5EF4-FFF2-40B4-BE49-F238E27FC236}">
                    <a16:creationId xmlns:a16="http://schemas.microsoft.com/office/drawing/2014/main" id="{60CCB4BD-1A4C-71BF-1C0C-54CD99414B28}"/>
                  </a:ext>
                </a:extLst>
              </p:cNvPr>
              <p:cNvPicPr>
                <a:picLocks noChangeAspect="1"/>
              </p:cNvPicPr>
              <p:nvPr/>
            </p:nvPicPr>
            <p:blipFill>
              <a:blip r:embed="rId3">
                <a:grayscl/>
                <a:alphaModFix amt="40000"/>
              </a:blip>
              <a:stretch>
                <a:fillRect/>
              </a:stretch>
            </p:blipFill>
            <p:spPr>
              <a:xfrm>
                <a:off x="10201734" y="2150730"/>
                <a:ext cx="548640" cy="548640"/>
              </a:xfrm>
              <a:prstGeom prst="rect">
                <a:avLst/>
              </a:prstGeom>
              <a:ln>
                <a:noFill/>
              </a:ln>
            </p:spPr>
          </p:pic>
        </p:grpSp>
        <p:grpSp>
          <p:nvGrpSpPr>
            <p:cNvPr id="32" name="Group 31">
              <a:extLst>
                <a:ext uri="{FF2B5EF4-FFF2-40B4-BE49-F238E27FC236}">
                  <a16:creationId xmlns:a16="http://schemas.microsoft.com/office/drawing/2014/main" id="{E648DAFF-CD77-244A-C257-83B30FD36A9C}"/>
                </a:ext>
              </a:extLst>
            </p:cNvPr>
            <p:cNvGrpSpPr/>
            <p:nvPr/>
          </p:nvGrpSpPr>
          <p:grpSpPr>
            <a:xfrm>
              <a:off x="7177431" y="4237883"/>
              <a:ext cx="2094268" cy="942241"/>
              <a:chOff x="7177431" y="4237883"/>
              <a:chExt cx="2094268" cy="942241"/>
            </a:xfrm>
          </p:grpSpPr>
          <p:pic>
            <p:nvPicPr>
              <p:cNvPr id="45" name="Picture 44" descr="A laptop with a person icon inside along with a small phone and a cloud graphic">
                <a:extLst>
                  <a:ext uri="{FF2B5EF4-FFF2-40B4-BE49-F238E27FC236}">
                    <a16:creationId xmlns:a16="http://schemas.microsoft.com/office/drawing/2014/main" id="{4FDD1CA4-A898-0175-0042-9BD05A4E7547}"/>
                  </a:ext>
                </a:extLst>
              </p:cNvPr>
              <p:cNvPicPr>
                <a:picLocks noChangeAspect="1"/>
              </p:cNvPicPr>
              <p:nvPr/>
            </p:nvPicPr>
            <p:blipFill>
              <a:blip r:embed="rId4">
                <a:alphaModFix amt="40000"/>
                <a:grayscl/>
              </a:blip>
              <a:stretch>
                <a:fillRect/>
              </a:stretch>
            </p:blipFill>
            <p:spPr>
              <a:xfrm>
                <a:off x="8723059" y="4631484"/>
                <a:ext cx="548640" cy="548640"/>
              </a:xfrm>
              <a:prstGeom prst="rect">
                <a:avLst/>
              </a:prstGeom>
              <a:ln>
                <a:noFill/>
              </a:ln>
            </p:spPr>
          </p:pic>
          <p:sp>
            <p:nvSpPr>
              <p:cNvPr id="46" name="Rectangle 45">
                <a:extLst>
                  <a:ext uri="{FF2B5EF4-FFF2-40B4-BE49-F238E27FC236}">
                    <a16:creationId xmlns:a16="http://schemas.microsoft.com/office/drawing/2014/main" id="{13C14CDA-58D9-AF55-5D8C-3A559DB5176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applications</a:t>
                </a:r>
              </a:p>
            </p:txBody>
          </p:sp>
        </p:grpSp>
        <p:grpSp>
          <p:nvGrpSpPr>
            <p:cNvPr id="33" name="Group 32">
              <a:extLst>
                <a:ext uri="{FF2B5EF4-FFF2-40B4-BE49-F238E27FC236}">
                  <a16:creationId xmlns:a16="http://schemas.microsoft.com/office/drawing/2014/main" id="{AB3CFBE9-08D1-64C7-1DC2-7EF428CDA195}"/>
                </a:ext>
              </a:extLst>
            </p:cNvPr>
            <p:cNvGrpSpPr/>
            <p:nvPr/>
          </p:nvGrpSpPr>
          <p:grpSpPr>
            <a:xfrm>
              <a:off x="8478087" y="3755058"/>
              <a:ext cx="2194854" cy="1615026"/>
              <a:chOff x="8478087" y="3755058"/>
              <a:chExt cx="2194854" cy="1615026"/>
            </a:xfrm>
          </p:grpSpPr>
          <p:sp>
            <p:nvSpPr>
              <p:cNvPr id="43" name="Rectangle 42">
                <a:extLst>
                  <a:ext uri="{FF2B5EF4-FFF2-40B4-BE49-F238E27FC236}">
                    <a16:creationId xmlns:a16="http://schemas.microsoft.com/office/drawing/2014/main" id="{ACE06092-CA3D-0192-B335-8C0C18328445}"/>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Modern work</a:t>
                </a:r>
              </a:p>
            </p:txBody>
          </p:sp>
          <p:pic>
            <p:nvPicPr>
              <p:cNvPr id="44" name="Picture 43" descr="Cloud with a network visual of connected nodes and lines overlaid on top of it">
                <a:extLst>
                  <a:ext uri="{FF2B5EF4-FFF2-40B4-BE49-F238E27FC236}">
                    <a16:creationId xmlns:a16="http://schemas.microsoft.com/office/drawing/2014/main" id="{33D8CEB9-0626-47F3-F77A-A13892A69299}"/>
                  </a:ext>
                </a:extLst>
              </p:cNvPr>
              <p:cNvPicPr>
                <a:picLocks noChangeAspect="1"/>
              </p:cNvPicPr>
              <p:nvPr/>
            </p:nvPicPr>
            <p:blipFill>
              <a:blip r:embed="rId5">
                <a:alphaModFix amt="40000"/>
                <a:grayscl/>
              </a:blip>
              <a:stretch>
                <a:fillRect/>
              </a:stretch>
            </p:blipFill>
            <p:spPr>
              <a:xfrm>
                <a:off x="10124300" y="3755058"/>
                <a:ext cx="548641" cy="548640"/>
              </a:xfrm>
              <a:prstGeom prst="rect">
                <a:avLst/>
              </a:prstGeom>
              <a:ln>
                <a:noFill/>
              </a:ln>
            </p:spPr>
          </p:pic>
        </p:grpSp>
        <p:grpSp>
          <p:nvGrpSpPr>
            <p:cNvPr id="34" name="Group 33">
              <a:extLst>
                <a:ext uri="{FF2B5EF4-FFF2-40B4-BE49-F238E27FC236}">
                  <a16:creationId xmlns:a16="http://schemas.microsoft.com/office/drawing/2014/main" id="{C78EE7D0-AB69-6733-B56D-31000C529FDC}"/>
                </a:ext>
              </a:extLst>
            </p:cNvPr>
            <p:cNvGrpSpPr/>
            <p:nvPr/>
          </p:nvGrpSpPr>
          <p:grpSpPr>
            <a:xfrm>
              <a:off x="7239993" y="2760647"/>
              <a:ext cx="674624" cy="1466216"/>
              <a:chOff x="7239993" y="2760647"/>
              <a:chExt cx="674624" cy="1466216"/>
            </a:xfrm>
          </p:grpSpPr>
          <p:pic>
            <p:nvPicPr>
              <p:cNvPr id="41" name="Picture 40" descr="Two mountains and an upward trending arrow overlaid on top of it">
                <a:extLst>
                  <a:ext uri="{FF2B5EF4-FFF2-40B4-BE49-F238E27FC236}">
                    <a16:creationId xmlns:a16="http://schemas.microsoft.com/office/drawing/2014/main" id="{E69BD90F-4E3C-1F99-4510-64541232A185}"/>
                  </a:ext>
                </a:extLst>
              </p:cNvPr>
              <p:cNvPicPr>
                <a:picLocks noChangeAspect="1"/>
              </p:cNvPicPr>
              <p:nvPr/>
            </p:nvPicPr>
            <p:blipFill>
              <a:blip r:embed="rId6">
                <a:alphaModFix amt="40000"/>
                <a:grayscl/>
              </a:blip>
              <a:stretch>
                <a:fillRect/>
              </a:stretch>
            </p:blipFill>
            <p:spPr>
              <a:xfrm>
                <a:off x="7365977" y="3678223"/>
                <a:ext cx="548640" cy="548640"/>
              </a:xfrm>
              <a:prstGeom prst="rect">
                <a:avLst/>
              </a:prstGeom>
              <a:ln>
                <a:noFill/>
              </a:ln>
            </p:spPr>
          </p:pic>
          <p:sp>
            <p:nvSpPr>
              <p:cNvPr id="42" name="Rectangle 41">
                <a:extLst>
                  <a:ext uri="{FF2B5EF4-FFF2-40B4-BE49-F238E27FC236}">
                    <a16:creationId xmlns:a16="http://schemas.microsoft.com/office/drawing/2014/main" id="{BC2EFC45-FB56-DCE7-D20D-730823B39B95}"/>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Security</a:t>
                </a:r>
              </a:p>
            </p:txBody>
          </p:sp>
        </p:grpSp>
        <p:grpSp>
          <p:nvGrpSpPr>
            <p:cNvPr id="35" name="Group 34">
              <a:extLst>
                <a:ext uri="{FF2B5EF4-FFF2-40B4-BE49-F238E27FC236}">
                  <a16:creationId xmlns:a16="http://schemas.microsoft.com/office/drawing/2014/main" id="{2742A726-7E87-5415-06D2-530EA9826E89}"/>
                </a:ext>
              </a:extLst>
            </p:cNvPr>
            <p:cNvGrpSpPr/>
            <p:nvPr/>
          </p:nvGrpSpPr>
          <p:grpSpPr>
            <a:xfrm>
              <a:off x="8723058" y="1393141"/>
              <a:ext cx="2361449" cy="1676948"/>
              <a:chOff x="8723058" y="1393141"/>
              <a:chExt cx="2361449" cy="1676948"/>
            </a:xfrm>
          </p:grpSpPr>
          <p:sp>
            <p:nvSpPr>
              <p:cNvPr id="39" name="Rectangle 38">
                <a:extLst>
                  <a:ext uri="{FF2B5EF4-FFF2-40B4-BE49-F238E27FC236}">
                    <a16:creationId xmlns:a16="http://schemas.microsoft.com/office/drawing/2014/main" id="{36CC4FBE-1F82-78B3-4DF1-2B69861E7EB5}"/>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innovation</a:t>
                </a:r>
              </a:p>
            </p:txBody>
          </p:sp>
          <p:pic>
            <p:nvPicPr>
              <p:cNvPr id="40" name="Picture 39" descr="Cloud with an arrow pointing downwards coming out of it">
                <a:extLst>
                  <a:ext uri="{FF2B5EF4-FFF2-40B4-BE49-F238E27FC236}">
                    <a16:creationId xmlns:a16="http://schemas.microsoft.com/office/drawing/2014/main" id="{A3DE2AD7-1252-2743-6969-B89485242623}"/>
                  </a:ext>
                </a:extLst>
              </p:cNvPr>
              <p:cNvPicPr>
                <a:picLocks noChangeAspect="1"/>
              </p:cNvPicPr>
              <p:nvPr/>
            </p:nvPicPr>
            <p:blipFill>
              <a:blip r:embed="rId7">
                <a:alphaModFix amt="40000"/>
                <a:grayscl/>
              </a:blip>
              <a:stretch>
                <a:fillRect/>
              </a:stretch>
            </p:blipFill>
            <p:spPr>
              <a:xfrm>
                <a:off x="8723058" y="1393141"/>
                <a:ext cx="548640" cy="548640"/>
              </a:xfrm>
              <a:prstGeom prst="rect">
                <a:avLst/>
              </a:prstGeom>
              <a:ln>
                <a:noFill/>
              </a:ln>
            </p:spPr>
          </p:pic>
        </p:grpSp>
        <p:grpSp>
          <p:nvGrpSpPr>
            <p:cNvPr id="36" name="Group 35">
              <a:extLst>
                <a:ext uri="{FF2B5EF4-FFF2-40B4-BE49-F238E27FC236}">
                  <a16:creationId xmlns:a16="http://schemas.microsoft.com/office/drawing/2014/main" id="{192DB46D-5F47-DCEB-727D-04827D4A97C6}"/>
                </a:ext>
              </a:extLst>
            </p:cNvPr>
            <p:cNvGrpSpPr/>
            <p:nvPr/>
          </p:nvGrpSpPr>
          <p:grpSpPr>
            <a:xfrm>
              <a:off x="7278025" y="1950277"/>
              <a:ext cx="2243055" cy="805287"/>
              <a:chOff x="7278025" y="1950277"/>
              <a:chExt cx="2243055" cy="805287"/>
            </a:xfrm>
          </p:grpSpPr>
          <p:pic>
            <p:nvPicPr>
              <p:cNvPr id="37" name="Picture 36" descr="Shield with a lock overlaid on top of it">
                <a:extLst>
                  <a:ext uri="{FF2B5EF4-FFF2-40B4-BE49-F238E27FC236}">
                    <a16:creationId xmlns:a16="http://schemas.microsoft.com/office/drawing/2014/main" id="{09C274B4-B914-66BF-42F2-79A022DE89B5}"/>
                  </a:ext>
                </a:extLst>
              </p:cNvPr>
              <p:cNvPicPr>
                <a:picLocks noChangeAspect="1"/>
              </p:cNvPicPr>
              <p:nvPr/>
            </p:nvPicPr>
            <p:blipFill>
              <a:blip r:embed="rId8">
                <a:alphaModFix amt="40000"/>
                <a:grayscl/>
              </a:blip>
              <a:stretch>
                <a:fillRect/>
              </a:stretch>
            </p:blipFill>
            <p:spPr>
              <a:xfrm>
                <a:off x="7278025" y="2206924"/>
                <a:ext cx="548640" cy="548640"/>
              </a:xfrm>
              <a:prstGeom prst="rect">
                <a:avLst/>
              </a:prstGeom>
              <a:ln>
                <a:noFill/>
              </a:ln>
            </p:spPr>
          </p:pic>
          <p:sp>
            <p:nvSpPr>
              <p:cNvPr id="38" name="Rectangle 37">
                <a:extLst>
                  <a:ext uri="{FF2B5EF4-FFF2-40B4-BE49-F238E27FC236}">
                    <a16:creationId xmlns:a16="http://schemas.microsoft.com/office/drawing/2014/main" id="{76561819-C1D1-BD5F-AC77-B12B603BC1FE}"/>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mn-ea"/>
                    <a:cs typeface="Segoe UI" panose="020B0502040204020203" pitchFamily="34" charset="0"/>
                  </a:rPr>
                  <a:t>Infrastructure</a:t>
                </a:r>
              </a:p>
            </p:txBody>
          </p:sp>
        </p:grpSp>
      </p:grpSp>
      <p:sp>
        <p:nvSpPr>
          <p:cNvPr id="336" name="Oval 335">
            <a:extLst>
              <a:ext uri="{FF2B5EF4-FFF2-40B4-BE49-F238E27FC236}">
                <a16:creationId xmlns:a16="http://schemas.microsoft.com/office/drawing/2014/main" id="{696BA5DA-1633-2073-0D2D-CEB54905A76F}"/>
              </a:ext>
              <a:ext uri="{C183D7F6-B498-43B3-948B-1728B52AA6E4}">
                <adec:decorative xmlns:adec="http://schemas.microsoft.com/office/drawing/2017/decorative" val="1"/>
              </a:ext>
            </a:extLst>
          </p:cNvPr>
          <p:cNvSpPr>
            <a:spLocks noChangeAspect="1"/>
          </p:cNvSpPr>
          <p:nvPr/>
        </p:nvSpPr>
        <p:spPr bwMode="auto">
          <a:xfrm>
            <a:off x="4006137" y="1359131"/>
            <a:ext cx="4139738" cy="4139738"/>
          </a:xfrm>
          <a:prstGeom prst="ellipse">
            <a:avLst/>
          </a:prstGeom>
          <a:gradFill>
            <a:gsLst>
              <a:gs pos="0">
                <a:schemeClr val="bg1">
                  <a:lumMod val="85000"/>
                  <a:lumOff val="15000"/>
                  <a:alpha val="50000"/>
                </a:schemeClr>
              </a:gs>
              <a:gs pos="100000">
                <a:schemeClr val="bg1">
                  <a:lumMod val="85000"/>
                  <a:lumOff val="15000"/>
                  <a:alpha val="50000"/>
                </a:schemeClr>
              </a:gs>
            </a:gsLst>
            <a:lin ang="2700000" scaled="0"/>
          </a:gradFill>
          <a:ln w="19050" cap="flat" cmpd="sng" algn="ctr">
            <a:solidFill>
              <a:schemeClr val="bg1">
                <a:lumMod val="65000"/>
                <a:lumOff val="35000"/>
              </a:scheme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3" name="Freeform 2">
            <a:extLst>
              <a:ext uri="{FF2B5EF4-FFF2-40B4-BE49-F238E27FC236}">
                <a16:creationId xmlns:a16="http://schemas.microsoft.com/office/drawing/2014/main" id="{F8312E3B-F3E5-DAE6-05C9-D0079A99374F}"/>
              </a:ext>
            </a:extLst>
          </p:cNvPr>
          <p:cNvSpPr/>
          <p:nvPr/>
        </p:nvSpPr>
        <p:spPr bwMode="auto">
          <a:xfrm rot="21584313" flipH="1">
            <a:off x="4004120" y="1641909"/>
            <a:ext cx="1705543" cy="1804178"/>
          </a:xfrm>
          <a:custGeom>
            <a:avLst/>
            <a:gdLst>
              <a:gd name="connsiteX0" fmla="*/ 655018 w 1684753"/>
              <a:gd name="connsiteY0" fmla="*/ 0 h 1782185"/>
              <a:gd name="connsiteX1" fmla="*/ 1678854 w 1684753"/>
              <a:gd name="connsiteY1" fmla="*/ 1648840 h 1782185"/>
              <a:gd name="connsiteX2" fmla="*/ 1684753 w 1684753"/>
              <a:gd name="connsiteY2" fmla="*/ 1782185 h 1782185"/>
              <a:gd name="connsiteX3" fmla="*/ 378626 w 1684753"/>
              <a:gd name="connsiteY3" fmla="*/ 1782185 h 1782185"/>
              <a:gd name="connsiteX4" fmla="*/ 372143 w 1684753"/>
              <a:gd name="connsiteY4" fmla="*/ 1697576 h 1782185"/>
              <a:gd name="connsiteX5" fmla="*/ 132098 w 1684753"/>
              <a:gd name="connsiteY5" fmla="*/ 1230868 h 1782185"/>
              <a:gd name="connsiteX6" fmla="*/ 0 w 1684753"/>
              <a:gd name="connsiteY6" fmla="*/ 1130632 h 1782185"/>
              <a:gd name="connsiteX7" fmla="*/ 414158 w 1684753"/>
              <a:gd name="connsiteY7" fmla="*/ 405215 h 178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753" h="1782185">
                <a:moveTo>
                  <a:pt x="655018" y="0"/>
                </a:moveTo>
                <a:cubicBezTo>
                  <a:pt x="1246619" y="351649"/>
                  <a:pt x="1626557" y="968293"/>
                  <a:pt x="1678854" y="1648840"/>
                </a:cubicBezTo>
                <a:lnTo>
                  <a:pt x="1684753" y="1782185"/>
                </a:lnTo>
                <a:lnTo>
                  <a:pt x="378626" y="1782185"/>
                </a:lnTo>
                <a:lnTo>
                  <a:pt x="372143" y="1697576"/>
                </a:lnTo>
                <a:cubicBezTo>
                  <a:pt x="346719" y="1518848"/>
                  <a:pt x="261660" y="1354532"/>
                  <a:pt x="132098" y="1230868"/>
                </a:cubicBezTo>
                <a:lnTo>
                  <a:pt x="0" y="1130632"/>
                </a:lnTo>
                <a:lnTo>
                  <a:pt x="414158" y="405215"/>
                </a:lnTo>
                <a:close/>
              </a:path>
            </a:pathLst>
          </a:custGeom>
          <a:solidFill>
            <a:srgbClr val="1E1E1E"/>
          </a:solidFill>
          <a:ln w="25400" cap="flat" cmpd="sng" algn="ctr">
            <a:gradFill flip="none" rotWithShape="1">
              <a:gsLst>
                <a:gs pos="14000">
                  <a:srgbClr val="8EC8E8"/>
                </a:gs>
                <a:gs pos="100000">
                  <a:srgbClr val="CD9AD0"/>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sp>
        <p:nvSpPr>
          <p:cNvPr id="337" name="Oval 336">
            <a:extLst>
              <a:ext uri="{FF2B5EF4-FFF2-40B4-BE49-F238E27FC236}">
                <a16:creationId xmlns:a16="http://schemas.microsoft.com/office/drawing/2014/main" id="{E7E1EC7E-65E3-BF5A-3DF9-5338274522FA}"/>
              </a:ext>
              <a:ext uri="{C183D7F6-B498-43B3-948B-1728B52AA6E4}">
                <adec:decorative xmlns:adec="http://schemas.microsoft.com/office/drawing/2017/decorative" val="1"/>
              </a:ext>
            </a:extLst>
          </p:cNvPr>
          <p:cNvSpPr>
            <a:spLocks noChangeAspect="1"/>
          </p:cNvSpPr>
          <p:nvPr/>
        </p:nvSpPr>
        <p:spPr bwMode="auto">
          <a:xfrm>
            <a:off x="5153185" y="2493818"/>
            <a:ext cx="1870364" cy="1870364"/>
          </a:xfrm>
          <a:prstGeom prst="ellipse">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8" name="TextBox 337">
            <a:extLst>
              <a:ext uri="{FF2B5EF4-FFF2-40B4-BE49-F238E27FC236}">
                <a16:creationId xmlns:a16="http://schemas.microsoft.com/office/drawing/2014/main" id="{A69261AA-A514-F60C-2792-06F5C595DB51}"/>
              </a:ext>
            </a:extLst>
          </p:cNvPr>
          <p:cNvSpPr txBox="1">
            <a:spLocks noChangeAspect="1"/>
          </p:cNvSpPr>
          <p:nvPr/>
        </p:nvSpPr>
        <p:spPr>
          <a:xfrm>
            <a:off x="5309817" y="2650451"/>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39" name="TextBox 338">
            <a:extLst>
              <a:ext uri="{FF2B5EF4-FFF2-40B4-BE49-F238E27FC236}">
                <a16:creationId xmlns:a16="http://schemas.microsoft.com/office/drawing/2014/main" id="{8F553369-2C29-C670-2EFE-D97B82236A56}"/>
              </a:ext>
            </a:extLst>
          </p:cNvPr>
          <p:cNvSpPr txBox="1">
            <a:spLocks noChangeAspect="1"/>
          </p:cNvSpPr>
          <p:nvPr/>
        </p:nvSpPr>
        <p:spPr>
          <a:xfrm>
            <a:off x="5277876" y="2610525"/>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340" name="Title 339">
            <a:extLst>
              <a:ext uri="{FF2B5EF4-FFF2-40B4-BE49-F238E27FC236}">
                <a16:creationId xmlns:a16="http://schemas.microsoft.com/office/drawing/2014/main" id="{3BB220BC-885A-E764-FCB6-E74A9D87E5B0}"/>
              </a:ext>
            </a:extLst>
          </p:cNvPr>
          <p:cNvSpPr>
            <a:spLocks noGrp="1" noChangeAspect="1"/>
          </p:cNvSpPr>
          <p:nvPr>
            <p:ph type="title" idx="4294967295"/>
          </p:nvPr>
        </p:nvSpPr>
        <p:spPr bwMode="auto">
          <a:xfrm>
            <a:off x="5594856" y="3207716"/>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341" name="Oval 340">
            <a:extLst>
              <a:ext uri="{FF2B5EF4-FFF2-40B4-BE49-F238E27FC236}">
                <a16:creationId xmlns:a16="http://schemas.microsoft.com/office/drawing/2014/main" id="{AEA51543-7BC4-BB49-89B6-BC2BB9FCBDF7}"/>
              </a:ext>
              <a:ext uri="{C183D7F6-B498-43B3-948B-1728B52AA6E4}">
                <adec:decorative xmlns:adec="http://schemas.microsoft.com/office/drawing/2017/decorative" val="1"/>
              </a:ext>
            </a:extLst>
          </p:cNvPr>
          <p:cNvSpPr>
            <a:spLocks noChangeAspect="1"/>
          </p:cNvSpPr>
          <p:nvPr/>
        </p:nvSpPr>
        <p:spPr bwMode="auto">
          <a:xfrm>
            <a:off x="5404192" y="2743200"/>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2" name="Picture 1" descr="Shield with a lock overlaid on top of it">
            <a:extLst>
              <a:ext uri="{FF2B5EF4-FFF2-40B4-BE49-F238E27FC236}">
                <a16:creationId xmlns:a16="http://schemas.microsoft.com/office/drawing/2014/main" id="{8B3CE20F-3949-76AE-6CB4-EACFEB71C4CE}"/>
              </a:ext>
            </a:extLst>
          </p:cNvPr>
          <p:cNvPicPr>
            <a:picLocks noChangeAspect="1"/>
          </p:cNvPicPr>
          <p:nvPr/>
        </p:nvPicPr>
        <p:blipFill>
          <a:blip r:embed="rId8"/>
          <a:stretch>
            <a:fillRect/>
          </a:stretch>
        </p:blipFill>
        <p:spPr>
          <a:xfrm>
            <a:off x="4521521" y="2344949"/>
            <a:ext cx="498764" cy="498764"/>
          </a:xfrm>
          <a:prstGeom prst="rect">
            <a:avLst/>
          </a:prstGeom>
          <a:ln>
            <a:noFill/>
          </a:ln>
        </p:spPr>
      </p:pic>
      <p:sp>
        <p:nvSpPr>
          <p:cNvPr id="4" name="Rectangle 3">
            <a:extLst>
              <a:ext uri="{FF2B5EF4-FFF2-40B4-BE49-F238E27FC236}">
                <a16:creationId xmlns:a16="http://schemas.microsoft.com/office/drawing/2014/main" id="{406F7EAC-D471-BAE8-3AD0-706B334DA789}"/>
              </a:ext>
            </a:extLst>
          </p:cNvPr>
          <p:cNvSpPr/>
          <p:nvPr/>
        </p:nvSpPr>
        <p:spPr bwMode="auto">
          <a:xfrm>
            <a:off x="4469045" y="2827006"/>
            <a:ext cx="559449"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Security</a:t>
            </a:r>
          </a:p>
        </p:txBody>
      </p:sp>
    </p:spTree>
    <p:extLst>
      <p:ext uri="{BB962C8B-B14F-4D97-AF65-F5344CB8AC3E}">
        <p14:creationId xmlns:p14="http://schemas.microsoft.com/office/powerpoint/2010/main" val="253128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58EE36-A7B6-5532-0727-25521D23A1C0}"/>
              </a:ext>
            </a:extLst>
          </p:cNvPr>
          <p:cNvSpPr/>
          <p:nvPr/>
        </p:nvSpPr>
        <p:spPr bwMode="auto">
          <a:xfrm>
            <a:off x="937570" y="883426"/>
            <a:ext cx="7232650" cy="1892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25" normalizeH="0" baseline="0" noProof="0">
                <a:ln>
                  <a:noFill/>
                </a:ln>
                <a:solidFill>
                  <a:schemeClr val="tx1"/>
                </a:solidFill>
                <a:effectLst/>
                <a:uLnTx/>
                <a:uFillTx/>
                <a:latin typeface="Segoe UI Semibold"/>
                <a:ea typeface="+mn-ea"/>
                <a:cs typeface="+mn-cs"/>
              </a:rPr>
              <a:t>The odds are </a:t>
            </a:r>
            <a:r>
              <a:rPr kumimoji="0" lang="en-US" sz="5400" b="0" i="0" u="none" strike="noStrike" kern="1200" cap="none" spc="-225" normalizeH="0" baseline="0" noProof="0">
                <a:ln>
                  <a:noFill/>
                </a:ln>
                <a:solidFill>
                  <a:srgbClr val="D83B01"/>
                </a:solidFill>
                <a:effectLst/>
                <a:uLnTx/>
                <a:uFillTx/>
                <a:latin typeface="Segoe UI Semibold"/>
                <a:ea typeface="+mn-ea"/>
                <a:cs typeface="+mn-cs"/>
              </a:rPr>
              <a:t>against</a:t>
            </a:r>
            <a:r>
              <a:rPr kumimoji="0" lang="en-US" sz="5400" b="0" i="0" u="none" strike="noStrike" kern="1200" cap="none" spc="-225" normalizeH="0" baseline="0" noProof="0">
                <a:ln>
                  <a:noFill/>
                </a:ln>
                <a:solidFill>
                  <a:schemeClr val="tx1"/>
                </a:solidFill>
                <a:effectLst/>
                <a:uLnTx/>
                <a:uFillTx/>
                <a:latin typeface="Segoe UI Semibold"/>
                <a:ea typeface="+mn-ea"/>
                <a:cs typeface="+mn-cs"/>
              </a:rPr>
              <a:t> today’s defenders</a:t>
            </a:r>
          </a:p>
        </p:txBody>
      </p:sp>
      <p:sp>
        <p:nvSpPr>
          <p:cNvPr id="61" name="Rectangle 60">
            <a:extLst>
              <a:ext uri="{FF2B5EF4-FFF2-40B4-BE49-F238E27FC236}">
                <a16:creationId xmlns:a16="http://schemas.microsoft.com/office/drawing/2014/main" id="{CC8D0830-4A24-4855-10A6-17DDC5B41BA7}"/>
              </a:ext>
            </a:extLst>
          </p:cNvPr>
          <p:cNvSpPr/>
          <p:nvPr/>
        </p:nvSpPr>
        <p:spPr bwMode="auto">
          <a:xfrm>
            <a:off x="3759926" y="3613106"/>
            <a:ext cx="2743200" cy="20116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1,287</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Password attacks per second</a:t>
            </a:r>
          </a:p>
        </p:txBody>
      </p:sp>
      <p:sp>
        <p:nvSpPr>
          <p:cNvPr id="62" name="Rectangle 61">
            <a:extLst>
              <a:ext uri="{FF2B5EF4-FFF2-40B4-BE49-F238E27FC236}">
                <a16:creationId xmlns:a16="http://schemas.microsoft.com/office/drawing/2014/main" id="{51FB4D71-E9B0-B390-CA7E-D6D36C12C987}"/>
              </a:ext>
            </a:extLst>
          </p:cNvPr>
          <p:cNvSpPr/>
          <p:nvPr/>
        </p:nvSpPr>
        <p:spPr bwMode="auto">
          <a:xfrm>
            <a:off x="9157426" y="3613106"/>
            <a:ext cx="2743200" cy="20116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chemeClr val="accent3"/>
                </a:solidFill>
                <a:effectLst/>
                <a:uLnTx/>
                <a:uFillTx/>
                <a:latin typeface="Segoe UI"/>
                <a:ea typeface="Segoe UI" pitchFamily="34" charset="0"/>
                <a:cs typeface="Segoe UI" pitchFamily="34" charset="0"/>
              </a:rPr>
              <a:t>3.4M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Global shortage of skilled security workers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18F8915B-965A-8A41-EB37-8FA8F0458B8A}"/>
              </a:ext>
            </a:extLst>
          </p:cNvPr>
          <p:cNvSpPr/>
          <p:nvPr/>
        </p:nvSpPr>
        <p:spPr bwMode="auto">
          <a:xfrm>
            <a:off x="6458676" y="3613106"/>
            <a:ext cx="2743200" cy="20116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FFB900"/>
                </a:solidFill>
                <a:effectLst/>
                <a:uLnTx/>
                <a:uFillTx/>
                <a:latin typeface="Segoe UI"/>
                <a:ea typeface="Segoe UI" pitchFamily="34" charset="0"/>
                <a:cs typeface="Segoe UI" pitchFamily="34" charset="0"/>
              </a:rPr>
              <a:t>1h 12mins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Median time for an attacker to move laterally once a </a:t>
            </a:r>
            <a:b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device is compromised</a:t>
            </a:r>
          </a:p>
        </p:txBody>
      </p:sp>
      <p:sp>
        <p:nvSpPr>
          <p:cNvPr id="65" name="Rounded Rectangle 27">
            <a:extLst>
              <a:ext uri="{FF2B5EF4-FFF2-40B4-BE49-F238E27FC236}">
                <a16:creationId xmlns:a16="http://schemas.microsoft.com/office/drawing/2014/main" id="{B7F30F60-A6E1-0AFE-FF29-EAB379AA9495}"/>
              </a:ext>
            </a:extLst>
          </p:cNvPr>
          <p:cNvSpPr/>
          <p:nvPr/>
        </p:nvSpPr>
        <p:spPr bwMode="auto">
          <a:xfrm>
            <a:off x="2555337" y="4278743"/>
            <a:ext cx="668233" cy="565611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
        <p:nvSpPr>
          <p:cNvPr id="66" name="Oval 65">
            <a:extLst>
              <a:ext uri="{FF2B5EF4-FFF2-40B4-BE49-F238E27FC236}">
                <a16:creationId xmlns:a16="http://schemas.microsoft.com/office/drawing/2014/main" id="{8E67899F-BDA2-EC79-9D81-7E0DE4788E3D}"/>
              </a:ext>
            </a:extLst>
          </p:cNvPr>
          <p:cNvSpPr/>
          <p:nvPr/>
        </p:nvSpPr>
        <p:spPr bwMode="auto">
          <a:xfrm>
            <a:off x="2636264" y="4367953"/>
            <a:ext cx="506379" cy="50637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Rounded Rectangle 30">
            <a:extLst>
              <a:ext uri="{FF2B5EF4-FFF2-40B4-BE49-F238E27FC236}">
                <a16:creationId xmlns:a16="http://schemas.microsoft.com/office/drawing/2014/main" id="{CEA1AA25-BF8A-FAD9-3F45-329359412426}"/>
              </a:ext>
            </a:extLst>
          </p:cNvPr>
          <p:cNvSpPr/>
          <p:nvPr/>
        </p:nvSpPr>
        <p:spPr bwMode="auto">
          <a:xfrm>
            <a:off x="1746454" y="3276600"/>
            <a:ext cx="668233" cy="84841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
        <p:nvSpPr>
          <p:cNvPr id="68" name="Oval 67">
            <a:extLst>
              <a:ext uri="{FF2B5EF4-FFF2-40B4-BE49-F238E27FC236}">
                <a16:creationId xmlns:a16="http://schemas.microsoft.com/office/drawing/2014/main" id="{95BB5105-D9A8-AEE8-E969-CD9608D19EA2}"/>
              </a:ext>
            </a:extLst>
          </p:cNvPr>
          <p:cNvSpPr/>
          <p:nvPr/>
        </p:nvSpPr>
        <p:spPr bwMode="auto">
          <a:xfrm>
            <a:off x="1827380" y="3365809"/>
            <a:ext cx="506379" cy="50637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ounded Rectangle 34">
            <a:extLst>
              <a:ext uri="{FF2B5EF4-FFF2-40B4-BE49-F238E27FC236}">
                <a16:creationId xmlns:a16="http://schemas.microsoft.com/office/drawing/2014/main" id="{70E1D325-F61B-1048-3AC0-961427873CE0}"/>
              </a:ext>
            </a:extLst>
          </p:cNvPr>
          <p:cNvSpPr/>
          <p:nvPr/>
        </p:nvSpPr>
        <p:spPr bwMode="auto">
          <a:xfrm>
            <a:off x="937570" y="3774759"/>
            <a:ext cx="668233" cy="7146373"/>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
        <p:nvSpPr>
          <p:cNvPr id="70" name="Oval 69">
            <a:extLst>
              <a:ext uri="{FF2B5EF4-FFF2-40B4-BE49-F238E27FC236}">
                <a16:creationId xmlns:a16="http://schemas.microsoft.com/office/drawing/2014/main" id="{79B2C622-F02B-9943-9BA7-382F9F76E5D6}"/>
              </a:ext>
            </a:extLst>
          </p:cNvPr>
          <p:cNvSpPr/>
          <p:nvPr/>
        </p:nvSpPr>
        <p:spPr bwMode="auto">
          <a:xfrm>
            <a:off x="1018497" y="3863969"/>
            <a:ext cx="506379" cy="5063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768537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7">
            <a:extLst>
              <a:ext uri="{FF2B5EF4-FFF2-40B4-BE49-F238E27FC236}">
                <a16:creationId xmlns:a16="http://schemas.microsoft.com/office/drawing/2014/main" id="{58EF5227-9391-4CE1-EB80-32B1BE4D5E7A}"/>
              </a:ext>
            </a:extLst>
          </p:cNvPr>
          <p:cNvSpPr/>
          <p:nvPr/>
        </p:nvSpPr>
        <p:spPr bwMode="auto">
          <a:xfrm rot="5400000" flipH="1">
            <a:off x="8117304" y="-1561906"/>
            <a:ext cx="1656037" cy="5836020"/>
          </a:xfrm>
          <a:prstGeom prst="roundRect">
            <a:avLst>
              <a:gd name="adj" fmla="val 50000"/>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258EE36-A7B6-5532-0727-25521D23A1C0}"/>
              </a:ext>
            </a:extLst>
          </p:cNvPr>
          <p:cNvSpPr/>
          <p:nvPr/>
        </p:nvSpPr>
        <p:spPr bwMode="auto">
          <a:xfrm>
            <a:off x="937570" y="1872883"/>
            <a:ext cx="4369216" cy="1892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25" normalizeH="0" baseline="0" noProof="0">
                <a:ln>
                  <a:noFill/>
                </a:ln>
                <a:solidFill>
                  <a:schemeClr val="accent1"/>
                </a:solidFill>
                <a:effectLst/>
                <a:uLnTx/>
                <a:uFillTx/>
                <a:latin typeface="Segoe UI Semibold"/>
                <a:ea typeface="+mn-ea"/>
                <a:cs typeface="+mn-cs"/>
              </a:rPr>
              <a:t>We need </a:t>
            </a:r>
            <a:br>
              <a:rPr kumimoji="0" lang="en-US" sz="5400" b="0" i="0" u="none" strike="noStrike" kern="1200" cap="none" spc="-225" normalizeH="0" baseline="0" noProof="0">
                <a:ln>
                  <a:noFill/>
                </a:ln>
                <a:solidFill>
                  <a:schemeClr val="accent1"/>
                </a:solidFill>
                <a:effectLst/>
                <a:uLnTx/>
                <a:uFillTx/>
                <a:latin typeface="Segoe UI Semibold"/>
                <a:ea typeface="+mn-ea"/>
                <a:cs typeface="+mn-cs"/>
              </a:rPr>
            </a:br>
            <a:r>
              <a:rPr kumimoji="0" lang="en-US" sz="5400" b="0" i="0" u="none" strike="noStrike" kern="1200" cap="none" spc="-225" normalizeH="0" baseline="0" noProof="0">
                <a:ln>
                  <a:noFill/>
                </a:ln>
                <a:solidFill>
                  <a:schemeClr val="accent1"/>
                </a:solidFill>
                <a:effectLst/>
                <a:uLnTx/>
                <a:uFillTx/>
                <a:latin typeface="Segoe UI Semibold"/>
                <a:ea typeface="+mn-ea"/>
                <a:cs typeface="+mn-cs"/>
              </a:rPr>
              <a:t>a paradigm </a:t>
            </a:r>
            <a:r>
              <a:rPr kumimoji="0" lang="en-US" sz="5400" b="0" i="0" u="none" strike="noStrike" kern="1200" cap="none" spc="-225" normalizeH="0" baseline="0" noProof="0">
                <a:ln>
                  <a:noFill/>
                </a:ln>
                <a:solidFill>
                  <a:schemeClr val="accent2"/>
                </a:solidFill>
                <a:effectLst/>
                <a:uLnTx/>
                <a:uFillTx/>
                <a:latin typeface="Segoe UI Semibold"/>
                <a:ea typeface="+mn-ea"/>
                <a:cs typeface="+mn-cs"/>
              </a:rPr>
              <a:t>shift</a:t>
            </a:r>
          </a:p>
        </p:txBody>
      </p:sp>
      <p:sp>
        <p:nvSpPr>
          <p:cNvPr id="61" name="Rectangle 60">
            <a:extLst>
              <a:ext uri="{FF2B5EF4-FFF2-40B4-BE49-F238E27FC236}">
                <a16:creationId xmlns:a16="http://schemas.microsoft.com/office/drawing/2014/main" id="{CC8D0830-4A24-4855-10A6-17DDC5B41BA7}"/>
              </a:ext>
            </a:extLst>
          </p:cNvPr>
          <p:cNvSpPr/>
          <p:nvPr/>
        </p:nvSpPr>
        <p:spPr bwMode="auto">
          <a:xfrm>
            <a:off x="8650308" y="944624"/>
            <a:ext cx="1432059"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Always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Learning</a:t>
            </a:r>
          </a:p>
        </p:txBody>
      </p:sp>
      <p:sp>
        <p:nvSpPr>
          <p:cNvPr id="7" name="Rounded Rectangle 27">
            <a:extLst>
              <a:ext uri="{FF2B5EF4-FFF2-40B4-BE49-F238E27FC236}">
                <a16:creationId xmlns:a16="http://schemas.microsoft.com/office/drawing/2014/main" id="{F1A53406-5C71-4636-F115-CB1253F1BA9E}"/>
              </a:ext>
            </a:extLst>
          </p:cNvPr>
          <p:cNvSpPr/>
          <p:nvPr/>
        </p:nvSpPr>
        <p:spPr bwMode="auto">
          <a:xfrm rot="5400000" flipH="1">
            <a:off x="8110905" y="554852"/>
            <a:ext cx="1656037" cy="5823221"/>
          </a:xfrm>
          <a:prstGeom prst="roundRect">
            <a:avLst>
              <a:gd name="adj" fmla="val 50000"/>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ounded Rectangle 27">
            <a:extLst>
              <a:ext uri="{FF2B5EF4-FFF2-40B4-BE49-F238E27FC236}">
                <a16:creationId xmlns:a16="http://schemas.microsoft.com/office/drawing/2014/main" id="{ACF1595F-C1F1-54E6-23D3-B85928E60CC4}"/>
              </a:ext>
            </a:extLst>
          </p:cNvPr>
          <p:cNvSpPr/>
          <p:nvPr/>
        </p:nvSpPr>
        <p:spPr bwMode="auto">
          <a:xfrm rot="5400000" flipH="1">
            <a:off x="6062452" y="2660969"/>
            <a:ext cx="1618488" cy="1621855"/>
          </a:xfrm>
          <a:prstGeom prst="ellipse">
            <a:avLst/>
          </a:prstGeom>
          <a:solidFill>
            <a:schemeClr val="tx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Rounded Rectangle 27">
            <a:extLst>
              <a:ext uri="{FF2B5EF4-FFF2-40B4-BE49-F238E27FC236}">
                <a16:creationId xmlns:a16="http://schemas.microsoft.com/office/drawing/2014/main" id="{DCDFFC09-E3D4-D1B1-A869-416481EE6F47}"/>
              </a:ext>
            </a:extLst>
          </p:cNvPr>
          <p:cNvSpPr/>
          <p:nvPr/>
        </p:nvSpPr>
        <p:spPr bwMode="auto">
          <a:xfrm rot="5400000" flipH="1">
            <a:off x="7562861" y="3133725"/>
            <a:ext cx="1656037" cy="472713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Rounded Rectangle 27">
            <a:extLst>
              <a:ext uri="{FF2B5EF4-FFF2-40B4-BE49-F238E27FC236}">
                <a16:creationId xmlns:a16="http://schemas.microsoft.com/office/drawing/2014/main" id="{0B450397-AD18-E44B-4548-FA0C603E3D3B}"/>
              </a:ext>
            </a:extLst>
          </p:cNvPr>
          <p:cNvSpPr/>
          <p:nvPr/>
        </p:nvSpPr>
        <p:spPr bwMode="auto">
          <a:xfrm rot="5400000" flipH="1">
            <a:off x="8943224" y="3416956"/>
            <a:ext cx="1656037" cy="416067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Rounded Rectangle 27">
            <a:extLst>
              <a:ext uri="{FF2B5EF4-FFF2-40B4-BE49-F238E27FC236}">
                <a16:creationId xmlns:a16="http://schemas.microsoft.com/office/drawing/2014/main" id="{78739758-DF45-C708-2533-1FF3FB529A9E}"/>
              </a:ext>
            </a:extLst>
          </p:cNvPr>
          <p:cNvSpPr/>
          <p:nvPr/>
        </p:nvSpPr>
        <p:spPr bwMode="auto">
          <a:xfrm rot="5400000" flipH="1">
            <a:off x="6051301" y="4678100"/>
            <a:ext cx="1618488" cy="1621855"/>
          </a:xfrm>
          <a:prstGeom prst="ellipse">
            <a:avLst/>
          </a:pr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314B4F69-8864-A44A-35AD-B1F95A6A4886}"/>
              </a:ext>
            </a:extLst>
          </p:cNvPr>
          <p:cNvSpPr/>
          <p:nvPr/>
        </p:nvSpPr>
        <p:spPr bwMode="auto">
          <a:xfrm>
            <a:off x="7924794" y="5069037"/>
            <a:ext cx="2883087"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Augmenting humans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with machine scale</a:t>
            </a:r>
          </a:p>
        </p:txBody>
      </p:sp>
      <p:grpSp>
        <p:nvGrpSpPr>
          <p:cNvPr id="9" name="Group 8">
            <a:extLst>
              <a:ext uri="{FF2B5EF4-FFF2-40B4-BE49-F238E27FC236}">
                <a16:creationId xmlns:a16="http://schemas.microsoft.com/office/drawing/2014/main" id="{41A4725D-14BB-2354-DCDC-7AF9154705E1}"/>
              </a:ext>
            </a:extLst>
          </p:cNvPr>
          <p:cNvGrpSpPr/>
          <p:nvPr/>
        </p:nvGrpSpPr>
        <p:grpSpPr>
          <a:xfrm flipH="1">
            <a:off x="6439392" y="4884135"/>
            <a:ext cx="829552" cy="1105031"/>
            <a:chOff x="-3659850" y="4127098"/>
            <a:chExt cx="2081277" cy="2772428"/>
          </a:xfrm>
        </p:grpSpPr>
        <p:grpSp>
          <p:nvGrpSpPr>
            <p:cNvPr id="10" name="Group 9">
              <a:extLst>
                <a:ext uri="{FF2B5EF4-FFF2-40B4-BE49-F238E27FC236}">
                  <a16:creationId xmlns:a16="http://schemas.microsoft.com/office/drawing/2014/main" id="{837F3F73-32DE-59BE-0B57-D832028D8BB6}"/>
                </a:ext>
              </a:extLst>
            </p:cNvPr>
            <p:cNvGrpSpPr/>
            <p:nvPr/>
          </p:nvGrpSpPr>
          <p:grpSpPr>
            <a:xfrm>
              <a:off x="-3451582" y="4558699"/>
              <a:ext cx="1684895" cy="2340827"/>
              <a:chOff x="20883096" y="4370198"/>
              <a:chExt cx="1372623" cy="1906987"/>
            </a:xfrm>
          </p:grpSpPr>
          <p:sp>
            <p:nvSpPr>
              <p:cNvPr id="18" name="AutoShape 17">
                <a:extLst>
                  <a:ext uri="{FF2B5EF4-FFF2-40B4-BE49-F238E27FC236}">
                    <a16:creationId xmlns:a16="http://schemas.microsoft.com/office/drawing/2014/main" id="{61D18D9D-DF58-626D-D07E-32CFBA06C911}"/>
                  </a:ext>
                </a:extLst>
              </p:cNvPr>
              <p:cNvSpPr>
                <a:spLocks noChangeAspect="1" noChangeArrowheads="1" noTextEdit="1"/>
              </p:cNvSpPr>
              <p:nvPr/>
            </p:nvSpPr>
            <p:spPr bwMode="auto">
              <a:xfrm>
                <a:off x="20883096" y="4370198"/>
                <a:ext cx="1372623" cy="19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Oval 19">
                <a:extLst>
                  <a:ext uri="{FF2B5EF4-FFF2-40B4-BE49-F238E27FC236}">
                    <a16:creationId xmlns:a16="http://schemas.microsoft.com/office/drawing/2014/main" id="{5BAE64DD-804F-95C6-3D5D-BB393B1C42AB}"/>
                  </a:ext>
                </a:extLst>
              </p:cNvPr>
              <p:cNvSpPr>
                <a:spLocks noChangeArrowheads="1"/>
              </p:cNvSpPr>
              <p:nvPr/>
            </p:nvSpPr>
            <p:spPr bwMode="auto">
              <a:xfrm>
                <a:off x="21152318" y="4517048"/>
                <a:ext cx="828061" cy="875534"/>
              </a:xfrm>
              <a:prstGeom prst="ellipse">
                <a:avLst/>
              </a:prstGeom>
              <a:solidFill>
                <a:schemeClr val="accent1"/>
              </a:solidFill>
              <a:ln w="76200">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20">
                <a:extLst>
                  <a:ext uri="{FF2B5EF4-FFF2-40B4-BE49-F238E27FC236}">
                    <a16:creationId xmlns:a16="http://schemas.microsoft.com/office/drawing/2014/main" id="{5D644A77-FCF3-9275-ADC9-9E2348AD63A1}"/>
                  </a:ext>
                </a:extLst>
              </p:cNvPr>
              <p:cNvSpPr>
                <a:spLocks/>
              </p:cNvSpPr>
              <p:nvPr/>
            </p:nvSpPr>
            <p:spPr bwMode="auto">
              <a:xfrm>
                <a:off x="21272652" y="5812552"/>
                <a:ext cx="593512" cy="13665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7023E3AE-D695-0D2A-812E-0D1F017BB1C1}"/>
                  </a:ext>
                </a:extLst>
              </p:cNvPr>
              <p:cNvSpPr>
                <a:spLocks/>
              </p:cNvSpPr>
              <p:nvPr/>
            </p:nvSpPr>
            <p:spPr bwMode="auto">
              <a:xfrm>
                <a:off x="21272652" y="5573924"/>
                <a:ext cx="593512" cy="13665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2">
                <a:extLst>
                  <a:ext uri="{FF2B5EF4-FFF2-40B4-BE49-F238E27FC236}">
                    <a16:creationId xmlns:a16="http://schemas.microsoft.com/office/drawing/2014/main" id="{3939D212-3626-2383-84C4-F17357A43E13}"/>
                  </a:ext>
                </a:extLst>
              </p:cNvPr>
              <p:cNvSpPr>
                <a:spLocks/>
              </p:cNvSpPr>
              <p:nvPr/>
            </p:nvSpPr>
            <p:spPr bwMode="auto">
              <a:xfrm>
                <a:off x="21272652" y="6026706"/>
                <a:ext cx="593512" cy="146848"/>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A3544BBE-7B36-141A-9D7B-AA09D5BEC1A2}"/>
                </a:ext>
              </a:extLst>
            </p:cNvPr>
            <p:cNvCxnSpPr>
              <a:cxnSpLocks/>
            </p:cNvCxnSpPr>
            <p:nvPr/>
          </p:nvCxnSpPr>
          <p:spPr>
            <a:xfrm flipV="1">
              <a:off x="-2629968" y="4127098"/>
              <a:ext cx="0" cy="439948"/>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A644DF4-BACD-258D-3C13-11CF5EDCD60A}"/>
                </a:ext>
              </a:extLst>
            </p:cNvPr>
            <p:cNvCxnSpPr>
              <a:cxnSpLocks/>
            </p:cNvCxnSpPr>
            <p:nvPr/>
          </p:nvCxnSpPr>
          <p:spPr>
            <a:xfrm flipH="1" flipV="1">
              <a:off x="-3482576" y="4738956"/>
              <a:ext cx="309682" cy="166758"/>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DE8BB8-F069-4A20-A8C8-A88CBE752581}"/>
                </a:ext>
              </a:extLst>
            </p:cNvPr>
            <p:cNvCxnSpPr>
              <a:cxnSpLocks/>
            </p:cNvCxnSpPr>
            <p:nvPr/>
          </p:nvCxnSpPr>
          <p:spPr>
            <a:xfrm flipH="1">
              <a:off x="-3659850" y="5482965"/>
              <a:ext cx="354548" cy="7653"/>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7536252-A41D-291C-A902-97FCFF4C0090}"/>
                </a:ext>
              </a:extLst>
            </p:cNvPr>
            <p:cNvGrpSpPr/>
            <p:nvPr/>
          </p:nvGrpSpPr>
          <p:grpSpPr>
            <a:xfrm flipH="1">
              <a:off x="-2065529" y="4738956"/>
              <a:ext cx="486956" cy="751662"/>
              <a:chOff x="-1890540" y="4738956"/>
              <a:chExt cx="486956" cy="751662"/>
            </a:xfrm>
          </p:grpSpPr>
          <p:cxnSp>
            <p:nvCxnSpPr>
              <p:cNvPr id="15" name="Straight Connector 14">
                <a:extLst>
                  <a:ext uri="{FF2B5EF4-FFF2-40B4-BE49-F238E27FC236}">
                    <a16:creationId xmlns:a16="http://schemas.microsoft.com/office/drawing/2014/main" id="{CCA115B4-6393-BD0B-18EE-9B7A88A5FEC0}"/>
                  </a:ext>
                </a:extLst>
              </p:cNvPr>
              <p:cNvCxnSpPr>
                <a:cxnSpLocks/>
              </p:cNvCxnSpPr>
              <p:nvPr/>
            </p:nvCxnSpPr>
            <p:spPr>
              <a:xfrm flipH="1" flipV="1">
                <a:off x="-1713266" y="4738956"/>
                <a:ext cx="309682" cy="166758"/>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2F1618-5E28-34FF-FCB6-B242F080EAC9}"/>
                  </a:ext>
                </a:extLst>
              </p:cNvPr>
              <p:cNvCxnSpPr>
                <a:cxnSpLocks/>
              </p:cNvCxnSpPr>
              <p:nvPr/>
            </p:nvCxnSpPr>
            <p:spPr>
              <a:xfrm flipH="1">
                <a:off x="-1890540" y="5482965"/>
                <a:ext cx="354548" cy="7653"/>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Rounded Rectangle 27">
            <a:extLst>
              <a:ext uri="{FF2B5EF4-FFF2-40B4-BE49-F238E27FC236}">
                <a16:creationId xmlns:a16="http://schemas.microsoft.com/office/drawing/2014/main" id="{96F2E558-5B2C-6E9B-112C-2C14709E67CF}"/>
              </a:ext>
            </a:extLst>
          </p:cNvPr>
          <p:cNvSpPr/>
          <p:nvPr/>
        </p:nvSpPr>
        <p:spPr bwMode="auto">
          <a:xfrm rot="5400000" flipH="1">
            <a:off x="8443286" y="1985499"/>
            <a:ext cx="1656037" cy="296628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987BD187-C3E7-2AAF-98E4-243C0411F735}"/>
              </a:ext>
            </a:extLst>
          </p:cNvPr>
          <p:cNvGrpSpPr/>
          <p:nvPr/>
        </p:nvGrpSpPr>
        <p:grpSpPr>
          <a:xfrm flipH="1">
            <a:off x="6354351" y="2995051"/>
            <a:ext cx="1008208" cy="1013450"/>
            <a:chOff x="25258130" y="4482775"/>
            <a:chExt cx="1706457" cy="1715329"/>
          </a:xfrm>
          <a:solidFill>
            <a:schemeClr val="accent3"/>
          </a:solidFill>
        </p:grpSpPr>
        <p:sp>
          <p:nvSpPr>
            <p:cNvPr id="40" name="Freeform: Shape 39">
              <a:extLst>
                <a:ext uri="{FF2B5EF4-FFF2-40B4-BE49-F238E27FC236}">
                  <a16:creationId xmlns:a16="http://schemas.microsoft.com/office/drawing/2014/main" id="{87A54432-A77E-929A-BE95-F159713C8ACC}"/>
                </a:ext>
              </a:extLst>
            </p:cNvPr>
            <p:cNvSpPr/>
            <p:nvPr/>
          </p:nvSpPr>
          <p:spPr>
            <a:xfrm>
              <a:off x="26604525" y="5694360"/>
              <a:ext cx="236515" cy="136516"/>
            </a:xfrm>
            <a:custGeom>
              <a:avLst/>
              <a:gdLst>
                <a:gd name="connsiteX0" fmla="*/ 0 w 236515"/>
                <a:gd name="connsiteY0" fmla="*/ 0 h 136516"/>
                <a:gd name="connsiteX1" fmla="*/ 236515 w 236515"/>
                <a:gd name="connsiteY1" fmla="*/ 136517 h 136516"/>
              </a:gdLst>
              <a:ahLst/>
              <a:cxnLst>
                <a:cxn ang="0">
                  <a:pos x="connsiteX0" y="connsiteY0"/>
                </a:cxn>
                <a:cxn ang="0">
                  <a:pos x="connsiteX1" y="connsiteY1"/>
                </a:cxn>
              </a:cxnLst>
              <a:rect l="l" t="t" r="r" b="b"/>
              <a:pathLst>
                <a:path w="236515" h="136516">
                  <a:moveTo>
                    <a:pt x="0" y="0"/>
                  </a:moveTo>
                  <a:lnTo>
                    <a:pt x="236515" y="136517"/>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BC7D3C4F-49C3-C6A7-722C-99C366533E49}"/>
                </a:ext>
              </a:extLst>
            </p:cNvPr>
            <p:cNvSpPr/>
            <p:nvPr/>
          </p:nvSpPr>
          <p:spPr>
            <a:xfrm>
              <a:off x="25381677" y="4909389"/>
              <a:ext cx="236515" cy="136516"/>
            </a:xfrm>
            <a:custGeom>
              <a:avLst/>
              <a:gdLst>
                <a:gd name="connsiteX0" fmla="*/ 0 w 236515"/>
                <a:gd name="connsiteY0" fmla="*/ 0 h 136516"/>
                <a:gd name="connsiteX1" fmla="*/ 236515 w 236515"/>
                <a:gd name="connsiteY1" fmla="*/ 136517 h 136516"/>
              </a:gdLst>
              <a:ahLst/>
              <a:cxnLst>
                <a:cxn ang="0">
                  <a:pos x="connsiteX0" y="connsiteY0"/>
                </a:cxn>
                <a:cxn ang="0">
                  <a:pos x="connsiteX1" y="connsiteY1"/>
                </a:cxn>
              </a:cxnLst>
              <a:rect l="l" t="t" r="r" b="b"/>
              <a:pathLst>
                <a:path w="236515" h="136516">
                  <a:moveTo>
                    <a:pt x="0" y="0"/>
                  </a:moveTo>
                  <a:lnTo>
                    <a:pt x="236515" y="136517"/>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5539861-E0C9-C9E3-B721-04467FA8FE4D}"/>
                </a:ext>
              </a:extLst>
            </p:cNvPr>
            <p:cNvSpPr/>
            <p:nvPr/>
          </p:nvSpPr>
          <p:spPr>
            <a:xfrm>
              <a:off x="25381677" y="5694360"/>
              <a:ext cx="236515" cy="136516"/>
            </a:xfrm>
            <a:custGeom>
              <a:avLst/>
              <a:gdLst>
                <a:gd name="connsiteX0" fmla="*/ 236515 w 236515"/>
                <a:gd name="connsiteY0" fmla="*/ 0 h 136516"/>
                <a:gd name="connsiteX1" fmla="*/ 0 w 236515"/>
                <a:gd name="connsiteY1" fmla="*/ 136517 h 136516"/>
              </a:gdLst>
              <a:ahLst/>
              <a:cxnLst>
                <a:cxn ang="0">
                  <a:pos x="connsiteX0" y="connsiteY0"/>
                </a:cxn>
                <a:cxn ang="0">
                  <a:pos x="connsiteX1" y="connsiteY1"/>
                </a:cxn>
              </a:cxnLst>
              <a:rect l="l" t="t" r="r" b="b"/>
              <a:pathLst>
                <a:path w="236515" h="136516">
                  <a:moveTo>
                    <a:pt x="236515" y="0"/>
                  </a:moveTo>
                  <a:lnTo>
                    <a:pt x="0" y="136517"/>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A4D4ABD-6FC5-904A-B640-D442F7D07C99}"/>
                </a:ext>
              </a:extLst>
            </p:cNvPr>
            <p:cNvSpPr/>
            <p:nvPr/>
          </p:nvSpPr>
          <p:spPr>
            <a:xfrm>
              <a:off x="26604525" y="4909389"/>
              <a:ext cx="236515" cy="136516"/>
            </a:xfrm>
            <a:custGeom>
              <a:avLst/>
              <a:gdLst>
                <a:gd name="connsiteX0" fmla="*/ 236515 w 236515"/>
                <a:gd name="connsiteY0" fmla="*/ 0 h 136516"/>
                <a:gd name="connsiteX1" fmla="*/ 0 w 236515"/>
                <a:gd name="connsiteY1" fmla="*/ 136517 h 136516"/>
              </a:gdLst>
              <a:ahLst/>
              <a:cxnLst>
                <a:cxn ang="0">
                  <a:pos x="connsiteX0" y="connsiteY0"/>
                </a:cxn>
                <a:cxn ang="0">
                  <a:pos x="connsiteX1" y="connsiteY1"/>
                </a:cxn>
              </a:cxnLst>
              <a:rect l="l" t="t" r="r" b="b"/>
              <a:pathLst>
                <a:path w="236515" h="136516">
                  <a:moveTo>
                    <a:pt x="236515" y="0"/>
                  </a:moveTo>
                  <a:lnTo>
                    <a:pt x="0" y="136517"/>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6AF528C-508E-4157-C354-7F768F249B1F}"/>
                </a:ext>
              </a:extLst>
            </p:cNvPr>
            <p:cNvSpPr/>
            <p:nvPr/>
          </p:nvSpPr>
          <p:spPr>
            <a:xfrm>
              <a:off x="25258130" y="5370133"/>
              <a:ext cx="273033" cy="34129"/>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6286883-733B-90B7-179D-1518B2A9F4C2}"/>
                </a:ext>
              </a:extLst>
            </p:cNvPr>
            <p:cNvSpPr/>
            <p:nvPr/>
          </p:nvSpPr>
          <p:spPr>
            <a:xfrm>
              <a:off x="26691554" y="5370133"/>
              <a:ext cx="273033" cy="34129"/>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9B78F115-F1AD-5C86-1919-241B8AFAE63F}"/>
                </a:ext>
              </a:extLst>
            </p:cNvPr>
            <p:cNvSpPr/>
            <p:nvPr/>
          </p:nvSpPr>
          <p:spPr>
            <a:xfrm>
              <a:off x="26669370" y="5538048"/>
              <a:ext cx="132079" cy="35153"/>
            </a:xfrm>
            <a:custGeom>
              <a:avLst/>
              <a:gdLst>
                <a:gd name="connsiteX0" fmla="*/ 0 w 132079"/>
                <a:gd name="connsiteY0" fmla="*/ 0 h 35153"/>
                <a:gd name="connsiteX1" fmla="*/ 132080 w 132079"/>
                <a:gd name="connsiteY1" fmla="*/ 35153 h 35153"/>
              </a:gdLst>
              <a:ahLst/>
              <a:cxnLst>
                <a:cxn ang="0">
                  <a:pos x="connsiteX0" y="connsiteY0"/>
                </a:cxn>
                <a:cxn ang="0">
                  <a:pos x="connsiteX1" y="connsiteY1"/>
                </a:cxn>
              </a:cxnLst>
              <a:rect l="l" t="t" r="r" b="b"/>
              <a:pathLst>
                <a:path w="132079" h="35153">
                  <a:moveTo>
                    <a:pt x="0" y="0"/>
                  </a:moveTo>
                  <a:lnTo>
                    <a:pt x="132080" y="35153"/>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6F23BB32-7715-5170-6C95-8665B80F0472}"/>
                </a:ext>
              </a:extLst>
            </p:cNvPr>
            <p:cNvSpPr/>
            <p:nvPr/>
          </p:nvSpPr>
          <p:spPr>
            <a:xfrm>
              <a:off x="25421267" y="5167064"/>
              <a:ext cx="132079" cy="35153"/>
            </a:xfrm>
            <a:custGeom>
              <a:avLst/>
              <a:gdLst>
                <a:gd name="connsiteX0" fmla="*/ 0 w 132079"/>
                <a:gd name="connsiteY0" fmla="*/ 0 h 35153"/>
                <a:gd name="connsiteX1" fmla="*/ 132080 w 132079"/>
                <a:gd name="connsiteY1" fmla="*/ 35153 h 35153"/>
              </a:gdLst>
              <a:ahLst/>
              <a:cxnLst>
                <a:cxn ang="0">
                  <a:pos x="connsiteX0" y="connsiteY0"/>
                </a:cxn>
                <a:cxn ang="0">
                  <a:pos x="connsiteX1" y="connsiteY1"/>
                </a:cxn>
              </a:cxnLst>
              <a:rect l="l" t="t" r="r" b="b"/>
              <a:pathLst>
                <a:path w="132079" h="35153">
                  <a:moveTo>
                    <a:pt x="0" y="0"/>
                  </a:moveTo>
                  <a:lnTo>
                    <a:pt x="132080" y="35153"/>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67C457D-440D-92A6-5BA0-F2A51E19AF77}"/>
                </a:ext>
              </a:extLst>
            </p:cNvPr>
            <p:cNvSpPr/>
            <p:nvPr/>
          </p:nvSpPr>
          <p:spPr>
            <a:xfrm>
              <a:off x="26501796" y="5828828"/>
              <a:ext cx="96244" cy="96244"/>
            </a:xfrm>
            <a:custGeom>
              <a:avLst/>
              <a:gdLst>
                <a:gd name="connsiteX0" fmla="*/ 0 w 96244"/>
                <a:gd name="connsiteY0" fmla="*/ 0 h 96244"/>
                <a:gd name="connsiteX1" fmla="*/ 96244 w 96244"/>
                <a:gd name="connsiteY1" fmla="*/ 96244 h 96244"/>
              </a:gdLst>
              <a:ahLst/>
              <a:cxnLst>
                <a:cxn ang="0">
                  <a:pos x="connsiteX0" y="connsiteY0"/>
                </a:cxn>
                <a:cxn ang="0">
                  <a:pos x="connsiteX1" y="connsiteY1"/>
                </a:cxn>
              </a:cxnLst>
              <a:rect l="l" t="t" r="r" b="b"/>
              <a:pathLst>
                <a:path w="96244" h="96244">
                  <a:moveTo>
                    <a:pt x="0" y="0"/>
                  </a:moveTo>
                  <a:lnTo>
                    <a:pt x="96244" y="96244"/>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2290884F-9E60-90F7-CE3B-4F92A0886B16}"/>
                </a:ext>
              </a:extLst>
            </p:cNvPr>
            <p:cNvSpPr/>
            <p:nvPr/>
          </p:nvSpPr>
          <p:spPr>
            <a:xfrm>
              <a:off x="25624677" y="5828828"/>
              <a:ext cx="96244" cy="96244"/>
            </a:xfrm>
            <a:custGeom>
              <a:avLst/>
              <a:gdLst>
                <a:gd name="connsiteX0" fmla="*/ 96244 w 96244"/>
                <a:gd name="connsiteY0" fmla="*/ 0 h 96244"/>
                <a:gd name="connsiteX1" fmla="*/ 0 w 96244"/>
                <a:gd name="connsiteY1" fmla="*/ 96244 h 96244"/>
              </a:gdLst>
              <a:ahLst/>
              <a:cxnLst>
                <a:cxn ang="0">
                  <a:pos x="connsiteX0" y="connsiteY0"/>
                </a:cxn>
                <a:cxn ang="0">
                  <a:pos x="connsiteX1" y="connsiteY1"/>
                </a:cxn>
              </a:cxnLst>
              <a:rect l="l" t="t" r="r" b="b"/>
              <a:pathLst>
                <a:path w="96244" h="96244">
                  <a:moveTo>
                    <a:pt x="96244" y="0"/>
                  </a:moveTo>
                  <a:lnTo>
                    <a:pt x="0" y="96244"/>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BA23EC0-0B9E-F089-894B-5C22146D59B7}"/>
                </a:ext>
              </a:extLst>
            </p:cNvPr>
            <p:cNvSpPr/>
            <p:nvPr/>
          </p:nvSpPr>
          <p:spPr>
            <a:xfrm>
              <a:off x="25421267" y="5538048"/>
              <a:ext cx="132079" cy="35153"/>
            </a:xfrm>
            <a:custGeom>
              <a:avLst/>
              <a:gdLst>
                <a:gd name="connsiteX0" fmla="*/ 132080 w 132079"/>
                <a:gd name="connsiteY0" fmla="*/ 0 h 35153"/>
                <a:gd name="connsiteX1" fmla="*/ 0 w 132079"/>
                <a:gd name="connsiteY1" fmla="*/ 35153 h 35153"/>
              </a:gdLst>
              <a:ahLst/>
              <a:cxnLst>
                <a:cxn ang="0">
                  <a:pos x="connsiteX0" y="connsiteY0"/>
                </a:cxn>
                <a:cxn ang="0">
                  <a:pos x="connsiteX1" y="connsiteY1"/>
                </a:cxn>
              </a:cxnLst>
              <a:rect l="l" t="t" r="r" b="b"/>
              <a:pathLst>
                <a:path w="132079" h="35153">
                  <a:moveTo>
                    <a:pt x="132080" y="0"/>
                  </a:moveTo>
                  <a:lnTo>
                    <a:pt x="0" y="35153"/>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DD3F3BC-0DA9-E1B8-A463-97891A59A3C5}"/>
                </a:ext>
              </a:extLst>
            </p:cNvPr>
            <p:cNvSpPr/>
            <p:nvPr/>
          </p:nvSpPr>
          <p:spPr>
            <a:xfrm>
              <a:off x="26669370" y="5167064"/>
              <a:ext cx="132079" cy="35153"/>
            </a:xfrm>
            <a:custGeom>
              <a:avLst/>
              <a:gdLst>
                <a:gd name="connsiteX0" fmla="*/ 132080 w 132079"/>
                <a:gd name="connsiteY0" fmla="*/ 0 h 35153"/>
                <a:gd name="connsiteX1" fmla="*/ 0 w 132079"/>
                <a:gd name="connsiteY1" fmla="*/ 35153 h 35153"/>
              </a:gdLst>
              <a:ahLst/>
              <a:cxnLst>
                <a:cxn ang="0">
                  <a:pos x="connsiteX0" y="connsiteY0"/>
                </a:cxn>
                <a:cxn ang="0">
                  <a:pos x="connsiteX1" y="connsiteY1"/>
                </a:cxn>
              </a:cxnLst>
              <a:rect l="l" t="t" r="r" b="b"/>
              <a:pathLst>
                <a:path w="132079" h="35153">
                  <a:moveTo>
                    <a:pt x="132080" y="0"/>
                  </a:moveTo>
                  <a:lnTo>
                    <a:pt x="0" y="35153"/>
                  </a:lnTo>
                </a:path>
              </a:pathLst>
            </a:custGeom>
            <a:grpFill/>
            <a:ln w="68140" cap="rnd">
              <a:solidFill>
                <a:schemeClr val="accent3"/>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95224C3-890A-F832-5EFD-220D077B21FB}"/>
                </a:ext>
              </a:extLst>
            </p:cNvPr>
            <p:cNvSpPr/>
            <p:nvPr/>
          </p:nvSpPr>
          <p:spPr>
            <a:xfrm>
              <a:off x="26111359" y="5574908"/>
              <a:ext cx="34129" cy="614324"/>
            </a:xfrm>
            <a:custGeom>
              <a:avLst/>
              <a:gdLst>
                <a:gd name="connsiteX0" fmla="*/ 0 w 34129"/>
                <a:gd name="connsiteY0" fmla="*/ 0 h 614324"/>
                <a:gd name="connsiteX1" fmla="*/ 0 w 34129"/>
                <a:gd name="connsiteY1" fmla="*/ 614325 h 614324"/>
              </a:gdLst>
              <a:ahLst/>
              <a:cxnLst>
                <a:cxn ang="0">
                  <a:pos x="connsiteX0" y="connsiteY0"/>
                </a:cxn>
                <a:cxn ang="0">
                  <a:pos x="connsiteX1" y="connsiteY1"/>
                </a:cxn>
              </a:cxnLst>
              <a:rect l="l" t="t" r="r" b="b"/>
              <a:pathLst>
                <a:path w="34129" h="614324">
                  <a:moveTo>
                    <a:pt x="0" y="0"/>
                  </a:moveTo>
                  <a:lnTo>
                    <a:pt x="0" y="614325"/>
                  </a:lnTo>
                </a:path>
              </a:pathLst>
            </a:custGeom>
            <a:grpFill/>
            <a:ln w="68140" cap="rnd">
              <a:solidFill>
                <a:srgbClr val="107C10"/>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59704A21-550A-6D27-8482-2022F2D2E38B}"/>
                </a:ext>
              </a:extLst>
            </p:cNvPr>
            <p:cNvSpPr/>
            <p:nvPr/>
          </p:nvSpPr>
          <p:spPr>
            <a:xfrm>
              <a:off x="25462732" y="4517074"/>
              <a:ext cx="1296566" cy="1672157"/>
            </a:xfrm>
            <a:custGeom>
              <a:avLst/>
              <a:gdLst>
                <a:gd name="connsiteX0" fmla="*/ 1276942 w 1296566"/>
                <a:gd name="connsiteY0" fmla="*/ 19966 h 1672157"/>
                <a:gd name="connsiteX1" fmla="*/ 1180357 w 1296566"/>
                <a:gd name="connsiteY1" fmla="*/ 19966 h 1672157"/>
                <a:gd name="connsiteX2" fmla="*/ 648283 w 1296566"/>
                <a:gd name="connsiteY2" fmla="*/ 545896 h 1672157"/>
                <a:gd name="connsiteX3" fmla="*/ 116551 w 1296566"/>
                <a:gd name="connsiteY3" fmla="*/ 19966 h 1672157"/>
                <a:gd name="connsiteX4" fmla="*/ 19966 w 1296566"/>
                <a:gd name="connsiteY4" fmla="*/ 19966 h 1672157"/>
                <a:gd name="connsiteX5" fmla="*/ 19966 w 1296566"/>
                <a:gd name="connsiteY5" fmla="*/ 116551 h 1672157"/>
                <a:gd name="connsiteX6" fmla="*/ 443508 w 1296566"/>
                <a:gd name="connsiteY6" fmla="*/ 544189 h 1672157"/>
                <a:gd name="connsiteX7" fmla="*/ 443508 w 1296566"/>
                <a:gd name="connsiteY7" fmla="*/ 1638029 h 1672157"/>
                <a:gd name="connsiteX8" fmla="*/ 477638 w 1296566"/>
                <a:gd name="connsiteY8" fmla="*/ 1672158 h 1672157"/>
                <a:gd name="connsiteX9" fmla="*/ 818929 w 1296566"/>
                <a:gd name="connsiteY9" fmla="*/ 1672158 h 1672157"/>
                <a:gd name="connsiteX10" fmla="*/ 853058 w 1296566"/>
                <a:gd name="connsiteY10" fmla="*/ 1638029 h 1672157"/>
                <a:gd name="connsiteX11" fmla="*/ 853058 w 1296566"/>
                <a:gd name="connsiteY11" fmla="*/ 543848 h 1672157"/>
                <a:gd name="connsiteX12" fmla="*/ 1276601 w 1296566"/>
                <a:gd name="connsiteY12" fmla="*/ 116210 h 1672157"/>
                <a:gd name="connsiteX13" fmla="*/ 1276601 w 1296566"/>
                <a:gd name="connsiteY13" fmla="*/ 19624 h 167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6566" h="1672157">
                  <a:moveTo>
                    <a:pt x="1276942" y="19966"/>
                  </a:moveTo>
                  <a:cubicBezTo>
                    <a:pt x="1250322" y="-6655"/>
                    <a:pt x="1206978" y="-6655"/>
                    <a:pt x="1180357" y="19966"/>
                  </a:cubicBezTo>
                  <a:lnTo>
                    <a:pt x="648283" y="545896"/>
                  </a:lnTo>
                  <a:lnTo>
                    <a:pt x="116551" y="19966"/>
                  </a:lnTo>
                  <a:cubicBezTo>
                    <a:pt x="89930" y="-6655"/>
                    <a:pt x="46586" y="-6655"/>
                    <a:pt x="19966" y="19966"/>
                  </a:cubicBezTo>
                  <a:cubicBezTo>
                    <a:pt x="-6655" y="46586"/>
                    <a:pt x="-6655" y="89930"/>
                    <a:pt x="19966" y="116551"/>
                  </a:cubicBezTo>
                  <a:lnTo>
                    <a:pt x="443508" y="544189"/>
                  </a:lnTo>
                  <a:lnTo>
                    <a:pt x="443508" y="1638029"/>
                  </a:lnTo>
                  <a:cubicBezTo>
                    <a:pt x="443508" y="1656800"/>
                    <a:pt x="458867" y="1672158"/>
                    <a:pt x="477638" y="1672158"/>
                  </a:cubicBezTo>
                  <a:lnTo>
                    <a:pt x="818929" y="1672158"/>
                  </a:lnTo>
                  <a:cubicBezTo>
                    <a:pt x="837700" y="1672158"/>
                    <a:pt x="853058" y="1656800"/>
                    <a:pt x="853058" y="1638029"/>
                  </a:cubicBezTo>
                  <a:lnTo>
                    <a:pt x="853058" y="543848"/>
                  </a:lnTo>
                  <a:lnTo>
                    <a:pt x="1276601" y="116210"/>
                  </a:lnTo>
                  <a:cubicBezTo>
                    <a:pt x="1303222" y="89589"/>
                    <a:pt x="1303222" y="46245"/>
                    <a:pt x="1276601" y="19624"/>
                  </a:cubicBezTo>
                  <a:close/>
                </a:path>
              </a:pathLst>
            </a:custGeom>
            <a:grpFill/>
            <a:ln w="68140" cap="rnd">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F0D4723-9953-BA91-5982-DEE34060A0DA}"/>
                </a:ext>
              </a:extLst>
            </p:cNvPr>
            <p:cNvSpPr/>
            <p:nvPr/>
          </p:nvSpPr>
          <p:spPr>
            <a:xfrm>
              <a:off x="25940713" y="4482775"/>
              <a:ext cx="341291" cy="341291"/>
            </a:xfrm>
            <a:custGeom>
              <a:avLst/>
              <a:gdLst>
                <a:gd name="connsiteX0" fmla="*/ 341292 w 341291"/>
                <a:gd name="connsiteY0" fmla="*/ 170646 h 341291"/>
                <a:gd name="connsiteX1" fmla="*/ 170646 w 341291"/>
                <a:gd name="connsiteY1" fmla="*/ 341292 h 341291"/>
                <a:gd name="connsiteX2" fmla="*/ 0 w 341291"/>
                <a:gd name="connsiteY2" fmla="*/ 170646 h 341291"/>
                <a:gd name="connsiteX3" fmla="*/ 170646 w 341291"/>
                <a:gd name="connsiteY3" fmla="*/ 0 h 341291"/>
                <a:gd name="connsiteX4" fmla="*/ 341292 w 341291"/>
                <a:gd name="connsiteY4" fmla="*/ 170646 h 3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1" h="341291">
                  <a:moveTo>
                    <a:pt x="341292" y="170646"/>
                  </a:moveTo>
                  <a:cubicBezTo>
                    <a:pt x="341292" y="264891"/>
                    <a:pt x="264891" y="341292"/>
                    <a:pt x="170646" y="341292"/>
                  </a:cubicBezTo>
                  <a:cubicBezTo>
                    <a:pt x="76401" y="341292"/>
                    <a:pt x="0" y="264891"/>
                    <a:pt x="0" y="170646"/>
                  </a:cubicBezTo>
                  <a:cubicBezTo>
                    <a:pt x="0" y="76401"/>
                    <a:pt x="76401" y="0"/>
                    <a:pt x="170646" y="0"/>
                  </a:cubicBezTo>
                  <a:cubicBezTo>
                    <a:pt x="264891" y="0"/>
                    <a:pt x="341292" y="76401"/>
                    <a:pt x="341292" y="170646"/>
                  </a:cubicBezTo>
                  <a:close/>
                </a:path>
              </a:pathLst>
            </a:custGeom>
            <a:grpFill/>
            <a:ln w="68140"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DFBF133-4DD8-7526-5D2C-379D1D039289}"/>
                </a:ext>
              </a:extLst>
            </p:cNvPr>
            <p:cNvSpPr/>
            <p:nvPr/>
          </p:nvSpPr>
          <p:spPr>
            <a:xfrm rot="16200000">
              <a:off x="25899643" y="5914748"/>
              <a:ext cx="503745" cy="62968"/>
            </a:xfrm>
            <a:custGeom>
              <a:avLst/>
              <a:gdLst>
                <a:gd name="connsiteX0" fmla="*/ 273033 w 273033"/>
                <a:gd name="connsiteY0" fmla="*/ 0 h 34129"/>
                <a:gd name="connsiteX1" fmla="*/ 0 w 273033"/>
                <a:gd name="connsiteY1" fmla="*/ 0 h 34129"/>
              </a:gdLst>
              <a:ahLst/>
              <a:cxnLst>
                <a:cxn ang="0">
                  <a:pos x="connsiteX0" y="connsiteY0"/>
                </a:cxn>
                <a:cxn ang="0">
                  <a:pos x="connsiteX1" y="connsiteY1"/>
                </a:cxn>
              </a:cxnLst>
              <a:rect l="l" t="t" r="r" b="b"/>
              <a:pathLst>
                <a:path w="273033" h="34129">
                  <a:moveTo>
                    <a:pt x="273033" y="0"/>
                  </a:moveTo>
                  <a:lnTo>
                    <a:pt x="0" y="0"/>
                  </a:lnTo>
                </a:path>
              </a:pathLst>
            </a:custGeom>
            <a:grpFill/>
            <a:ln w="68140"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 name="Rectangle 69">
            <a:extLst>
              <a:ext uri="{FF2B5EF4-FFF2-40B4-BE49-F238E27FC236}">
                <a16:creationId xmlns:a16="http://schemas.microsoft.com/office/drawing/2014/main" id="{50917754-DE9F-846B-8B45-30CB0956AC94}"/>
              </a:ext>
            </a:extLst>
          </p:cNvPr>
          <p:cNvSpPr/>
          <p:nvPr/>
        </p:nvSpPr>
        <p:spPr bwMode="auto">
          <a:xfrm>
            <a:off x="7631806" y="3008631"/>
            <a:ext cx="3469062"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Deploying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human ingenuity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where it matters</a:t>
            </a:r>
          </a:p>
        </p:txBody>
      </p:sp>
      <p:sp>
        <p:nvSpPr>
          <p:cNvPr id="87" name="Rounded Rectangle 27">
            <a:extLst>
              <a:ext uri="{FF2B5EF4-FFF2-40B4-BE49-F238E27FC236}">
                <a16:creationId xmlns:a16="http://schemas.microsoft.com/office/drawing/2014/main" id="{0471CF22-C4F9-FBEE-6C23-4493F27D8450}"/>
              </a:ext>
            </a:extLst>
          </p:cNvPr>
          <p:cNvSpPr/>
          <p:nvPr/>
        </p:nvSpPr>
        <p:spPr bwMode="auto">
          <a:xfrm rot="5400000" flipH="1">
            <a:off x="6028999" y="539492"/>
            <a:ext cx="1618488" cy="1621855"/>
          </a:xfrm>
          <a:prstGeom prst="ellipse">
            <a:avLst/>
          </a:prstGeom>
          <a:solidFill>
            <a:schemeClr val="tx1"/>
          </a:solidFill>
          <a:ln w="3810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C78AB8B2-04FA-D8E8-429E-EDE0D4F3BA55}"/>
              </a:ext>
            </a:extLst>
          </p:cNvPr>
          <p:cNvGrpSpPr/>
          <p:nvPr/>
        </p:nvGrpSpPr>
        <p:grpSpPr>
          <a:xfrm flipH="1">
            <a:off x="6333243" y="967659"/>
            <a:ext cx="1015230" cy="875195"/>
            <a:chOff x="31973881" y="4402072"/>
            <a:chExt cx="2075051" cy="1788830"/>
          </a:xfrm>
          <a:solidFill>
            <a:srgbClr val="FFB900"/>
          </a:solidFill>
        </p:grpSpPr>
        <p:sp>
          <p:nvSpPr>
            <p:cNvPr id="27" name="Freeform: Shape 26">
              <a:extLst>
                <a:ext uri="{FF2B5EF4-FFF2-40B4-BE49-F238E27FC236}">
                  <a16:creationId xmlns:a16="http://schemas.microsoft.com/office/drawing/2014/main" id="{35292674-56F3-F8C7-A348-CA19E80F89EC}"/>
                </a:ext>
              </a:extLst>
            </p:cNvPr>
            <p:cNvSpPr/>
            <p:nvPr/>
          </p:nvSpPr>
          <p:spPr>
            <a:xfrm>
              <a:off x="32832529" y="5403818"/>
              <a:ext cx="357766" cy="357766"/>
            </a:xfrm>
            <a:custGeom>
              <a:avLst/>
              <a:gdLst>
                <a:gd name="connsiteX0" fmla="*/ 357767 w 357767"/>
                <a:gd name="connsiteY0" fmla="*/ 178883 h 357766"/>
                <a:gd name="connsiteX1" fmla="*/ 178884 w 357767"/>
                <a:gd name="connsiteY1" fmla="*/ 357767 h 357766"/>
                <a:gd name="connsiteX2" fmla="*/ 0 w 357767"/>
                <a:gd name="connsiteY2" fmla="*/ 178883 h 357766"/>
                <a:gd name="connsiteX3" fmla="*/ 178884 w 357767"/>
                <a:gd name="connsiteY3" fmla="*/ 0 h 357766"/>
                <a:gd name="connsiteX4" fmla="*/ 357767 w 357767"/>
                <a:gd name="connsiteY4" fmla="*/ 178883 h 35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67" h="357766">
                  <a:moveTo>
                    <a:pt x="357767" y="178883"/>
                  </a:moveTo>
                  <a:cubicBezTo>
                    <a:pt x="357767" y="277678"/>
                    <a:pt x="277678" y="357767"/>
                    <a:pt x="178884" y="357767"/>
                  </a:cubicBezTo>
                  <a:cubicBezTo>
                    <a:pt x="80089" y="357767"/>
                    <a:pt x="0" y="277678"/>
                    <a:pt x="0" y="178883"/>
                  </a:cubicBezTo>
                  <a:cubicBezTo>
                    <a:pt x="0" y="80089"/>
                    <a:pt x="80089" y="0"/>
                    <a:pt x="178884" y="0"/>
                  </a:cubicBezTo>
                  <a:cubicBezTo>
                    <a:pt x="277678" y="0"/>
                    <a:pt x="357767" y="80089"/>
                    <a:pt x="357767" y="178883"/>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EC44C26E-7923-005C-BC24-464D7DB43EE3}"/>
                </a:ext>
              </a:extLst>
            </p:cNvPr>
            <p:cNvSpPr/>
            <p:nvPr/>
          </p:nvSpPr>
          <p:spPr>
            <a:xfrm>
              <a:off x="32617870" y="5833136"/>
              <a:ext cx="787086" cy="357766"/>
            </a:xfrm>
            <a:custGeom>
              <a:avLst/>
              <a:gdLst>
                <a:gd name="connsiteX0" fmla="*/ 787087 w 787087"/>
                <a:gd name="connsiteY0" fmla="*/ 250437 h 357766"/>
                <a:gd name="connsiteX1" fmla="*/ 787087 w 787087"/>
                <a:gd name="connsiteY1" fmla="*/ 135951 h 357766"/>
                <a:gd name="connsiteX2" fmla="*/ 725909 w 787087"/>
                <a:gd name="connsiteY2" fmla="*/ 51161 h 357766"/>
                <a:gd name="connsiteX3" fmla="*/ 572427 w 787087"/>
                <a:gd name="connsiteY3" fmla="*/ 0 h 357766"/>
                <a:gd name="connsiteX4" fmla="*/ 393544 w 787087"/>
                <a:gd name="connsiteY4" fmla="*/ 178883 h 357766"/>
                <a:gd name="connsiteX5" fmla="*/ 214660 w 787087"/>
                <a:gd name="connsiteY5" fmla="*/ 0 h 357766"/>
                <a:gd name="connsiteX6" fmla="*/ 61178 w 787087"/>
                <a:gd name="connsiteY6" fmla="*/ 51161 h 357766"/>
                <a:gd name="connsiteX7" fmla="*/ 0 w 787087"/>
                <a:gd name="connsiteY7" fmla="*/ 135951 h 357766"/>
                <a:gd name="connsiteX8" fmla="*/ 0 w 787087"/>
                <a:gd name="connsiteY8" fmla="*/ 250437 h 357766"/>
                <a:gd name="connsiteX9" fmla="*/ 107330 w 787087"/>
                <a:gd name="connsiteY9" fmla="*/ 357767 h 357766"/>
                <a:gd name="connsiteX10" fmla="*/ 679757 w 787087"/>
                <a:gd name="connsiteY10" fmla="*/ 357767 h 357766"/>
                <a:gd name="connsiteX11" fmla="*/ 787087 w 787087"/>
                <a:gd name="connsiteY11" fmla="*/ 250437 h 35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087" h="357766">
                  <a:moveTo>
                    <a:pt x="787087" y="250437"/>
                  </a:moveTo>
                  <a:lnTo>
                    <a:pt x="787087" y="135951"/>
                  </a:lnTo>
                  <a:cubicBezTo>
                    <a:pt x="787087" y="97313"/>
                    <a:pt x="762402" y="63325"/>
                    <a:pt x="725909" y="51161"/>
                  </a:cubicBezTo>
                  <a:lnTo>
                    <a:pt x="572427" y="0"/>
                  </a:lnTo>
                  <a:lnTo>
                    <a:pt x="393544" y="178883"/>
                  </a:lnTo>
                  <a:lnTo>
                    <a:pt x="214660" y="0"/>
                  </a:lnTo>
                  <a:lnTo>
                    <a:pt x="61178" y="51161"/>
                  </a:lnTo>
                  <a:cubicBezTo>
                    <a:pt x="24686" y="63325"/>
                    <a:pt x="0" y="97670"/>
                    <a:pt x="0" y="135951"/>
                  </a:cubicBezTo>
                  <a:lnTo>
                    <a:pt x="0" y="250437"/>
                  </a:lnTo>
                  <a:cubicBezTo>
                    <a:pt x="0" y="309826"/>
                    <a:pt x="47941" y="357767"/>
                    <a:pt x="107330" y="357767"/>
                  </a:cubicBezTo>
                  <a:lnTo>
                    <a:pt x="679757" y="357767"/>
                  </a:lnTo>
                  <a:cubicBezTo>
                    <a:pt x="739147" y="357767"/>
                    <a:pt x="787087" y="309826"/>
                    <a:pt x="787087" y="250437"/>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F7E38E26-88F9-1039-673F-35532080F71C}"/>
                </a:ext>
              </a:extLst>
            </p:cNvPr>
            <p:cNvSpPr/>
            <p:nvPr/>
          </p:nvSpPr>
          <p:spPr>
            <a:xfrm>
              <a:off x="32188548" y="4473624"/>
              <a:ext cx="357766" cy="357766"/>
            </a:xfrm>
            <a:custGeom>
              <a:avLst/>
              <a:gdLst>
                <a:gd name="connsiteX0" fmla="*/ 357767 w 357767"/>
                <a:gd name="connsiteY0" fmla="*/ 178883 h 357766"/>
                <a:gd name="connsiteX1" fmla="*/ 178884 w 357767"/>
                <a:gd name="connsiteY1" fmla="*/ 357767 h 357766"/>
                <a:gd name="connsiteX2" fmla="*/ 0 w 357767"/>
                <a:gd name="connsiteY2" fmla="*/ 178883 h 357766"/>
                <a:gd name="connsiteX3" fmla="*/ 178884 w 357767"/>
                <a:gd name="connsiteY3" fmla="*/ 0 h 357766"/>
                <a:gd name="connsiteX4" fmla="*/ 357767 w 357767"/>
                <a:gd name="connsiteY4" fmla="*/ 178883 h 35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67" h="357766">
                  <a:moveTo>
                    <a:pt x="357767" y="178883"/>
                  </a:moveTo>
                  <a:cubicBezTo>
                    <a:pt x="357767" y="277678"/>
                    <a:pt x="277678" y="357767"/>
                    <a:pt x="178884" y="357767"/>
                  </a:cubicBezTo>
                  <a:cubicBezTo>
                    <a:pt x="80089" y="357767"/>
                    <a:pt x="0" y="277678"/>
                    <a:pt x="0" y="178883"/>
                  </a:cubicBezTo>
                  <a:cubicBezTo>
                    <a:pt x="0" y="80089"/>
                    <a:pt x="80089" y="0"/>
                    <a:pt x="178884" y="0"/>
                  </a:cubicBezTo>
                  <a:cubicBezTo>
                    <a:pt x="277678" y="0"/>
                    <a:pt x="357767" y="80089"/>
                    <a:pt x="357767" y="178883"/>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71591DB-5F87-42CD-6722-7A0AABAE4F70}"/>
                </a:ext>
              </a:extLst>
            </p:cNvPr>
            <p:cNvSpPr/>
            <p:nvPr/>
          </p:nvSpPr>
          <p:spPr>
            <a:xfrm>
              <a:off x="31973881" y="4902943"/>
              <a:ext cx="787086" cy="357766"/>
            </a:xfrm>
            <a:custGeom>
              <a:avLst/>
              <a:gdLst>
                <a:gd name="connsiteX0" fmla="*/ 787087 w 787087"/>
                <a:gd name="connsiteY0" fmla="*/ 250437 h 357766"/>
                <a:gd name="connsiteX1" fmla="*/ 787087 w 787087"/>
                <a:gd name="connsiteY1" fmla="*/ 135951 h 357766"/>
                <a:gd name="connsiteX2" fmla="*/ 725909 w 787087"/>
                <a:gd name="connsiteY2" fmla="*/ 51161 h 357766"/>
                <a:gd name="connsiteX3" fmla="*/ 572427 w 787087"/>
                <a:gd name="connsiteY3" fmla="*/ 0 h 357766"/>
                <a:gd name="connsiteX4" fmla="*/ 393544 w 787087"/>
                <a:gd name="connsiteY4" fmla="*/ 178883 h 357766"/>
                <a:gd name="connsiteX5" fmla="*/ 214660 w 787087"/>
                <a:gd name="connsiteY5" fmla="*/ 0 h 357766"/>
                <a:gd name="connsiteX6" fmla="*/ 61178 w 787087"/>
                <a:gd name="connsiteY6" fmla="*/ 51161 h 357766"/>
                <a:gd name="connsiteX7" fmla="*/ 0 w 787087"/>
                <a:gd name="connsiteY7" fmla="*/ 135951 h 357766"/>
                <a:gd name="connsiteX8" fmla="*/ 0 w 787087"/>
                <a:gd name="connsiteY8" fmla="*/ 250437 h 357766"/>
                <a:gd name="connsiteX9" fmla="*/ 107330 w 787087"/>
                <a:gd name="connsiteY9" fmla="*/ 357767 h 357766"/>
                <a:gd name="connsiteX10" fmla="*/ 679757 w 787087"/>
                <a:gd name="connsiteY10" fmla="*/ 357767 h 357766"/>
                <a:gd name="connsiteX11" fmla="*/ 787087 w 787087"/>
                <a:gd name="connsiteY11" fmla="*/ 250437 h 35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087" h="357766">
                  <a:moveTo>
                    <a:pt x="787087" y="250437"/>
                  </a:moveTo>
                  <a:lnTo>
                    <a:pt x="787087" y="135951"/>
                  </a:lnTo>
                  <a:cubicBezTo>
                    <a:pt x="787087" y="97313"/>
                    <a:pt x="762401" y="63325"/>
                    <a:pt x="725909" y="51161"/>
                  </a:cubicBezTo>
                  <a:lnTo>
                    <a:pt x="572427" y="0"/>
                  </a:lnTo>
                  <a:lnTo>
                    <a:pt x="393544" y="178883"/>
                  </a:lnTo>
                  <a:lnTo>
                    <a:pt x="214660" y="0"/>
                  </a:lnTo>
                  <a:lnTo>
                    <a:pt x="61178" y="51161"/>
                  </a:lnTo>
                  <a:cubicBezTo>
                    <a:pt x="24686" y="63325"/>
                    <a:pt x="0" y="97670"/>
                    <a:pt x="0" y="135951"/>
                  </a:cubicBezTo>
                  <a:lnTo>
                    <a:pt x="0" y="250437"/>
                  </a:lnTo>
                  <a:cubicBezTo>
                    <a:pt x="0" y="309826"/>
                    <a:pt x="47941" y="357767"/>
                    <a:pt x="107330" y="357767"/>
                  </a:cubicBezTo>
                  <a:lnTo>
                    <a:pt x="679757" y="357767"/>
                  </a:lnTo>
                  <a:cubicBezTo>
                    <a:pt x="739147" y="357767"/>
                    <a:pt x="787087" y="309826"/>
                    <a:pt x="787087" y="250437"/>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72F4BD9-2575-9994-525A-79236FAFBEEB}"/>
                </a:ext>
              </a:extLst>
            </p:cNvPr>
            <p:cNvSpPr/>
            <p:nvPr/>
          </p:nvSpPr>
          <p:spPr>
            <a:xfrm>
              <a:off x="33476503" y="4473624"/>
              <a:ext cx="357766" cy="357766"/>
            </a:xfrm>
            <a:custGeom>
              <a:avLst/>
              <a:gdLst>
                <a:gd name="connsiteX0" fmla="*/ 357767 w 357767"/>
                <a:gd name="connsiteY0" fmla="*/ 178883 h 357766"/>
                <a:gd name="connsiteX1" fmla="*/ 178884 w 357767"/>
                <a:gd name="connsiteY1" fmla="*/ 357767 h 357766"/>
                <a:gd name="connsiteX2" fmla="*/ 0 w 357767"/>
                <a:gd name="connsiteY2" fmla="*/ 178883 h 357766"/>
                <a:gd name="connsiteX3" fmla="*/ 178884 w 357767"/>
                <a:gd name="connsiteY3" fmla="*/ 0 h 357766"/>
                <a:gd name="connsiteX4" fmla="*/ 357767 w 357767"/>
                <a:gd name="connsiteY4" fmla="*/ 178883 h 35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67" h="357766">
                  <a:moveTo>
                    <a:pt x="357767" y="178883"/>
                  </a:moveTo>
                  <a:cubicBezTo>
                    <a:pt x="357767" y="277678"/>
                    <a:pt x="277678" y="357767"/>
                    <a:pt x="178884" y="357767"/>
                  </a:cubicBezTo>
                  <a:cubicBezTo>
                    <a:pt x="80089" y="357767"/>
                    <a:pt x="0" y="277678"/>
                    <a:pt x="0" y="178883"/>
                  </a:cubicBezTo>
                  <a:cubicBezTo>
                    <a:pt x="0" y="80089"/>
                    <a:pt x="80089" y="0"/>
                    <a:pt x="178884" y="0"/>
                  </a:cubicBezTo>
                  <a:cubicBezTo>
                    <a:pt x="277678" y="0"/>
                    <a:pt x="357767" y="80089"/>
                    <a:pt x="357767" y="178883"/>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BD010958-0C84-EC85-4C78-E54FF16BE6DC}"/>
                </a:ext>
              </a:extLst>
            </p:cNvPr>
            <p:cNvSpPr/>
            <p:nvPr/>
          </p:nvSpPr>
          <p:spPr>
            <a:xfrm>
              <a:off x="33261846" y="4902943"/>
              <a:ext cx="787086" cy="357766"/>
            </a:xfrm>
            <a:custGeom>
              <a:avLst/>
              <a:gdLst>
                <a:gd name="connsiteX0" fmla="*/ 787087 w 787087"/>
                <a:gd name="connsiteY0" fmla="*/ 250437 h 357766"/>
                <a:gd name="connsiteX1" fmla="*/ 787087 w 787087"/>
                <a:gd name="connsiteY1" fmla="*/ 135951 h 357766"/>
                <a:gd name="connsiteX2" fmla="*/ 725909 w 787087"/>
                <a:gd name="connsiteY2" fmla="*/ 51161 h 357766"/>
                <a:gd name="connsiteX3" fmla="*/ 572427 w 787087"/>
                <a:gd name="connsiteY3" fmla="*/ 0 h 357766"/>
                <a:gd name="connsiteX4" fmla="*/ 393544 w 787087"/>
                <a:gd name="connsiteY4" fmla="*/ 178883 h 357766"/>
                <a:gd name="connsiteX5" fmla="*/ 214660 w 787087"/>
                <a:gd name="connsiteY5" fmla="*/ 0 h 357766"/>
                <a:gd name="connsiteX6" fmla="*/ 61178 w 787087"/>
                <a:gd name="connsiteY6" fmla="*/ 51161 h 357766"/>
                <a:gd name="connsiteX7" fmla="*/ 0 w 787087"/>
                <a:gd name="connsiteY7" fmla="*/ 135951 h 357766"/>
                <a:gd name="connsiteX8" fmla="*/ 0 w 787087"/>
                <a:gd name="connsiteY8" fmla="*/ 250437 h 357766"/>
                <a:gd name="connsiteX9" fmla="*/ 107330 w 787087"/>
                <a:gd name="connsiteY9" fmla="*/ 357767 h 357766"/>
                <a:gd name="connsiteX10" fmla="*/ 679757 w 787087"/>
                <a:gd name="connsiteY10" fmla="*/ 357767 h 357766"/>
                <a:gd name="connsiteX11" fmla="*/ 787087 w 787087"/>
                <a:gd name="connsiteY11" fmla="*/ 250437 h 35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087" h="357766">
                  <a:moveTo>
                    <a:pt x="787087" y="250437"/>
                  </a:moveTo>
                  <a:lnTo>
                    <a:pt x="787087" y="135951"/>
                  </a:lnTo>
                  <a:cubicBezTo>
                    <a:pt x="787087" y="97313"/>
                    <a:pt x="762402" y="63325"/>
                    <a:pt x="725909" y="51161"/>
                  </a:cubicBezTo>
                  <a:lnTo>
                    <a:pt x="572427" y="0"/>
                  </a:lnTo>
                  <a:lnTo>
                    <a:pt x="393544" y="178883"/>
                  </a:lnTo>
                  <a:lnTo>
                    <a:pt x="214660" y="0"/>
                  </a:lnTo>
                  <a:lnTo>
                    <a:pt x="61178" y="51161"/>
                  </a:lnTo>
                  <a:cubicBezTo>
                    <a:pt x="24686" y="63325"/>
                    <a:pt x="0" y="97670"/>
                    <a:pt x="0" y="135951"/>
                  </a:cubicBezTo>
                  <a:lnTo>
                    <a:pt x="0" y="250437"/>
                  </a:lnTo>
                  <a:cubicBezTo>
                    <a:pt x="0" y="309826"/>
                    <a:pt x="47941" y="357767"/>
                    <a:pt x="107330" y="357767"/>
                  </a:cubicBezTo>
                  <a:lnTo>
                    <a:pt x="679757" y="357767"/>
                  </a:lnTo>
                  <a:cubicBezTo>
                    <a:pt x="739147" y="357767"/>
                    <a:pt x="787087" y="309826"/>
                    <a:pt x="787087" y="250437"/>
                  </a:cubicBezTo>
                  <a:close/>
                </a:path>
              </a:pathLst>
            </a:custGeom>
            <a:grpFill/>
            <a:ln w="71438" cap="flat">
              <a:no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40E9069-D619-E927-08F9-053BCFDD53E3}"/>
                </a:ext>
              </a:extLst>
            </p:cNvPr>
            <p:cNvSpPr/>
            <p:nvPr/>
          </p:nvSpPr>
          <p:spPr>
            <a:xfrm>
              <a:off x="32640406" y="4402072"/>
              <a:ext cx="742007" cy="80498"/>
            </a:xfrm>
            <a:custGeom>
              <a:avLst/>
              <a:gdLst>
                <a:gd name="connsiteX0" fmla="*/ 742009 w 742008"/>
                <a:gd name="connsiteY0" fmla="*/ 80498 h 80497"/>
                <a:gd name="connsiteX1" fmla="*/ 371004 w 742008"/>
                <a:gd name="connsiteY1" fmla="*/ 0 h 80497"/>
                <a:gd name="connsiteX2" fmla="*/ 0 w 742008"/>
                <a:gd name="connsiteY2" fmla="*/ 80498 h 80497"/>
              </a:gdLst>
              <a:ahLst/>
              <a:cxnLst>
                <a:cxn ang="0">
                  <a:pos x="connsiteX0" y="connsiteY0"/>
                </a:cxn>
                <a:cxn ang="0">
                  <a:pos x="connsiteX1" y="connsiteY1"/>
                </a:cxn>
                <a:cxn ang="0">
                  <a:pos x="connsiteX2" y="connsiteY2"/>
                </a:cxn>
              </a:cxnLst>
              <a:rect l="l" t="t" r="r" b="b"/>
              <a:pathLst>
                <a:path w="742008" h="80497">
                  <a:moveTo>
                    <a:pt x="742009" y="80498"/>
                  </a:moveTo>
                  <a:cubicBezTo>
                    <a:pt x="628954" y="28979"/>
                    <a:pt x="503378" y="0"/>
                    <a:pt x="371004" y="0"/>
                  </a:cubicBezTo>
                  <a:cubicBezTo>
                    <a:pt x="238631" y="0"/>
                    <a:pt x="113054" y="28979"/>
                    <a:pt x="0" y="80498"/>
                  </a:cubicBezTo>
                </a:path>
              </a:pathLst>
            </a:custGeom>
            <a:grpFill/>
            <a:ln w="71438"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C33128D-3930-684F-E409-EEBB64E9422B}"/>
                </a:ext>
              </a:extLst>
            </p:cNvPr>
            <p:cNvSpPr/>
            <p:nvPr/>
          </p:nvSpPr>
          <p:spPr>
            <a:xfrm>
              <a:off x="33548063" y="5403818"/>
              <a:ext cx="350968" cy="607846"/>
            </a:xfrm>
            <a:custGeom>
              <a:avLst/>
              <a:gdLst>
                <a:gd name="connsiteX0" fmla="*/ 0 w 350969"/>
                <a:gd name="connsiteY0" fmla="*/ 607846 h 607846"/>
                <a:gd name="connsiteX1" fmla="*/ 350969 w 350969"/>
                <a:gd name="connsiteY1" fmla="*/ 0 h 607846"/>
              </a:gdLst>
              <a:ahLst/>
              <a:cxnLst>
                <a:cxn ang="0">
                  <a:pos x="connsiteX0" y="connsiteY0"/>
                </a:cxn>
                <a:cxn ang="0">
                  <a:pos x="connsiteX1" y="connsiteY1"/>
                </a:cxn>
              </a:cxnLst>
              <a:rect l="l" t="t" r="r" b="b"/>
              <a:pathLst>
                <a:path w="350969" h="607846">
                  <a:moveTo>
                    <a:pt x="0" y="607846"/>
                  </a:moveTo>
                  <a:cubicBezTo>
                    <a:pt x="189974" y="464739"/>
                    <a:pt x="321275" y="247932"/>
                    <a:pt x="350969" y="0"/>
                  </a:cubicBezTo>
                </a:path>
              </a:pathLst>
            </a:custGeom>
            <a:grpFill/>
            <a:ln w="71438"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36157A9-EC39-7CE5-4346-9D910A88B62B}"/>
                </a:ext>
              </a:extLst>
            </p:cNvPr>
            <p:cNvSpPr/>
            <p:nvPr/>
          </p:nvSpPr>
          <p:spPr>
            <a:xfrm>
              <a:off x="32123803" y="5403822"/>
              <a:ext cx="350968" cy="607846"/>
            </a:xfrm>
            <a:custGeom>
              <a:avLst/>
              <a:gdLst>
                <a:gd name="connsiteX0" fmla="*/ 0 w 350969"/>
                <a:gd name="connsiteY0" fmla="*/ 0 h 607846"/>
                <a:gd name="connsiteX1" fmla="*/ 350969 w 350969"/>
                <a:gd name="connsiteY1" fmla="*/ 607846 h 607846"/>
              </a:gdLst>
              <a:ahLst/>
              <a:cxnLst>
                <a:cxn ang="0">
                  <a:pos x="connsiteX0" y="connsiteY0"/>
                </a:cxn>
                <a:cxn ang="0">
                  <a:pos x="connsiteX1" y="connsiteY1"/>
                </a:cxn>
              </a:cxnLst>
              <a:rect l="l" t="t" r="r" b="b"/>
              <a:pathLst>
                <a:path w="350969" h="607846">
                  <a:moveTo>
                    <a:pt x="0" y="0"/>
                  </a:moveTo>
                  <a:cubicBezTo>
                    <a:pt x="29695" y="248290"/>
                    <a:pt x="160995" y="465097"/>
                    <a:pt x="350969" y="607846"/>
                  </a:cubicBezTo>
                </a:path>
              </a:pathLst>
            </a:custGeom>
            <a:grpFill/>
            <a:ln w="71438" cap="rnd">
              <a:solidFill>
                <a:schemeClr val="accent2"/>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Freeform 6">
            <a:extLst>
              <a:ext uri="{FF2B5EF4-FFF2-40B4-BE49-F238E27FC236}">
                <a16:creationId xmlns:a16="http://schemas.microsoft.com/office/drawing/2014/main" id="{0B7A7F52-E898-3C2B-90A9-F15C11C6F4A7}"/>
              </a:ext>
            </a:extLst>
          </p:cNvPr>
          <p:cNvSpPr>
            <a:spLocks/>
          </p:cNvSpPr>
          <p:nvPr/>
        </p:nvSpPr>
        <p:spPr bwMode="auto">
          <a:xfrm rot="5400000" flipH="1">
            <a:off x="-6752629" y="1341624"/>
            <a:ext cx="8846747" cy="4553805"/>
          </a:xfrm>
          <a:custGeom>
            <a:avLst/>
            <a:gdLst>
              <a:gd name="T0" fmla="*/ 10559 w 10559"/>
              <a:gd name="T1" fmla="*/ 5066 h 5066"/>
              <a:gd name="T2" fmla="*/ 10559 w 10559"/>
              <a:gd name="T3" fmla="*/ 5066 h 5066"/>
              <a:gd name="T4" fmla="*/ 3137 w 10559"/>
              <a:gd name="T5" fmla="*/ 5066 h 5066"/>
              <a:gd name="T6" fmla="*/ 2204 w 10559"/>
              <a:gd name="T7" fmla="*/ 4133 h 5066"/>
              <a:gd name="T8" fmla="*/ 3137 w 10559"/>
              <a:gd name="T9" fmla="*/ 3200 h 5066"/>
              <a:gd name="T10" fmla="*/ 7404 w 10559"/>
              <a:gd name="T11" fmla="*/ 3200 h 5066"/>
              <a:gd name="T12" fmla="*/ 7537 w 10559"/>
              <a:gd name="T13" fmla="*/ 3066 h 5066"/>
              <a:gd name="T14" fmla="*/ 7404 w 10559"/>
              <a:gd name="T15" fmla="*/ 2933 h 5066"/>
              <a:gd name="T16" fmla="*/ 3137 w 10559"/>
              <a:gd name="T17" fmla="*/ 2933 h 5066"/>
              <a:gd name="T18" fmla="*/ 2204 w 10559"/>
              <a:gd name="T19" fmla="*/ 2000 h 5066"/>
              <a:gd name="T20" fmla="*/ 3137 w 10559"/>
              <a:gd name="T21" fmla="*/ 1066 h 5066"/>
              <a:gd name="T22" fmla="*/ 7404 w 10559"/>
              <a:gd name="T23" fmla="*/ 1066 h 5066"/>
              <a:gd name="T24" fmla="*/ 7537 w 10559"/>
              <a:gd name="T25" fmla="*/ 933 h 5066"/>
              <a:gd name="T26" fmla="*/ 7404 w 10559"/>
              <a:gd name="T27" fmla="*/ 800 h 5066"/>
              <a:gd name="T28" fmla="*/ 0 w 10559"/>
              <a:gd name="T29" fmla="*/ 800 h 5066"/>
              <a:gd name="T30" fmla="*/ 0 w 10559"/>
              <a:gd name="T31" fmla="*/ 0 h 5066"/>
              <a:gd name="T32" fmla="*/ 7404 w 10559"/>
              <a:gd name="T33" fmla="*/ 0 h 5066"/>
              <a:gd name="T34" fmla="*/ 8337 w 10559"/>
              <a:gd name="T35" fmla="*/ 933 h 5066"/>
              <a:gd name="T36" fmla="*/ 7404 w 10559"/>
              <a:gd name="T37" fmla="*/ 1866 h 5066"/>
              <a:gd name="T38" fmla="*/ 3137 w 10559"/>
              <a:gd name="T39" fmla="*/ 1866 h 5066"/>
              <a:gd name="T40" fmla="*/ 3004 w 10559"/>
              <a:gd name="T41" fmla="*/ 2000 h 5066"/>
              <a:gd name="T42" fmla="*/ 3137 w 10559"/>
              <a:gd name="T43" fmla="*/ 2133 h 5066"/>
              <a:gd name="T44" fmla="*/ 7404 w 10559"/>
              <a:gd name="T45" fmla="*/ 2133 h 5066"/>
              <a:gd name="T46" fmla="*/ 8337 w 10559"/>
              <a:gd name="T47" fmla="*/ 3066 h 5066"/>
              <a:gd name="T48" fmla="*/ 7404 w 10559"/>
              <a:gd name="T49" fmla="*/ 4000 h 5066"/>
              <a:gd name="T50" fmla="*/ 3137 w 10559"/>
              <a:gd name="T51" fmla="*/ 4000 h 5066"/>
              <a:gd name="T52" fmla="*/ 3004 w 10559"/>
              <a:gd name="T53" fmla="*/ 4133 h 5066"/>
              <a:gd name="T54" fmla="*/ 3137 w 10559"/>
              <a:gd name="T55" fmla="*/ 4266 h 5066"/>
              <a:gd name="T56" fmla="*/ 10559 w 10559"/>
              <a:gd name="T57" fmla="*/ 4266 h 5066"/>
              <a:gd name="T58" fmla="*/ 10559 w 10559"/>
              <a:gd name="T59" fmla="*/ 5066 h 5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59" h="5066">
                <a:moveTo>
                  <a:pt x="10559" y="5066"/>
                </a:moveTo>
                <a:lnTo>
                  <a:pt x="10559" y="5066"/>
                </a:lnTo>
                <a:lnTo>
                  <a:pt x="3137" y="5066"/>
                </a:lnTo>
                <a:cubicBezTo>
                  <a:pt x="2623" y="5066"/>
                  <a:pt x="2204" y="4648"/>
                  <a:pt x="2204" y="4133"/>
                </a:cubicBezTo>
                <a:cubicBezTo>
                  <a:pt x="2204" y="3618"/>
                  <a:pt x="2623" y="3200"/>
                  <a:pt x="3137" y="3200"/>
                </a:cubicBezTo>
                <a:lnTo>
                  <a:pt x="7404" y="3200"/>
                </a:lnTo>
                <a:cubicBezTo>
                  <a:pt x="7477" y="3200"/>
                  <a:pt x="7537" y="3140"/>
                  <a:pt x="7537" y="3066"/>
                </a:cubicBezTo>
                <a:cubicBezTo>
                  <a:pt x="7537" y="2993"/>
                  <a:pt x="7477" y="2933"/>
                  <a:pt x="7404" y="2933"/>
                </a:cubicBezTo>
                <a:lnTo>
                  <a:pt x="3137" y="2933"/>
                </a:lnTo>
                <a:cubicBezTo>
                  <a:pt x="2623" y="2933"/>
                  <a:pt x="2204" y="2514"/>
                  <a:pt x="2204" y="2000"/>
                </a:cubicBezTo>
                <a:cubicBezTo>
                  <a:pt x="2204" y="1485"/>
                  <a:pt x="2623" y="1066"/>
                  <a:pt x="3137" y="1066"/>
                </a:cubicBezTo>
                <a:lnTo>
                  <a:pt x="7404" y="1066"/>
                </a:lnTo>
                <a:cubicBezTo>
                  <a:pt x="7477" y="1066"/>
                  <a:pt x="7537" y="1007"/>
                  <a:pt x="7537" y="933"/>
                </a:cubicBezTo>
                <a:cubicBezTo>
                  <a:pt x="7537" y="860"/>
                  <a:pt x="7477" y="800"/>
                  <a:pt x="7404" y="800"/>
                </a:cubicBezTo>
                <a:lnTo>
                  <a:pt x="0" y="800"/>
                </a:lnTo>
                <a:lnTo>
                  <a:pt x="0" y="0"/>
                </a:lnTo>
                <a:lnTo>
                  <a:pt x="7404" y="0"/>
                </a:lnTo>
                <a:cubicBezTo>
                  <a:pt x="7919" y="0"/>
                  <a:pt x="8337" y="418"/>
                  <a:pt x="8337" y="933"/>
                </a:cubicBezTo>
                <a:cubicBezTo>
                  <a:pt x="8337" y="1448"/>
                  <a:pt x="7919" y="1866"/>
                  <a:pt x="7404" y="1866"/>
                </a:cubicBezTo>
                <a:lnTo>
                  <a:pt x="3137" y="1866"/>
                </a:lnTo>
                <a:cubicBezTo>
                  <a:pt x="3064" y="1866"/>
                  <a:pt x="3004" y="1926"/>
                  <a:pt x="3004" y="2000"/>
                </a:cubicBezTo>
                <a:cubicBezTo>
                  <a:pt x="3004" y="2073"/>
                  <a:pt x="3064" y="2133"/>
                  <a:pt x="3137" y="2133"/>
                </a:cubicBezTo>
                <a:lnTo>
                  <a:pt x="7404" y="2133"/>
                </a:lnTo>
                <a:cubicBezTo>
                  <a:pt x="7919" y="2133"/>
                  <a:pt x="8337" y="2552"/>
                  <a:pt x="8337" y="3066"/>
                </a:cubicBezTo>
                <a:cubicBezTo>
                  <a:pt x="8337" y="3581"/>
                  <a:pt x="7919" y="4000"/>
                  <a:pt x="7404" y="4000"/>
                </a:cubicBezTo>
                <a:lnTo>
                  <a:pt x="3137" y="4000"/>
                </a:lnTo>
                <a:cubicBezTo>
                  <a:pt x="3064" y="4000"/>
                  <a:pt x="3004" y="4060"/>
                  <a:pt x="3004" y="4133"/>
                </a:cubicBezTo>
                <a:cubicBezTo>
                  <a:pt x="3004" y="4207"/>
                  <a:pt x="3064" y="4266"/>
                  <a:pt x="3137" y="4266"/>
                </a:cubicBezTo>
                <a:lnTo>
                  <a:pt x="10559" y="4266"/>
                </a:lnTo>
                <a:lnTo>
                  <a:pt x="10559" y="50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405D9BD6-AC82-8ED8-7AFF-193CA0AD3155}"/>
              </a:ext>
            </a:extLst>
          </p:cNvPr>
          <p:cNvSpPr>
            <a:spLocks/>
          </p:cNvSpPr>
          <p:nvPr/>
        </p:nvSpPr>
        <p:spPr bwMode="auto">
          <a:xfrm rot="16200000">
            <a:off x="1159858" y="967827"/>
            <a:ext cx="603250" cy="598488"/>
          </a:xfrm>
          <a:custGeom>
            <a:avLst/>
            <a:gdLst>
              <a:gd name="T0" fmla="*/ 293 w 586"/>
              <a:gd name="T1" fmla="*/ 0 h 587"/>
              <a:gd name="T2" fmla="*/ 293 w 586"/>
              <a:gd name="T3" fmla="*/ 0 h 587"/>
              <a:gd name="T4" fmla="*/ 586 w 586"/>
              <a:gd name="T5" fmla="*/ 294 h 587"/>
              <a:gd name="T6" fmla="*/ 293 w 586"/>
              <a:gd name="T7" fmla="*/ 587 h 587"/>
              <a:gd name="T8" fmla="*/ 0 w 586"/>
              <a:gd name="T9" fmla="*/ 294 h 587"/>
              <a:gd name="T10" fmla="*/ 293 w 586"/>
              <a:gd name="T11" fmla="*/ 0 h 587"/>
            </a:gdLst>
            <a:ahLst/>
            <a:cxnLst>
              <a:cxn ang="0">
                <a:pos x="T0" y="T1"/>
              </a:cxn>
              <a:cxn ang="0">
                <a:pos x="T2" y="T3"/>
              </a:cxn>
              <a:cxn ang="0">
                <a:pos x="T4" y="T5"/>
              </a:cxn>
              <a:cxn ang="0">
                <a:pos x="T6" y="T7"/>
              </a:cxn>
              <a:cxn ang="0">
                <a:pos x="T8" y="T9"/>
              </a:cxn>
              <a:cxn ang="0">
                <a:pos x="T10" y="T11"/>
              </a:cxn>
            </a:cxnLst>
            <a:rect l="0" t="0" r="r" b="b"/>
            <a:pathLst>
              <a:path w="586" h="587">
                <a:moveTo>
                  <a:pt x="293" y="0"/>
                </a:moveTo>
                <a:lnTo>
                  <a:pt x="293" y="0"/>
                </a:lnTo>
                <a:cubicBezTo>
                  <a:pt x="455" y="0"/>
                  <a:pt x="586" y="132"/>
                  <a:pt x="586" y="294"/>
                </a:cubicBezTo>
                <a:cubicBezTo>
                  <a:pt x="586" y="456"/>
                  <a:pt x="455" y="587"/>
                  <a:pt x="293" y="587"/>
                </a:cubicBezTo>
                <a:cubicBezTo>
                  <a:pt x="131" y="587"/>
                  <a:pt x="0" y="456"/>
                  <a:pt x="0" y="294"/>
                </a:cubicBezTo>
                <a:cubicBezTo>
                  <a:pt x="0" y="132"/>
                  <a:pt x="131" y="0"/>
                  <a:pt x="293"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483CA6FF-8570-BAB0-41AD-ED91CDE00CFB}"/>
              </a:ext>
            </a:extLst>
          </p:cNvPr>
          <p:cNvSpPr>
            <a:spLocks/>
          </p:cNvSpPr>
          <p:nvPr/>
        </p:nvSpPr>
        <p:spPr bwMode="auto">
          <a:xfrm rot="16200000">
            <a:off x="2820552" y="4248968"/>
            <a:ext cx="603250" cy="600075"/>
          </a:xfrm>
          <a:custGeom>
            <a:avLst/>
            <a:gdLst>
              <a:gd name="T0" fmla="*/ 293 w 587"/>
              <a:gd name="T1" fmla="*/ 0 h 587"/>
              <a:gd name="T2" fmla="*/ 293 w 587"/>
              <a:gd name="T3" fmla="*/ 0 h 587"/>
              <a:gd name="T4" fmla="*/ 587 w 587"/>
              <a:gd name="T5" fmla="*/ 293 h 587"/>
              <a:gd name="T6" fmla="*/ 293 w 587"/>
              <a:gd name="T7" fmla="*/ 587 h 587"/>
              <a:gd name="T8" fmla="*/ 0 w 587"/>
              <a:gd name="T9" fmla="*/ 293 h 587"/>
              <a:gd name="T10" fmla="*/ 293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3" y="0"/>
                </a:moveTo>
                <a:lnTo>
                  <a:pt x="293" y="0"/>
                </a:lnTo>
                <a:cubicBezTo>
                  <a:pt x="455" y="0"/>
                  <a:pt x="587" y="132"/>
                  <a:pt x="587" y="293"/>
                </a:cubicBezTo>
                <a:cubicBezTo>
                  <a:pt x="587" y="455"/>
                  <a:pt x="455" y="587"/>
                  <a:pt x="293" y="587"/>
                </a:cubicBezTo>
                <a:cubicBezTo>
                  <a:pt x="132" y="587"/>
                  <a:pt x="0" y="455"/>
                  <a:pt x="0" y="293"/>
                </a:cubicBezTo>
                <a:cubicBezTo>
                  <a:pt x="0" y="132"/>
                  <a:pt x="132" y="0"/>
                  <a:pt x="293" y="0"/>
                </a:cubicBezTo>
                <a:close/>
              </a:path>
            </a:pathLst>
          </a:custGeom>
          <a:solidFill>
            <a:srgbClr val="7373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98C62A81-7C70-6D74-2476-DEA3336D9137}"/>
              </a:ext>
            </a:extLst>
          </p:cNvPr>
          <p:cNvSpPr>
            <a:spLocks/>
          </p:cNvSpPr>
          <p:nvPr/>
        </p:nvSpPr>
        <p:spPr bwMode="auto">
          <a:xfrm rot="16200000">
            <a:off x="1421622" y="1153499"/>
            <a:ext cx="603250" cy="600075"/>
          </a:xfrm>
          <a:custGeom>
            <a:avLst/>
            <a:gdLst>
              <a:gd name="T0" fmla="*/ 294 w 587"/>
              <a:gd name="T1" fmla="*/ 0 h 587"/>
              <a:gd name="T2" fmla="*/ 294 w 587"/>
              <a:gd name="T3" fmla="*/ 0 h 587"/>
              <a:gd name="T4" fmla="*/ 587 w 587"/>
              <a:gd name="T5" fmla="*/ 294 h 587"/>
              <a:gd name="T6" fmla="*/ 294 w 587"/>
              <a:gd name="T7" fmla="*/ 587 h 587"/>
              <a:gd name="T8" fmla="*/ 0 w 587"/>
              <a:gd name="T9" fmla="*/ 294 h 587"/>
              <a:gd name="T10" fmla="*/ 294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4" y="0"/>
                </a:moveTo>
                <a:lnTo>
                  <a:pt x="294" y="0"/>
                </a:lnTo>
                <a:cubicBezTo>
                  <a:pt x="455" y="0"/>
                  <a:pt x="587" y="132"/>
                  <a:pt x="587" y="294"/>
                </a:cubicBezTo>
                <a:cubicBezTo>
                  <a:pt x="587" y="456"/>
                  <a:pt x="455" y="587"/>
                  <a:pt x="294" y="587"/>
                </a:cubicBezTo>
                <a:cubicBezTo>
                  <a:pt x="132" y="587"/>
                  <a:pt x="0" y="456"/>
                  <a:pt x="0" y="294"/>
                </a:cubicBezTo>
                <a:cubicBezTo>
                  <a:pt x="0" y="132"/>
                  <a:pt x="132" y="0"/>
                  <a:pt x="294" y="0"/>
                </a:cubicBezTo>
                <a:close/>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30EB2B50-3F13-5B7F-8E40-FAD739617E22}"/>
              </a:ext>
            </a:extLst>
          </p:cNvPr>
          <p:cNvSpPr>
            <a:spLocks/>
          </p:cNvSpPr>
          <p:nvPr/>
        </p:nvSpPr>
        <p:spPr bwMode="auto">
          <a:xfrm rot="16200000">
            <a:off x="2685201" y="4467375"/>
            <a:ext cx="603250" cy="600075"/>
          </a:xfrm>
          <a:custGeom>
            <a:avLst/>
            <a:gdLst>
              <a:gd name="T0" fmla="*/ 294 w 587"/>
              <a:gd name="T1" fmla="*/ 0 h 587"/>
              <a:gd name="T2" fmla="*/ 294 w 587"/>
              <a:gd name="T3" fmla="*/ 0 h 587"/>
              <a:gd name="T4" fmla="*/ 587 w 587"/>
              <a:gd name="T5" fmla="*/ 294 h 587"/>
              <a:gd name="T6" fmla="*/ 294 w 587"/>
              <a:gd name="T7" fmla="*/ 587 h 587"/>
              <a:gd name="T8" fmla="*/ 0 w 587"/>
              <a:gd name="T9" fmla="*/ 294 h 587"/>
              <a:gd name="T10" fmla="*/ 294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4" y="0"/>
                </a:moveTo>
                <a:lnTo>
                  <a:pt x="294" y="0"/>
                </a:lnTo>
                <a:cubicBezTo>
                  <a:pt x="455" y="0"/>
                  <a:pt x="587" y="132"/>
                  <a:pt x="587" y="294"/>
                </a:cubicBezTo>
                <a:cubicBezTo>
                  <a:pt x="587" y="456"/>
                  <a:pt x="455" y="587"/>
                  <a:pt x="294" y="587"/>
                </a:cubicBezTo>
                <a:cubicBezTo>
                  <a:pt x="132" y="587"/>
                  <a:pt x="0" y="456"/>
                  <a:pt x="0" y="294"/>
                </a:cubicBezTo>
                <a:cubicBezTo>
                  <a:pt x="0" y="132"/>
                  <a:pt x="132" y="0"/>
                  <a:pt x="294" y="0"/>
                </a:cubicBezTo>
                <a:close/>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Freeform 9">
            <a:extLst>
              <a:ext uri="{FF2B5EF4-FFF2-40B4-BE49-F238E27FC236}">
                <a16:creationId xmlns:a16="http://schemas.microsoft.com/office/drawing/2014/main" id="{9985F33A-7502-D52E-8480-1D44EFA8C4BD}"/>
              </a:ext>
            </a:extLst>
          </p:cNvPr>
          <p:cNvSpPr>
            <a:spLocks/>
          </p:cNvSpPr>
          <p:nvPr/>
        </p:nvSpPr>
        <p:spPr bwMode="auto">
          <a:xfrm rot="16200000">
            <a:off x="1082494" y="5680107"/>
            <a:ext cx="603250" cy="600075"/>
          </a:xfrm>
          <a:custGeom>
            <a:avLst/>
            <a:gdLst>
              <a:gd name="T0" fmla="*/ 294 w 587"/>
              <a:gd name="T1" fmla="*/ 0 h 587"/>
              <a:gd name="T2" fmla="*/ 294 w 587"/>
              <a:gd name="T3" fmla="*/ 0 h 587"/>
              <a:gd name="T4" fmla="*/ 587 w 587"/>
              <a:gd name="T5" fmla="*/ 294 h 587"/>
              <a:gd name="T6" fmla="*/ 294 w 587"/>
              <a:gd name="T7" fmla="*/ 587 h 587"/>
              <a:gd name="T8" fmla="*/ 0 w 587"/>
              <a:gd name="T9" fmla="*/ 294 h 587"/>
              <a:gd name="T10" fmla="*/ 294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4" y="0"/>
                </a:moveTo>
                <a:lnTo>
                  <a:pt x="294" y="0"/>
                </a:lnTo>
                <a:cubicBezTo>
                  <a:pt x="455" y="0"/>
                  <a:pt x="587" y="132"/>
                  <a:pt x="587" y="294"/>
                </a:cubicBezTo>
                <a:cubicBezTo>
                  <a:pt x="587" y="456"/>
                  <a:pt x="455" y="587"/>
                  <a:pt x="294" y="587"/>
                </a:cubicBezTo>
                <a:cubicBezTo>
                  <a:pt x="132" y="587"/>
                  <a:pt x="0" y="456"/>
                  <a:pt x="0" y="294"/>
                </a:cubicBezTo>
                <a:cubicBezTo>
                  <a:pt x="0" y="132"/>
                  <a:pt x="132" y="0"/>
                  <a:pt x="294" y="0"/>
                </a:cubicBezTo>
                <a:close/>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Freeform 9">
            <a:extLst>
              <a:ext uri="{FF2B5EF4-FFF2-40B4-BE49-F238E27FC236}">
                <a16:creationId xmlns:a16="http://schemas.microsoft.com/office/drawing/2014/main" id="{AD7EB5E5-ACD3-73EF-8DCF-3161A8999DB7}"/>
              </a:ext>
            </a:extLst>
          </p:cNvPr>
          <p:cNvSpPr>
            <a:spLocks/>
          </p:cNvSpPr>
          <p:nvPr/>
        </p:nvSpPr>
        <p:spPr bwMode="auto">
          <a:xfrm rot="16200000">
            <a:off x="877753" y="5461804"/>
            <a:ext cx="603250" cy="600075"/>
          </a:xfrm>
          <a:custGeom>
            <a:avLst/>
            <a:gdLst>
              <a:gd name="T0" fmla="*/ 294 w 587"/>
              <a:gd name="T1" fmla="*/ 0 h 587"/>
              <a:gd name="T2" fmla="*/ 294 w 587"/>
              <a:gd name="T3" fmla="*/ 0 h 587"/>
              <a:gd name="T4" fmla="*/ 587 w 587"/>
              <a:gd name="T5" fmla="*/ 294 h 587"/>
              <a:gd name="T6" fmla="*/ 294 w 587"/>
              <a:gd name="T7" fmla="*/ 587 h 587"/>
              <a:gd name="T8" fmla="*/ 0 w 587"/>
              <a:gd name="T9" fmla="*/ 294 h 587"/>
              <a:gd name="T10" fmla="*/ 294 w 587"/>
              <a:gd name="T11" fmla="*/ 0 h 587"/>
            </a:gdLst>
            <a:ahLst/>
            <a:cxnLst>
              <a:cxn ang="0">
                <a:pos x="T0" y="T1"/>
              </a:cxn>
              <a:cxn ang="0">
                <a:pos x="T2" y="T3"/>
              </a:cxn>
              <a:cxn ang="0">
                <a:pos x="T4" y="T5"/>
              </a:cxn>
              <a:cxn ang="0">
                <a:pos x="T6" y="T7"/>
              </a:cxn>
              <a:cxn ang="0">
                <a:pos x="T8" y="T9"/>
              </a:cxn>
              <a:cxn ang="0">
                <a:pos x="T10" y="T11"/>
              </a:cxn>
            </a:cxnLst>
            <a:rect l="0" t="0" r="r" b="b"/>
            <a:pathLst>
              <a:path w="587" h="587">
                <a:moveTo>
                  <a:pt x="294" y="0"/>
                </a:moveTo>
                <a:lnTo>
                  <a:pt x="294" y="0"/>
                </a:lnTo>
                <a:cubicBezTo>
                  <a:pt x="455" y="0"/>
                  <a:pt x="587" y="132"/>
                  <a:pt x="587" y="294"/>
                </a:cubicBezTo>
                <a:cubicBezTo>
                  <a:pt x="587" y="456"/>
                  <a:pt x="455" y="587"/>
                  <a:pt x="294" y="587"/>
                </a:cubicBezTo>
                <a:cubicBezTo>
                  <a:pt x="132" y="587"/>
                  <a:pt x="0" y="456"/>
                  <a:pt x="0" y="294"/>
                </a:cubicBezTo>
                <a:cubicBezTo>
                  <a:pt x="0" y="132"/>
                  <a:pt x="132" y="0"/>
                  <a:pt x="2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452250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4">
            <a:extLst>
              <a:ext uri="{FF2B5EF4-FFF2-40B4-BE49-F238E27FC236}">
                <a16:creationId xmlns:a16="http://schemas.microsoft.com/office/drawing/2014/main" id="{BC1226B2-FA0D-1237-CC8C-8E0B3270058B}"/>
              </a:ext>
            </a:extLst>
          </p:cNvPr>
          <p:cNvSpPr txBox="1">
            <a:spLocks/>
          </p:cNvSpPr>
          <p:nvPr/>
        </p:nvSpPr>
        <p:spPr>
          <a:xfrm>
            <a:off x="1453322" y="2684237"/>
            <a:ext cx="3227225" cy="18281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effectLst/>
                <a:uLnTx/>
                <a:uFillTx/>
                <a:latin typeface="Segoe UI Semibold"/>
                <a:ea typeface="+mn-ea"/>
                <a:cs typeface="Segoe UI" pitchFamily="34" charset="0"/>
              </a:rPr>
              <a:t>Microsoft Security </a:t>
            </a:r>
            <a:r>
              <a:rPr kumimoji="0" lang="en-CA" sz="4400" b="0" i="0" u="none" strike="noStrike" kern="1200" cap="none" spc="-50" normalizeH="0" baseline="0" noProof="0" err="1">
                <a:ln w="3175">
                  <a:noFill/>
                </a:ln>
                <a:effectLst/>
                <a:uLnTx/>
                <a:uFillTx/>
                <a:latin typeface="Segoe UI Semibold"/>
                <a:ea typeface="+mn-ea"/>
                <a:cs typeface="Segoe UI" pitchFamily="34" charset="0"/>
              </a:rPr>
              <a:t>Copilot</a:t>
            </a:r>
            <a:endParaRPr kumimoji="0" lang="en-CA" sz="4400" b="0" i="0" u="none" strike="noStrike" kern="1200" cap="none" spc="-50" normalizeH="0" baseline="0" noProof="0">
              <a:ln w="3175">
                <a:noFill/>
              </a:ln>
              <a:effectLst/>
              <a:uLnTx/>
              <a:uFillTx/>
              <a:latin typeface="Segoe UI Semibold"/>
              <a:ea typeface="+mn-ea"/>
              <a:cs typeface="Segoe UI" pitchFamily="34" charset="0"/>
            </a:endParaRPr>
          </a:p>
        </p:txBody>
      </p:sp>
      <p:cxnSp>
        <p:nvCxnSpPr>
          <p:cNvPr id="20" name="Straight Connector 19">
            <a:extLst>
              <a:ext uri="{FF2B5EF4-FFF2-40B4-BE49-F238E27FC236}">
                <a16:creationId xmlns:a16="http://schemas.microsoft.com/office/drawing/2014/main" id="{52BC9238-DDEE-E639-C953-429FACDA5ED0}"/>
              </a:ext>
              <a:ext uri="{C183D7F6-B498-43B3-948B-1728B52AA6E4}">
                <adec:decorative xmlns:adec="http://schemas.microsoft.com/office/drawing/2017/decorative" val="1"/>
              </a:ext>
            </a:extLst>
          </p:cNvPr>
          <p:cNvCxnSpPr>
            <a:cxnSpLocks/>
          </p:cNvCxnSpPr>
          <p:nvPr/>
        </p:nvCxnSpPr>
        <p:spPr>
          <a:xfrm>
            <a:off x="5630063" y="1037956"/>
            <a:ext cx="0" cy="51207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6B33784-F7BF-B649-DE4C-2CB06DD8B0DA}"/>
              </a:ext>
            </a:extLst>
          </p:cNvPr>
          <p:cNvGrpSpPr/>
          <p:nvPr/>
        </p:nvGrpSpPr>
        <p:grpSpPr>
          <a:xfrm>
            <a:off x="6470411" y="1770540"/>
            <a:ext cx="5136239" cy="3655588"/>
            <a:chOff x="6470411" y="1562633"/>
            <a:chExt cx="5136239" cy="3655588"/>
          </a:xfrm>
        </p:grpSpPr>
        <p:sp>
          <p:nvSpPr>
            <p:cNvPr id="21" name="TextBox 20">
              <a:extLst>
                <a:ext uri="{FF2B5EF4-FFF2-40B4-BE49-F238E27FC236}">
                  <a16:creationId xmlns:a16="http://schemas.microsoft.com/office/drawing/2014/main" id="{A80F3B62-09ED-71A3-57A4-6C925FD7A393}"/>
                </a:ext>
              </a:extLst>
            </p:cNvPr>
            <p:cNvSpPr txBox="1"/>
            <p:nvPr/>
          </p:nvSpPr>
          <p:spPr>
            <a:xfrm>
              <a:off x="6470411" y="1562633"/>
              <a:ext cx="5136239"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cs typeface="Segoe UI Semibold"/>
                </a:rPr>
                <a:t>Your data is </a:t>
              </a:r>
              <a:r>
                <a:rPr kumimoji="0" lang="en-US" sz="2400" b="0" i="0" u="none" strike="noStrike" kern="1200" cap="none" spc="-50" normalizeH="0" baseline="0" noProof="0">
                  <a:ln w="3175">
                    <a:noFill/>
                  </a:ln>
                  <a:solidFill>
                    <a:schemeClr val="accent1"/>
                  </a:solidFill>
                  <a:effectLst/>
                  <a:uLnTx/>
                  <a:uFillTx/>
                  <a:latin typeface="Segoe UI Semibold"/>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 </a:t>
              </a:r>
              <a:r>
                <a:rPr kumimoji="0" lang="en-US" sz="2400" b="0" i="0" u="none" strike="noStrike" kern="1200" cap="none" spc="-50" normalizeH="0" baseline="0" noProof="0">
                  <a:ln w="3175">
                    <a:noFill/>
                  </a:ln>
                  <a:solidFill>
                    <a:schemeClr val="tx1"/>
                  </a:solidFill>
                  <a:effectLst/>
                  <a:uLnTx/>
                  <a:uFillTx/>
                  <a:latin typeface="Segoe UI Semibold"/>
                  <a:cs typeface="Segoe UI Semibold"/>
                </a:rPr>
                <a:t>data</a:t>
              </a:r>
            </a:p>
          </p:txBody>
        </p:sp>
        <p:cxnSp>
          <p:nvCxnSpPr>
            <p:cNvPr id="22" name="Straight Connector 21">
              <a:extLst>
                <a:ext uri="{FF2B5EF4-FFF2-40B4-BE49-F238E27FC236}">
                  <a16:creationId xmlns:a16="http://schemas.microsoft.com/office/drawing/2014/main" id="{18EC6F9C-4D24-E58C-E9BF-EF3DDE6E697B}"/>
                </a:ext>
                <a:ext uri="{C183D7F6-B498-43B3-948B-1728B52AA6E4}">
                  <adec:decorative xmlns:adec="http://schemas.microsoft.com/office/drawing/2017/decorative" val="1"/>
                </a:ext>
              </a:extLst>
            </p:cNvPr>
            <p:cNvCxnSpPr>
              <a:cxnSpLocks/>
            </p:cNvCxnSpPr>
            <p:nvPr/>
          </p:nvCxnSpPr>
          <p:spPr>
            <a:xfrm>
              <a:off x="8182901" y="1907535"/>
              <a:ext cx="505824"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D8FA864-1069-6855-28EE-119D566BC7A5}"/>
                </a:ext>
                <a:ext uri="{C183D7F6-B498-43B3-948B-1728B52AA6E4}">
                  <adec:decorative xmlns:adec="http://schemas.microsoft.com/office/drawing/2017/decorative" val="1"/>
                </a:ext>
              </a:extLst>
            </p:cNvPr>
            <p:cNvCxnSpPr>
              <a:cxnSpLocks/>
            </p:cNvCxnSpPr>
            <p:nvPr/>
          </p:nvCxnSpPr>
          <p:spPr>
            <a:xfrm>
              <a:off x="8114523" y="2947733"/>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2E4B23-B1B3-582D-C560-F171581C60CD}"/>
                </a:ext>
                <a:ext uri="{C183D7F6-B498-43B3-948B-1728B52AA6E4}">
                  <adec:decorative xmlns:adec="http://schemas.microsoft.com/office/drawing/2017/decorative" val="1"/>
                </a:ext>
              </a:extLst>
            </p:cNvPr>
            <p:cNvCxnSpPr>
              <a:cxnSpLocks/>
            </p:cNvCxnSpPr>
            <p:nvPr/>
          </p:nvCxnSpPr>
          <p:spPr>
            <a:xfrm>
              <a:off x="7003473" y="4782236"/>
              <a:ext cx="269470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E2B3FD7-F7B5-0A58-3E08-62D049FF09D6}"/>
                </a:ext>
              </a:extLst>
            </p:cNvPr>
            <p:cNvSpPr txBox="1"/>
            <p:nvPr/>
          </p:nvSpPr>
          <p:spPr>
            <a:xfrm>
              <a:off x="6470411" y="4017892"/>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effectLst/>
                  <a:uLnTx/>
                  <a:uFillTx/>
                  <a:latin typeface="Segoe UI Semibold"/>
                  <a:ea typeface="+mj-lt"/>
                  <a:cs typeface="Segoe UI Semibold"/>
                </a:rPr>
                <a:t>Your data is </a:t>
              </a:r>
              <a:r>
                <a:rPr lang="en-US" sz="2400" spc="-50">
                  <a:ln w="3175">
                    <a:noFill/>
                  </a:ln>
                  <a:latin typeface="Segoe UI Semibold"/>
                  <a:ea typeface="+mj-lt"/>
                  <a:cs typeface="Segoe UI Semibold"/>
                </a:rPr>
                <a:t>protected</a:t>
              </a:r>
              <a:r>
                <a:rPr kumimoji="0" lang="en-US" sz="1800" b="0" i="0" u="none" strike="noStrike" kern="1200" cap="none" spc="0" normalizeH="0" baseline="0" noProof="0">
                  <a:ln>
                    <a:noFill/>
                  </a:ln>
                  <a:solidFill>
                    <a:schemeClr val="accent1"/>
                  </a:solidFill>
                  <a:effectLst/>
                  <a:uLnTx/>
                  <a:uFillTx/>
                  <a:latin typeface="Segoe UI Semibold"/>
                  <a:ea typeface="+mn-ea"/>
                  <a:cs typeface="+mn-cs"/>
                </a:rPr>
                <a:t> </a:t>
              </a:r>
              <a:r>
                <a:rPr kumimoji="0" lang="en-US" sz="2400" b="0" i="0" u="none" strike="noStrike" kern="1200" cap="none" spc="-50" normalizeH="0" baseline="0" noProof="0">
                  <a:ln w="3175">
                    <a:noFill/>
                  </a:ln>
                  <a:effectLst/>
                  <a:uLnTx/>
                  <a:uFillTx/>
                  <a:latin typeface="Segoe UI Semibold"/>
                  <a:ea typeface="+mj-lt"/>
                  <a:cs typeface="Segoe UI Semibold"/>
                </a:rPr>
                <a:t>by </a:t>
              </a:r>
              <a:br>
                <a:rPr kumimoji="0" lang="en-US" sz="2400" b="0" i="0" u="none" strike="noStrike" kern="1200" cap="none" spc="-50" normalizeH="0" baseline="0" noProof="0">
                  <a:ln w="3175">
                    <a:noFill/>
                  </a:ln>
                  <a:effectLst/>
                  <a:uLnTx/>
                  <a:uFillTx/>
                  <a:latin typeface="Segoe UI Semibold"/>
                  <a:ea typeface="+mj-lt"/>
                  <a:cs typeface="Segoe UI Semibold"/>
                </a:rPr>
              </a:br>
              <a:r>
                <a:rPr kumimoji="0" lang="en-US" sz="2400" b="0" i="0" u="none" strike="noStrike" kern="1200" cap="none" spc="-50" normalizeH="0" baseline="0" noProof="0">
                  <a:ln w="3175">
                    <a:noFill/>
                  </a:ln>
                  <a:effectLst/>
                  <a:uLnTx/>
                  <a:uFillTx/>
                  <a:latin typeface="Segoe UI Semibold"/>
                  <a:ea typeface="+mj-lt"/>
                  <a:cs typeface="Segoe UI Semibold"/>
                </a:rPr>
                <a:t>the </a:t>
              </a:r>
              <a:r>
                <a:rPr lang="en-US" sz="2400" spc="-50">
                  <a:ln w="3175">
                    <a:noFill/>
                  </a:ln>
                  <a:solidFill>
                    <a:schemeClr val="accent1"/>
                  </a:solidFill>
                  <a:latin typeface="Segoe UI Semibold"/>
                  <a:ea typeface="+mj-lt"/>
                  <a:cs typeface="Segoe UI Semibold"/>
                </a:rPr>
                <a:t>most comprehensive</a:t>
              </a:r>
              <a:r>
                <a:rPr kumimoji="0" lang="en-US" sz="2400" b="0" i="0" u="none" strike="noStrike" kern="1200" cap="none" spc="-50" normalizeH="0" baseline="0" noProof="0">
                  <a:ln w="3175">
                    <a:noFill/>
                  </a:ln>
                  <a:effectLst/>
                  <a:uLnTx/>
                  <a:uFillTx/>
                  <a:latin typeface="Segoe UI Semibold"/>
                  <a:ea typeface="+mj-lt"/>
                  <a:cs typeface="Segoe UI Semibold"/>
                </a:rPr>
                <a:t> enterprise compliance and security controls</a:t>
              </a:r>
            </a:p>
          </p:txBody>
        </p:sp>
        <p:sp>
          <p:nvSpPr>
            <p:cNvPr id="26" name="TextBox 25">
              <a:extLst>
                <a:ext uri="{FF2B5EF4-FFF2-40B4-BE49-F238E27FC236}">
                  <a16:creationId xmlns:a16="http://schemas.microsoft.com/office/drawing/2014/main" id="{46CBD255-56B4-02C1-A05C-DD1EFC928609}"/>
                </a:ext>
              </a:extLst>
            </p:cNvPr>
            <p:cNvSpPr txBox="1"/>
            <p:nvPr/>
          </p:nvSpPr>
          <p:spPr>
            <a:xfrm>
              <a:off x="6470411" y="2559430"/>
              <a:ext cx="4268267" cy="830997"/>
            </a:xfrm>
            <a:prstGeom prst="rect">
              <a:avLst/>
            </a:prstGeom>
            <a:noFill/>
          </p:spPr>
          <p:txBody>
            <a:bodyPr wrap="square" lIns="0" tIns="45720" rIns="91440" bIns="45720" anchor="t">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effectLst/>
                  <a:uLnTx/>
                  <a:uFillTx/>
                  <a:latin typeface="Segoe UI Semibold"/>
                  <a:ea typeface="+mj-lt"/>
                  <a:cs typeface="Segoe UI Semibold"/>
                </a:rPr>
                <a:t>Your data is </a:t>
              </a:r>
              <a:r>
                <a:rPr kumimoji="0" lang="en-US" sz="2400" b="0" i="0" u="none" strike="noStrike" kern="1200" cap="none" spc="-50" normalizeH="0" baseline="0" noProof="0">
                  <a:ln w="3175">
                    <a:noFill/>
                  </a:ln>
                  <a:solidFill>
                    <a:schemeClr val="accent1"/>
                  </a:soli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effectLst/>
                  <a:uLnTx/>
                  <a:uFillTx/>
                  <a:latin typeface="Segoe UI Semibold"/>
                  <a:ea typeface="+mj-lt"/>
                  <a:cs typeface="Segoe UI Semibold"/>
                </a:rPr>
                <a:t>used to train the foundation AI models</a:t>
              </a:r>
            </a:p>
          </p:txBody>
        </p:sp>
      </p:grpSp>
    </p:spTree>
    <p:extLst>
      <p:ext uri="{BB962C8B-B14F-4D97-AF65-F5344CB8AC3E}">
        <p14:creationId xmlns:p14="http://schemas.microsoft.com/office/powerpoint/2010/main" val="162240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24">
            <a:extLst>
              <a:ext uri="{FF2B5EF4-FFF2-40B4-BE49-F238E27FC236}">
                <a16:creationId xmlns:a16="http://schemas.microsoft.com/office/drawing/2014/main" id="{A7DA5260-00AA-7195-E62E-B240C0B70E1E}"/>
              </a:ext>
            </a:extLst>
          </p:cNvPr>
          <p:cNvSpPr/>
          <p:nvPr/>
        </p:nvSpPr>
        <p:spPr bwMode="auto">
          <a:xfrm rot="10800000">
            <a:off x="9774938" y="1938360"/>
            <a:ext cx="1836282" cy="3603458"/>
          </a:xfrm>
          <a:prstGeom prst="roundRect">
            <a:avLst>
              <a:gd name="adj" fmla="val 9877"/>
            </a:avLst>
          </a:prstGeom>
          <a:gradFill flip="none" rotWithShape="1">
            <a:gsLst>
              <a:gs pos="18000">
                <a:schemeClr val="bg2"/>
              </a:gs>
              <a:gs pos="83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ounded Rectangle 9">
            <a:extLst>
              <a:ext uri="{FF2B5EF4-FFF2-40B4-BE49-F238E27FC236}">
                <a16:creationId xmlns:a16="http://schemas.microsoft.com/office/drawing/2014/main" id="{1ECA6DC8-2B11-8671-F820-B7B80B6F23C3}"/>
              </a:ext>
            </a:extLst>
          </p:cNvPr>
          <p:cNvSpPr/>
          <p:nvPr/>
        </p:nvSpPr>
        <p:spPr bwMode="auto">
          <a:xfrm>
            <a:off x="588263" y="1938360"/>
            <a:ext cx="1836282" cy="3603458"/>
          </a:xfrm>
          <a:prstGeom prst="roundRect">
            <a:avLst>
              <a:gd name="adj" fmla="val 9877"/>
            </a:avLst>
          </a:prstGeom>
          <a:gradFill flip="none" rotWithShape="1">
            <a:gsLst>
              <a:gs pos="18000">
                <a:schemeClr val="bg2"/>
              </a:gs>
              <a:gs pos="83000">
                <a:schemeClr val="bg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896C959E-48C3-9D30-D935-B179E2D188D6}"/>
              </a:ext>
            </a:extLst>
          </p:cNvPr>
          <p:cNvGrpSpPr/>
          <p:nvPr/>
        </p:nvGrpSpPr>
        <p:grpSpPr>
          <a:xfrm>
            <a:off x="3050319" y="2033587"/>
            <a:ext cx="2112100" cy="387798"/>
            <a:chOff x="9252561" y="1373489"/>
            <a:chExt cx="2112100" cy="387798"/>
          </a:xfrm>
        </p:grpSpPr>
        <p:sp>
          <p:nvSpPr>
            <p:cNvPr id="13" name="Rectangle 12">
              <a:extLst>
                <a:ext uri="{FF2B5EF4-FFF2-40B4-BE49-F238E27FC236}">
                  <a16:creationId xmlns:a16="http://schemas.microsoft.com/office/drawing/2014/main" id="{68A87ED7-F834-A31C-779E-8DB4C2AB1032}"/>
                </a:ext>
              </a:extLst>
            </p:cNvPr>
            <p:cNvSpPr/>
            <p:nvPr/>
          </p:nvSpPr>
          <p:spPr bwMode="auto">
            <a:xfrm>
              <a:off x="9627301" y="1373489"/>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Defender</a:t>
              </a:r>
            </a:p>
          </p:txBody>
        </p:sp>
        <p:pic>
          <p:nvPicPr>
            <p:cNvPr id="14" name="Picture 6" descr="Microsoft Defender - Wikipedia">
              <a:extLst>
                <a:ext uri="{FF2B5EF4-FFF2-40B4-BE49-F238E27FC236}">
                  <a16:creationId xmlns:a16="http://schemas.microsoft.com/office/drawing/2014/main" id="{6EA501E2-F1EA-8697-FB35-8164C981D7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2" t="6932" r="6932" b="6932"/>
            <a:stretch/>
          </p:blipFill>
          <p:spPr bwMode="auto">
            <a:xfrm>
              <a:off x="9252561" y="1457642"/>
              <a:ext cx="219490" cy="2194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52512EA5-D25D-8C8E-97EA-37AF4D2668BC}"/>
              </a:ext>
            </a:extLst>
          </p:cNvPr>
          <p:cNvGrpSpPr/>
          <p:nvPr/>
        </p:nvGrpSpPr>
        <p:grpSpPr>
          <a:xfrm>
            <a:off x="2721239" y="3610981"/>
            <a:ext cx="2098602" cy="387798"/>
            <a:chOff x="9266059" y="2918754"/>
            <a:chExt cx="2098602" cy="387798"/>
          </a:xfrm>
        </p:grpSpPr>
        <p:sp>
          <p:nvSpPr>
            <p:cNvPr id="16" name="Rectangle 15">
              <a:extLst>
                <a:ext uri="{FF2B5EF4-FFF2-40B4-BE49-F238E27FC236}">
                  <a16:creationId xmlns:a16="http://schemas.microsoft.com/office/drawing/2014/main" id="{8E4E43FC-66B7-5159-0E2F-C35B3A9377F4}"/>
                </a:ext>
              </a:extLst>
            </p:cNvPr>
            <p:cNvSpPr/>
            <p:nvPr/>
          </p:nvSpPr>
          <p:spPr bwMode="auto">
            <a:xfrm>
              <a:off x="9627301" y="2918754"/>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Sentinel</a:t>
              </a:r>
            </a:p>
          </p:txBody>
        </p:sp>
        <p:pic>
          <p:nvPicPr>
            <p:cNvPr id="17" name="Graphic 16">
              <a:extLst>
                <a:ext uri="{FF2B5EF4-FFF2-40B4-BE49-F238E27FC236}">
                  <a16:creationId xmlns:a16="http://schemas.microsoft.com/office/drawing/2014/main" id="{366FB215-9D51-6CC0-2B07-C82A2F655A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6059" y="2995781"/>
              <a:ext cx="192494" cy="233743"/>
            </a:xfrm>
            <a:prstGeom prst="rect">
              <a:avLst/>
            </a:prstGeom>
          </p:spPr>
        </p:pic>
      </p:grpSp>
      <p:grpSp>
        <p:nvGrpSpPr>
          <p:cNvPr id="18" name="Group 17">
            <a:extLst>
              <a:ext uri="{FF2B5EF4-FFF2-40B4-BE49-F238E27FC236}">
                <a16:creationId xmlns:a16="http://schemas.microsoft.com/office/drawing/2014/main" id="{5F9BA5EC-3850-37C8-96F9-86ADAFEAA20E}"/>
              </a:ext>
            </a:extLst>
          </p:cNvPr>
          <p:cNvGrpSpPr/>
          <p:nvPr/>
        </p:nvGrpSpPr>
        <p:grpSpPr>
          <a:xfrm>
            <a:off x="7908339" y="2071035"/>
            <a:ext cx="2162137" cy="387798"/>
            <a:chOff x="9202524" y="2123378"/>
            <a:chExt cx="2162137" cy="387798"/>
          </a:xfrm>
        </p:grpSpPr>
        <p:sp>
          <p:nvSpPr>
            <p:cNvPr id="19" name="Rectangle 18">
              <a:extLst>
                <a:ext uri="{FF2B5EF4-FFF2-40B4-BE49-F238E27FC236}">
                  <a16:creationId xmlns:a16="http://schemas.microsoft.com/office/drawing/2014/main" id="{D32375EE-1527-978C-905B-D14B100034AF}"/>
                </a:ext>
              </a:extLst>
            </p:cNvPr>
            <p:cNvSpPr/>
            <p:nvPr/>
          </p:nvSpPr>
          <p:spPr bwMode="auto">
            <a:xfrm>
              <a:off x="9627301" y="2123378"/>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Purview</a:t>
              </a:r>
            </a:p>
          </p:txBody>
        </p:sp>
        <p:grpSp>
          <p:nvGrpSpPr>
            <p:cNvPr id="21" name="Group 20" descr="compliance&#10;">
              <a:extLst>
                <a:ext uri="{FF2B5EF4-FFF2-40B4-BE49-F238E27FC236}">
                  <a16:creationId xmlns:a16="http://schemas.microsoft.com/office/drawing/2014/main" id="{52474BFD-D2A6-3DC6-3B8D-49762644412D}"/>
                </a:ext>
              </a:extLst>
            </p:cNvPr>
            <p:cNvGrpSpPr>
              <a:grpSpLocks noChangeAspect="1"/>
            </p:cNvGrpSpPr>
            <p:nvPr/>
          </p:nvGrpSpPr>
          <p:grpSpPr>
            <a:xfrm>
              <a:off x="9202524" y="2198378"/>
              <a:ext cx="319565" cy="205155"/>
              <a:chOff x="7746041" y="4111607"/>
              <a:chExt cx="528205" cy="339096"/>
            </a:xfrm>
          </p:grpSpPr>
          <p:sp>
            <p:nvSpPr>
              <p:cNvPr id="22" name="Freeform: Shape 21">
                <a:extLst>
                  <a:ext uri="{FF2B5EF4-FFF2-40B4-BE49-F238E27FC236}">
                    <a16:creationId xmlns:a16="http://schemas.microsoft.com/office/drawing/2014/main" id="{AAAAA9C5-6304-7F8B-C4C1-F47955BEBD72}"/>
                  </a:ext>
                </a:extLst>
              </p:cNvPr>
              <p:cNvSpPr/>
              <p:nvPr/>
            </p:nvSpPr>
            <p:spPr>
              <a:xfrm>
                <a:off x="7892207" y="4398748"/>
                <a:ext cx="259773" cy="51955"/>
              </a:xfrm>
              <a:custGeom>
                <a:avLst/>
                <a:gdLst>
                  <a:gd name="connsiteX0" fmla="*/ 121141 w 259772"/>
                  <a:gd name="connsiteY0" fmla="*/ 17145 h 51954"/>
                  <a:gd name="connsiteX1" fmla="*/ 267306 w 259772"/>
                  <a:gd name="connsiteY1" fmla="*/ 0 h 51954"/>
                  <a:gd name="connsiteX2" fmla="*/ 267306 w 259772"/>
                  <a:gd name="connsiteY2" fmla="*/ 25718 h 51954"/>
                  <a:gd name="connsiteX3" fmla="*/ 238039 w 259772"/>
                  <a:gd name="connsiteY3" fmla="*/ 60008 h 51954"/>
                  <a:gd name="connsiteX4" fmla="*/ 33424 w 259772"/>
                  <a:gd name="connsiteY4" fmla="*/ 60008 h 51954"/>
                  <a:gd name="connsiteX5" fmla="*/ 0 w 259772"/>
                  <a:gd name="connsiteY5" fmla="*/ 25718 h 51954"/>
                  <a:gd name="connsiteX6" fmla="*/ 0 w 259772"/>
                  <a:gd name="connsiteY6" fmla="*/ 4330 h 51954"/>
                  <a:gd name="connsiteX7" fmla="*/ 121141 w 259772"/>
                  <a:gd name="connsiteY7" fmla="*/ 17145 h 51954"/>
                  <a:gd name="connsiteX8" fmla="*/ 121141 w 259772"/>
                  <a:gd name="connsiteY8" fmla="*/ 17145 h 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72" h="51954">
                    <a:moveTo>
                      <a:pt x="121141" y="17145"/>
                    </a:moveTo>
                    <a:cubicBezTo>
                      <a:pt x="175433" y="17145"/>
                      <a:pt x="225569" y="12902"/>
                      <a:pt x="267306" y="0"/>
                    </a:cubicBezTo>
                    <a:cubicBezTo>
                      <a:pt x="267306" y="8573"/>
                      <a:pt x="267306" y="17145"/>
                      <a:pt x="267306" y="25718"/>
                    </a:cubicBezTo>
                    <a:cubicBezTo>
                      <a:pt x="267306" y="42863"/>
                      <a:pt x="254751" y="60008"/>
                      <a:pt x="238039" y="60008"/>
                    </a:cubicBezTo>
                    <a:cubicBezTo>
                      <a:pt x="238039" y="60008"/>
                      <a:pt x="238039" y="60008"/>
                      <a:pt x="33424" y="60008"/>
                    </a:cubicBezTo>
                    <a:cubicBezTo>
                      <a:pt x="16712" y="60008"/>
                      <a:pt x="0" y="42863"/>
                      <a:pt x="0" y="25718"/>
                    </a:cubicBezTo>
                    <a:cubicBezTo>
                      <a:pt x="0" y="25718"/>
                      <a:pt x="0" y="25718"/>
                      <a:pt x="0" y="4330"/>
                    </a:cubicBezTo>
                    <a:cubicBezTo>
                      <a:pt x="37580" y="12815"/>
                      <a:pt x="79404" y="17145"/>
                      <a:pt x="121141" y="17145"/>
                    </a:cubicBezTo>
                    <a:lnTo>
                      <a:pt x="121141" y="17145"/>
                    </a:lnTo>
                    <a:close/>
                  </a:path>
                </a:pathLst>
              </a:custGeom>
              <a:solidFill>
                <a:srgbClr val="0078D4"/>
              </a:solidFill>
              <a:ln w="86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E82DCA10-5D15-B1C0-7987-2DDA3B2C7D69}"/>
                  </a:ext>
                </a:extLst>
              </p:cNvPr>
              <p:cNvSpPr/>
              <p:nvPr/>
            </p:nvSpPr>
            <p:spPr>
              <a:xfrm>
                <a:off x="7892207" y="4111607"/>
                <a:ext cx="259773" cy="303069"/>
              </a:xfrm>
              <a:custGeom>
                <a:avLst/>
                <a:gdLst>
                  <a:gd name="connsiteX0" fmla="*/ 238125 w 259772"/>
                  <a:gd name="connsiteY0" fmla="*/ 120015 h 303068"/>
                  <a:gd name="connsiteX1" fmla="*/ 150409 w 259772"/>
                  <a:gd name="connsiteY1" fmla="*/ 120015 h 303068"/>
                  <a:gd name="connsiteX2" fmla="*/ 150409 w 259772"/>
                  <a:gd name="connsiteY2" fmla="*/ 29960 h 303068"/>
                  <a:gd name="connsiteX3" fmla="*/ 242282 w 259772"/>
                  <a:gd name="connsiteY3" fmla="*/ 81396 h 303068"/>
                  <a:gd name="connsiteX4" fmla="*/ 179590 w 259772"/>
                  <a:gd name="connsiteY4" fmla="*/ 12815 h 303068"/>
                  <a:gd name="connsiteX5" fmla="*/ 150409 w 259772"/>
                  <a:gd name="connsiteY5" fmla="*/ 0 h 303068"/>
                  <a:gd name="connsiteX6" fmla="*/ 33424 w 259772"/>
                  <a:gd name="connsiteY6" fmla="*/ 0 h 303068"/>
                  <a:gd name="connsiteX7" fmla="*/ 0 w 259772"/>
                  <a:gd name="connsiteY7" fmla="*/ 29960 h 303068"/>
                  <a:gd name="connsiteX8" fmla="*/ 0 w 259772"/>
                  <a:gd name="connsiteY8" fmla="*/ 47106 h 303068"/>
                  <a:gd name="connsiteX9" fmla="*/ 0 w 259772"/>
                  <a:gd name="connsiteY9" fmla="*/ 77066 h 303068"/>
                  <a:gd name="connsiteX10" fmla="*/ 0 w 259772"/>
                  <a:gd name="connsiteY10" fmla="*/ 102784 h 303068"/>
                  <a:gd name="connsiteX11" fmla="*/ 0 w 259772"/>
                  <a:gd name="connsiteY11" fmla="*/ 296401 h 303068"/>
                  <a:gd name="connsiteX12" fmla="*/ 121141 w 259772"/>
                  <a:gd name="connsiteY12" fmla="*/ 309216 h 303068"/>
                  <a:gd name="connsiteX13" fmla="*/ 267306 w 259772"/>
                  <a:gd name="connsiteY13" fmla="*/ 292071 h 303068"/>
                  <a:gd name="connsiteX14" fmla="*/ 267306 w 259772"/>
                  <a:gd name="connsiteY14" fmla="*/ 119842 h 303068"/>
                  <a:gd name="connsiteX15" fmla="*/ 267306 w 259772"/>
                  <a:gd name="connsiteY15" fmla="*/ 107026 h 303068"/>
                  <a:gd name="connsiteX16" fmla="*/ 242282 w 259772"/>
                  <a:gd name="connsiteY16" fmla="*/ 81396 h 30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772" h="303068">
                    <a:moveTo>
                      <a:pt x="238125" y="120015"/>
                    </a:moveTo>
                    <a:cubicBezTo>
                      <a:pt x="150409" y="120015"/>
                      <a:pt x="150409" y="120015"/>
                      <a:pt x="150409" y="120015"/>
                    </a:cubicBezTo>
                    <a:lnTo>
                      <a:pt x="150409" y="29960"/>
                    </a:lnTo>
                    <a:moveTo>
                      <a:pt x="242282" y="81396"/>
                    </a:moveTo>
                    <a:cubicBezTo>
                      <a:pt x="179590" y="12815"/>
                      <a:pt x="179590" y="12815"/>
                      <a:pt x="179590" y="12815"/>
                    </a:cubicBezTo>
                    <a:cubicBezTo>
                      <a:pt x="167121" y="0"/>
                      <a:pt x="162878" y="0"/>
                      <a:pt x="150409" y="0"/>
                    </a:cubicBezTo>
                    <a:cubicBezTo>
                      <a:pt x="33424" y="0"/>
                      <a:pt x="33424" y="0"/>
                      <a:pt x="33424" y="0"/>
                    </a:cubicBezTo>
                    <a:cubicBezTo>
                      <a:pt x="16712" y="0"/>
                      <a:pt x="0" y="12815"/>
                      <a:pt x="0" y="29960"/>
                    </a:cubicBezTo>
                    <a:cubicBezTo>
                      <a:pt x="0" y="34203"/>
                      <a:pt x="0" y="42776"/>
                      <a:pt x="0" y="47106"/>
                    </a:cubicBezTo>
                    <a:cubicBezTo>
                      <a:pt x="0" y="47106"/>
                      <a:pt x="0" y="59921"/>
                      <a:pt x="0" y="77066"/>
                    </a:cubicBezTo>
                    <a:lnTo>
                      <a:pt x="0" y="102784"/>
                    </a:lnTo>
                    <a:cubicBezTo>
                      <a:pt x="0" y="145646"/>
                      <a:pt x="0" y="283586"/>
                      <a:pt x="0" y="296401"/>
                    </a:cubicBezTo>
                    <a:cubicBezTo>
                      <a:pt x="33424" y="304974"/>
                      <a:pt x="75161" y="309216"/>
                      <a:pt x="121141" y="309216"/>
                    </a:cubicBezTo>
                    <a:cubicBezTo>
                      <a:pt x="183833" y="309216"/>
                      <a:pt x="233882" y="300644"/>
                      <a:pt x="267306" y="292071"/>
                    </a:cubicBezTo>
                    <a:cubicBezTo>
                      <a:pt x="267306" y="210676"/>
                      <a:pt x="267306" y="119842"/>
                      <a:pt x="267306" y="119842"/>
                    </a:cubicBezTo>
                    <a:cubicBezTo>
                      <a:pt x="267306" y="119842"/>
                      <a:pt x="267306" y="115599"/>
                      <a:pt x="267306" y="107026"/>
                    </a:cubicBezTo>
                    <a:lnTo>
                      <a:pt x="242282" y="81396"/>
                    </a:lnTo>
                    <a:close/>
                  </a:path>
                </a:pathLst>
              </a:custGeom>
              <a:solidFill>
                <a:srgbClr val="0078D4"/>
              </a:solidFill>
              <a:ln w="86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0E7ABFA-340D-235C-F474-E5D289571150}"/>
                  </a:ext>
                </a:extLst>
              </p:cNvPr>
              <p:cNvSpPr/>
              <p:nvPr/>
            </p:nvSpPr>
            <p:spPr>
              <a:xfrm>
                <a:off x="7746041" y="4223401"/>
                <a:ext cx="528205" cy="190500"/>
              </a:xfrm>
              <a:custGeom>
                <a:avLst/>
                <a:gdLst>
                  <a:gd name="connsiteX0" fmla="*/ 413472 w 528204"/>
                  <a:gd name="connsiteY0" fmla="*/ 29960 h 190500"/>
                  <a:gd name="connsiteX1" fmla="*/ 509501 w 528204"/>
                  <a:gd name="connsiteY1" fmla="*/ 94211 h 190500"/>
                  <a:gd name="connsiteX2" fmla="*/ 267220 w 528204"/>
                  <a:gd name="connsiteY2" fmla="*/ 171364 h 190500"/>
                  <a:gd name="connsiteX3" fmla="*/ 25025 w 528204"/>
                  <a:gd name="connsiteY3" fmla="*/ 94298 h 190500"/>
                  <a:gd name="connsiteX4" fmla="*/ 146166 w 528204"/>
                  <a:gd name="connsiteY4" fmla="*/ 25718 h 190500"/>
                  <a:gd name="connsiteX5" fmla="*/ 146166 w 528204"/>
                  <a:gd name="connsiteY5" fmla="*/ 0 h 190500"/>
                  <a:gd name="connsiteX6" fmla="*/ 0 w 528204"/>
                  <a:gd name="connsiteY6" fmla="*/ 94298 h 190500"/>
                  <a:gd name="connsiteX7" fmla="*/ 267306 w 528204"/>
                  <a:gd name="connsiteY7" fmla="*/ 197168 h 190500"/>
                  <a:gd name="connsiteX8" fmla="*/ 534613 w 528204"/>
                  <a:gd name="connsiteY8" fmla="*/ 94298 h 190500"/>
                  <a:gd name="connsiteX9" fmla="*/ 413472 w 528204"/>
                  <a:gd name="connsiteY9" fmla="*/ 10564 h 190500"/>
                  <a:gd name="connsiteX10" fmla="*/ 413472 w 528204"/>
                  <a:gd name="connsiteY10" fmla="*/ 2996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204" h="190500">
                    <a:moveTo>
                      <a:pt x="413472" y="29960"/>
                    </a:moveTo>
                    <a:cubicBezTo>
                      <a:pt x="471921" y="47106"/>
                      <a:pt x="509501" y="68493"/>
                      <a:pt x="509501" y="94211"/>
                    </a:cubicBezTo>
                    <a:cubicBezTo>
                      <a:pt x="509501" y="128501"/>
                      <a:pt x="409229" y="171364"/>
                      <a:pt x="267220" y="171364"/>
                    </a:cubicBezTo>
                    <a:cubicBezTo>
                      <a:pt x="125211" y="171364"/>
                      <a:pt x="25025" y="128501"/>
                      <a:pt x="25025" y="94298"/>
                    </a:cubicBezTo>
                    <a:cubicBezTo>
                      <a:pt x="25025" y="64337"/>
                      <a:pt x="75161" y="38620"/>
                      <a:pt x="146166" y="25718"/>
                    </a:cubicBezTo>
                    <a:lnTo>
                      <a:pt x="146166" y="0"/>
                    </a:lnTo>
                    <a:cubicBezTo>
                      <a:pt x="54293" y="17145"/>
                      <a:pt x="0" y="51435"/>
                      <a:pt x="0" y="94298"/>
                    </a:cubicBezTo>
                    <a:cubicBezTo>
                      <a:pt x="0" y="158548"/>
                      <a:pt x="137853" y="197168"/>
                      <a:pt x="267306" y="197168"/>
                    </a:cubicBezTo>
                    <a:cubicBezTo>
                      <a:pt x="396760" y="197168"/>
                      <a:pt x="534613" y="158635"/>
                      <a:pt x="534613" y="94298"/>
                    </a:cubicBezTo>
                    <a:cubicBezTo>
                      <a:pt x="534613" y="56284"/>
                      <a:pt x="478675" y="28315"/>
                      <a:pt x="413472" y="10564"/>
                    </a:cubicBezTo>
                    <a:lnTo>
                      <a:pt x="413472" y="29960"/>
                    </a:lnTo>
                    <a:close/>
                  </a:path>
                </a:pathLst>
              </a:custGeom>
              <a:solidFill>
                <a:srgbClr val="50E6FF"/>
              </a:solidFill>
              <a:ln w="86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07F89B6-2130-E0E9-3319-69144ACE4DC8}"/>
                  </a:ext>
                </a:extLst>
              </p:cNvPr>
              <p:cNvSpPr/>
              <p:nvPr/>
            </p:nvSpPr>
            <p:spPr>
              <a:xfrm>
                <a:off x="7966155" y="4270074"/>
                <a:ext cx="121227" cy="95250"/>
              </a:xfrm>
              <a:custGeom>
                <a:avLst/>
                <a:gdLst>
                  <a:gd name="connsiteX0" fmla="*/ 106680 w 121227"/>
                  <a:gd name="connsiteY0" fmla="*/ 0 h 95250"/>
                  <a:gd name="connsiteX1" fmla="*/ 48751 w 121227"/>
                  <a:gd name="connsiteY1" fmla="*/ 64683 h 95250"/>
                  <a:gd name="connsiteX2" fmla="*/ 18271 w 121227"/>
                  <a:gd name="connsiteY2" fmla="*/ 35416 h 95250"/>
                  <a:gd name="connsiteX3" fmla="*/ 0 w 121227"/>
                  <a:gd name="connsiteY3" fmla="*/ 55418 h 95250"/>
                  <a:gd name="connsiteX4" fmla="*/ 48837 w 121227"/>
                  <a:gd name="connsiteY4" fmla="*/ 100013 h 95250"/>
                  <a:gd name="connsiteX5" fmla="*/ 125124 w 121227"/>
                  <a:gd name="connsiteY5" fmla="*/ 20003 h 95250"/>
                  <a:gd name="connsiteX6" fmla="*/ 106680 w 121227"/>
                  <a:gd name="connsiteY6" fmla="*/ 0 h 95250"/>
                  <a:gd name="connsiteX7" fmla="*/ 106680 w 121227"/>
                  <a:gd name="connsiteY7" fmla="*/ 0 h 95250"/>
                  <a:gd name="connsiteX8" fmla="*/ 106680 w 121227"/>
                  <a:gd name="connsiteY8"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27" h="95250">
                    <a:moveTo>
                      <a:pt x="106680" y="0"/>
                    </a:moveTo>
                    <a:cubicBezTo>
                      <a:pt x="106680" y="0"/>
                      <a:pt x="74641" y="35416"/>
                      <a:pt x="48751" y="64683"/>
                    </a:cubicBezTo>
                    <a:cubicBezTo>
                      <a:pt x="36541" y="53946"/>
                      <a:pt x="18271" y="35416"/>
                      <a:pt x="18271" y="35416"/>
                    </a:cubicBezTo>
                    <a:cubicBezTo>
                      <a:pt x="0" y="55418"/>
                      <a:pt x="0" y="55418"/>
                      <a:pt x="0" y="55418"/>
                    </a:cubicBezTo>
                    <a:cubicBezTo>
                      <a:pt x="48837" y="100013"/>
                      <a:pt x="48837" y="100013"/>
                      <a:pt x="48837" y="100013"/>
                    </a:cubicBezTo>
                    <a:cubicBezTo>
                      <a:pt x="125124" y="20003"/>
                      <a:pt x="125124" y="20003"/>
                      <a:pt x="125124" y="20003"/>
                    </a:cubicBezTo>
                    <a:cubicBezTo>
                      <a:pt x="106680" y="0"/>
                      <a:pt x="106680" y="0"/>
                      <a:pt x="106680" y="0"/>
                    </a:cubicBezTo>
                    <a:lnTo>
                      <a:pt x="106680" y="0"/>
                    </a:lnTo>
                    <a:lnTo>
                      <a:pt x="106680" y="0"/>
                    </a:lnTo>
                    <a:close/>
                  </a:path>
                </a:pathLst>
              </a:custGeom>
              <a:solidFill>
                <a:srgbClr val="50E6FF"/>
              </a:solidFill>
              <a:ln w="86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7" name="Rectangle 26">
            <a:extLst>
              <a:ext uri="{FF2B5EF4-FFF2-40B4-BE49-F238E27FC236}">
                <a16:creationId xmlns:a16="http://schemas.microsoft.com/office/drawing/2014/main" id="{E9BD61A0-347D-809B-7341-E25B3C80FE65}"/>
              </a:ext>
            </a:extLst>
          </p:cNvPr>
          <p:cNvSpPr/>
          <p:nvPr/>
        </p:nvSpPr>
        <p:spPr bwMode="auto">
          <a:xfrm>
            <a:off x="3444307" y="5337282"/>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err="1">
                <a:ln>
                  <a:noFill/>
                </a:ln>
                <a:effectLst/>
                <a:uLnTx/>
                <a:uFillTx/>
                <a:latin typeface="Segoe UI Semibold"/>
                <a:ea typeface="+mn-ea"/>
                <a:cs typeface="Segoe UI" panose="020B0502040204020203" pitchFamily="34" charset="0"/>
              </a:rPr>
              <a:t>Entra</a:t>
            </a:r>
            <a:endParaRPr kumimoji="0" lang="en-US" sz="1400" b="0" i="0" u="none" strike="noStrike" kern="0" cap="none" spc="0" normalizeH="0" baseline="0" noProof="0">
              <a:ln>
                <a:noFill/>
              </a:ln>
              <a:effectLst/>
              <a:uLnTx/>
              <a:uFillTx/>
              <a:latin typeface="Segoe UI Semibold"/>
              <a:ea typeface="+mn-ea"/>
              <a:cs typeface="Segoe UI" panose="020B0502040204020203" pitchFamily="34" charset="0"/>
            </a:endParaRPr>
          </a:p>
        </p:txBody>
      </p:sp>
      <p:sp>
        <p:nvSpPr>
          <p:cNvPr id="29" name="TextBox 28">
            <a:extLst>
              <a:ext uri="{FF2B5EF4-FFF2-40B4-BE49-F238E27FC236}">
                <a16:creationId xmlns:a16="http://schemas.microsoft.com/office/drawing/2014/main" id="{21C32558-061C-6989-9C6A-7D608B03DEE8}"/>
              </a:ext>
            </a:extLst>
          </p:cNvPr>
          <p:cNvSpPr txBox="1"/>
          <p:nvPr/>
        </p:nvSpPr>
        <p:spPr>
          <a:xfrm>
            <a:off x="466128" y="2319545"/>
            <a:ext cx="1554480" cy="3877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Segoe UI" panose="020B0502040204020203" pitchFamily="34" charset="0"/>
              </a:rPr>
              <a:t>Cloud</a:t>
            </a:r>
            <a:r>
              <a:rPr kumimoji="0" lang="en-US" sz="14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Segoe UI" panose="020B0502040204020203" pitchFamily="34" charset="0"/>
              </a:rPr>
              <a:t>platforms</a:t>
            </a:r>
          </a:p>
        </p:txBody>
      </p:sp>
      <p:sp>
        <p:nvSpPr>
          <p:cNvPr id="30" name="Freeform 5">
            <a:extLst>
              <a:ext uri="{FF2B5EF4-FFF2-40B4-BE49-F238E27FC236}">
                <a16:creationId xmlns:a16="http://schemas.microsoft.com/office/drawing/2014/main" id="{3F229FBA-2E72-F2F2-2BE7-E02130F23586}"/>
              </a:ext>
            </a:extLst>
          </p:cNvPr>
          <p:cNvSpPr>
            <a:spLocks noChangeAspect="1" noEditPoints="1"/>
          </p:cNvSpPr>
          <p:nvPr/>
        </p:nvSpPr>
        <p:spPr bwMode="auto">
          <a:xfrm>
            <a:off x="10885257" y="4770621"/>
            <a:ext cx="272936" cy="274320"/>
          </a:xfrm>
          <a:custGeom>
            <a:avLst/>
            <a:gdLst>
              <a:gd name="T0" fmla="*/ 40 w 80"/>
              <a:gd name="T1" fmla="*/ 0 h 80"/>
              <a:gd name="T2" fmla="*/ 80 w 80"/>
              <a:gd name="T3" fmla="*/ 40 h 80"/>
              <a:gd name="T4" fmla="*/ 40 w 80"/>
              <a:gd name="T5" fmla="*/ 80 h 80"/>
              <a:gd name="T6" fmla="*/ 0 w 80"/>
              <a:gd name="T7" fmla="*/ 40 h 80"/>
              <a:gd name="T8" fmla="*/ 40 w 80"/>
              <a:gd name="T9" fmla="*/ 0 h 80"/>
              <a:gd name="T10" fmla="*/ 52 w 80"/>
              <a:gd name="T11" fmla="*/ 58 h 80"/>
              <a:gd name="T12" fmla="*/ 28 w 80"/>
              <a:gd name="T13" fmla="*/ 58 h 80"/>
              <a:gd name="T14" fmla="*/ 40 w 80"/>
              <a:gd name="T15" fmla="*/ 74 h 80"/>
              <a:gd name="T16" fmla="*/ 52 w 80"/>
              <a:gd name="T17" fmla="*/ 58 h 80"/>
              <a:gd name="T18" fmla="*/ 22 w 80"/>
              <a:gd name="T19" fmla="*/ 58 h 80"/>
              <a:gd name="T20" fmla="*/ 11 w 80"/>
              <a:gd name="T21" fmla="*/ 58 h 80"/>
              <a:gd name="T22" fmla="*/ 28 w 80"/>
              <a:gd name="T23" fmla="*/ 72 h 80"/>
              <a:gd name="T24" fmla="*/ 22 w 80"/>
              <a:gd name="T25" fmla="*/ 60 h 80"/>
              <a:gd name="T26" fmla="*/ 22 w 80"/>
              <a:gd name="T27" fmla="*/ 58 h 80"/>
              <a:gd name="T28" fmla="*/ 69 w 80"/>
              <a:gd name="T29" fmla="*/ 58 h 80"/>
              <a:gd name="T30" fmla="*/ 58 w 80"/>
              <a:gd name="T31" fmla="*/ 58 h 80"/>
              <a:gd name="T32" fmla="*/ 52 w 80"/>
              <a:gd name="T33" fmla="*/ 72 h 80"/>
              <a:gd name="T34" fmla="*/ 68 w 80"/>
              <a:gd name="T35" fmla="*/ 59 h 80"/>
              <a:gd name="T36" fmla="*/ 69 w 80"/>
              <a:gd name="T37" fmla="*/ 58 h 80"/>
              <a:gd name="T38" fmla="*/ 20 w 80"/>
              <a:gd name="T39" fmla="*/ 32 h 80"/>
              <a:gd name="T40" fmla="*/ 7 w 80"/>
              <a:gd name="T41" fmla="*/ 32 h 80"/>
              <a:gd name="T42" fmla="*/ 7 w 80"/>
              <a:gd name="T43" fmla="*/ 32 h 80"/>
              <a:gd name="T44" fmla="*/ 6 w 80"/>
              <a:gd name="T45" fmla="*/ 40 h 80"/>
              <a:gd name="T46" fmla="*/ 8 w 80"/>
              <a:gd name="T47" fmla="*/ 52 h 80"/>
              <a:gd name="T48" fmla="*/ 21 w 80"/>
              <a:gd name="T49" fmla="*/ 52 h 80"/>
              <a:gd name="T50" fmla="*/ 20 w 80"/>
              <a:gd name="T51" fmla="*/ 40 h 80"/>
              <a:gd name="T52" fmla="*/ 20 w 80"/>
              <a:gd name="T53" fmla="*/ 32 h 80"/>
              <a:gd name="T54" fmla="*/ 54 w 80"/>
              <a:gd name="T55" fmla="*/ 32 h 80"/>
              <a:gd name="T56" fmla="*/ 26 w 80"/>
              <a:gd name="T57" fmla="*/ 32 h 80"/>
              <a:gd name="T58" fmla="*/ 26 w 80"/>
              <a:gd name="T59" fmla="*/ 40 h 80"/>
              <a:gd name="T60" fmla="*/ 27 w 80"/>
              <a:gd name="T61" fmla="*/ 52 h 80"/>
              <a:gd name="T62" fmla="*/ 53 w 80"/>
              <a:gd name="T63" fmla="*/ 52 h 80"/>
              <a:gd name="T64" fmla="*/ 54 w 80"/>
              <a:gd name="T65" fmla="*/ 40 h 80"/>
              <a:gd name="T66" fmla="*/ 54 w 80"/>
              <a:gd name="T67" fmla="*/ 32 h 80"/>
              <a:gd name="T68" fmla="*/ 73 w 80"/>
              <a:gd name="T69" fmla="*/ 32 h 80"/>
              <a:gd name="T70" fmla="*/ 60 w 80"/>
              <a:gd name="T71" fmla="*/ 32 h 80"/>
              <a:gd name="T72" fmla="*/ 60 w 80"/>
              <a:gd name="T73" fmla="*/ 40 h 80"/>
              <a:gd name="T74" fmla="*/ 59 w 80"/>
              <a:gd name="T75" fmla="*/ 52 h 80"/>
              <a:gd name="T76" fmla="*/ 72 w 80"/>
              <a:gd name="T77" fmla="*/ 52 h 80"/>
              <a:gd name="T78" fmla="*/ 74 w 80"/>
              <a:gd name="T79" fmla="*/ 40 h 80"/>
              <a:gd name="T80" fmla="*/ 73 w 80"/>
              <a:gd name="T81" fmla="*/ 32 h 80"/>
              <a:gd name="T82" fmla="*/ 28 w 80"/>
              <a:gd name="T83" fmla="*/ 8 h 80"/>
              <a:gd name="T84" fmla="*/ 27 w 80"/>
              <a:gd name="T85" fmla="*/ 8 h 80"/>
              <a:gd name="T86" fmla="*/ 9 w 80"/>
              <a:gd name="T87" fmla="*/ 26 h 80"/>
              <a:gd name="T88" fmla="*/ 21 w 80"/>
              <a:gd name="T89" fmla="*/ 26 h 80"/>
              <a:gd name="T90" fmla="*/ 28 w 80"/>
              <a:gd name="T91" fmla="*/ 8 h 80"/>
              <a:gd name="T92" fmla="*/ 40 w 80"/>
              <a:gd name="T93" fmla="*/ 6 h 80"/>
              <a:gd name="T94" fmla="*/ 40 w 80"/>
              <a:gd name="T95" fmla="*/ 6 h 80"/>
              <a:gd name="T96" fmla="*/ 27 w 80"/>
              <a:gd name="T97" fmla="*/ 26 h 80"/>
              <a:gd name="T98" fmla="*/ 53 w 80"/>
              <a:gd name="T99" fmla="*/ 26 h 80"/>
              <a:gd name="T100" fmla="*/ 41 w 80"/>
              <a:gd name="T101" fmla="*/ 6 h 80"/>
              <a:gd name="T102" fmla="*/ 40 w 80"/>
              <a:gd name="T103" fmla="*/ 6 h 80"/>
              <a:gd name="T104" fmla="*/ 52 w 80"/>
              <a:gd name="T105" fmla="*/ 8 h 80"/>
              <a:gd name="T106" fmla="*/ 53 w 80"/>
              <a:gd name="T107" fmla="*/ 9 h 80"/>
              <a:gd name="T108" fmla="*/ 59 w 80"/>
              <a:gd name="T109" fmla="*/ 26 h 80"/>
              <a:gd name="T110" fmla="*/ 71 w 80"/>
              <a:gd name="T111" fmla="*/ 26 h 80"/>
              <a:gd name="T112" fmla="*/ 54 w 80"/>
              <a:gd name="T113" fmla="*/ 9 h 80"/>
              <a:gd name="T114" fmla="*/ 52 w 80"/>
              <a:gd name="T115"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 h="80">
                <a:moveTo>
                  <a:pt x="40" y="0"/>
                </a:moveTo>
                <a:cubicBezTo>
                  <a:pt x="62" y="0"/>
                  <a:pt x="80" y="18"/>
                  <a:pt x="80" y="40"/>
                </a:cubicBezTo>
                <a:cubicBezTo>
                  <a:pt x="80" y="62"/>
                  <a:pt x="62" y="80"/>
                  <a:pt x="40" y="80"/>
                </a:cubicBezTo>
                <a:cubicBezTo>
                  <a:pt x="18" y="80"/>
                  <a:pt x="0" y="62"/>
                  <a:pt x="0" y="40"/>
                </a:cubicBezTo>
                <a:cubicBezTo>
                  <a:pt x="0" y="18"/>
                  <a:pt x="18" y="0"/>
                  <a:pt x="40" y="0"/>
                </a:cubicBezTo>
                <a:close/>
                <a:moveTo>
                  <a:pt x="52" y="58"/>
                </a:moveTo>
                <a:cubicBezTo>
                  <a:pt x="28" y="58"/>
                  <a:pt x="28" y="58"/>
                  <a:pt x="28" y="58"/>
                </a:cubicBezTo>
                <a:cubicBezTo>
                  <a:pt x="31" y="68"/>
                  <a:pt x="35" y="74"/>
                  <a:pt x="40" y="74"/>
                </a:cubicBezTo>
                <a:cubicBezTo>
                  <a:pt x="45" y="74"/>
                  <a:pt x="49" y="68"/>
                  <a:pt x="52" y="58"/>
                </a:cubicBezTo>
                <a:close/>
                <a:moveTo>
                  <a:pt x="22" y="58"/>
                </a:moveTo>
                <a:cubicBezTo>
                  <a:pt x="11" y="58"/>
                  <a:pt x="11" y="58"/>
                  <a:pt x="11" y="58"/>
                </a:cubicBezTo>
                <a:cubicBezTo>
                  <a:pt x="15" y="64"/>
                  <a:pt x="21" y="69"/>
                  <a:pt x="28" y="72"/>
                </a:cubicBezTo>
                <a:cubicBezTo>
                  <a:pt x="25" y="68"/>
                  <a:pt x="24" y="64"/>
                  <a:pt x="22" y="60"/>
                </a:cubicBezTo>
                <a:lnTo>
                  <a:pt x="22" y="58"/>
                </a:lnTo>
                <a:close/>
                <a:moveTo>
                  <a:pt x="69" y="58"/>
                </a:moveTo>
                <a:cubicBezTo>
                  <a:pt x="58" y="58"/>
                  <a:pt x="58" y="58"/>
                  <a:pt x="58" y="58"/>
                </a:cubicBezTo>
                <a:cubicBezTo>
                  <a:pt x="57" y="63"/>
                  <a:pt x="55" y="68"/>
                  <a:pt x="52" y="72"/>
                </a:cubicBezTo>
                <a:cubicBezTo>
                  <a:pt x="59" y="69"/>
                  <a:pt x="64" y="65"/>
                  <a:pt x="68" y="59"/>
                </a:cubicBezTo>
                <a:lnTo>
                  <a:pt x="69" y="58"/>
                </a:lnTo>
                <a:close/>
                <a:moveTo>
                  <a:pt x="20" y="32"/>
                </a:moveTo>
                <a:cubicBezTo>
                  <a:pt x="7" y="32"/>
                  <a:pt x="7" y="32"/>
                  <a:pt x="7" y="32"/>
                </a:cubicBezTo>
                <a:cubicBezTo>
                  <a:pt x="7" y="32"/>
                  <a:pt x="7" y="32"/>
                  <a:pt x="7" y="32"/>
                </a:cubicBezTo>
                <a:cubicBezTo>
                  <a:pt x="6" y="35"/>
                  <a:pt x="6" y="37"/>
                  <a:pt x="6" y="40"/>
                </a:cubicBezTo>
                <a:cubicBezTo>
                  <a:pt x="6" y="44"/>
                  <a:pt x="7" y="48"/>
                  <a:pt x="8" y="52"/>
                </a:cubicBezTo>
                <a:cubicBezTo>
                  <a:pt x="21" y="52"/>
                  <a:pt x="21" y="52"/>
                  <a:pt x="21" y="52"/>
                </a:cubicBezTo>
                <a:cubicBezTo>
                  <a:pt x="20" y="48"/>
                  <a:pt x="20" y="44"/>
                  <a:pt x="20" y="40"/>
                </a:cubicBezTo>
                <a:cubicBezTo>
                  <a:pt x="20" y="37"/>
                  <a:pt x="20" y="35"/>
                  <a:pt x="20" y="32"/>
                </a:cubicBezTo>
                <a:close/>
                <a:moveTo>
                  <a:pt x="54" y="32"/>
                </a:moveTo>
                <a:cubicBezTo>
                  <a:pt x="26" y="32"/>
                  <a:pt x="26" y="32"/>
                  <a:pt x="26" y="32"/>
                </a:cubicBezTo>
                <a:cubicBezTo>
                  <a:pt x="26" y="35"/>
                  <a:pt x="26" y="37"/>
                  <a:pt x="26" y="40"/>
                </a:cubicBezTo>
                <a:cubicBezTo>
                  <a:pt x="26" y="44"/>
                  <a:pt x="26" y="48"/>
                  <a:pt x="27" y="52"/>
                </a:cubicBezTo>
                <a:cubicBezTo>
                  <a:pt x="53" y="52"/>
                  <a:pt x="53" y="52"/>
                  <a:pt x="53" y="52"/>
                </a:cubicBezTo>
                <a:cubicBezTo>
                  <a:pt x="54" y="48"/>
                  <a:pt x="54" y="44"/>
                  <a:pt x="54" y="40"/>
                </a:cubicBezTo>
                <a:cubicBezTo>
                  <a:pt x="54" y="37"/>
                  <a:pt x="54" y="35"/>
                  <a:pt x="54" y="32"/>
                </a:cubicBezTo>
                <a:close/>
                <a:moveTo>
                  <a:pt x="73" y="32"/>
                </a:moveTo>
                <a:cubicBezTo>
                  <a:pt x="60" y="32"/>
                  <a:pt x="60" y="32"/>
                  <a:pt x="60" y="32"/>
                </a:cubicBezTo>
                <a:cubicBezTo>
                  <a:pt x="60" y="35"/>
                  <a:pt x="60" y="37"/>
                  <a:pt x="60" y="40"/>
                </a:cubicBezTo>
                <a:cubicBezTo>
                  <a:pt x="60" y="44"/>
                  <a:pt x="60" y="48"/>
                  <a:pt x="59" y="52"/>
                </a:cubicBezTo>
                <a:cubicBezTo>
                  <a:pt x="72" y="52"/>
                  <a:pt x="72" y="52"/>
                  <a:pt x="72" y="52"/>
                </a:cubicBezTo>
                <a:cubicBezTo>
                  <a:pt x="73" y="48"/>
                  <a:pt x="74" y="44"/>
                  <a:pt x="74" y="40"/>
                </a:cubicBezTo>
                <a:cubicBezTo>
                  <a:pt x="74" y="37"/>
                  <a:pt x="74" y="35"/>
                  <a:pt x="73" y="32"/>
                </a:cubicBezTo>
                <a:close/>
                <a:moveTo>
                  <a:pt x="28" y="8"/>
                </a:moveTo>
                <a:cubicBezTo>
                  <a:pt x="27" y="8"/>
                  <a:pt x="27" y="8"/>
                  <a:pt x="27" y="8"/>
                </a:cubicBezTo>
                <a:cubicBezTo>
                  <a:pt x="19" y="12"/>
                  <a:pt x="13" y="18"/>
                  <a:pt x="9" y="26"/>
                </a:cubicBezTo>
                <a:cubicBezTo>
                  <a:pt x="21" y="26"/>
                  <a:pt x="21" y="26"/>
                  <a:pt x="21" y="26"/>
                </a:cubicBezTo>
                <a:cubicBezTo>
                  <a:pt x="22" y="19"/>
                  <a:pt x="25" y="13"/>
                  <a:pt x="28" y="8"/>
                </a:cubicBezTo>
                <a:close/>
                <a:moveTo>
                  <a:pt x="40" y="6"/>
                </a:moveTo>
                <a:cubicBezTo>
                  <a:pt x="40" y="6"/>
                  <a:pt x="40" y="6"/>
                  <a:pt x="40" y="6"/>
                </a:cubicBezTo>
                <a:cubicBezTo>
                  <a:pt x="34" y="6"/>
                  <a:pt x="30" y="14"/>
                  <a:pt x="27" y="26"/>
                </a:cubicBezTo>
                <a:cubicBezTo>
                  <a:pt x="53" y="26"/>
                  <a:pt x="53" y="26"/>
                  <a:pt x="53" y="26"/>
                </a:cubicBezTo>
                <a:cubicBezTo>
                  <a:pt x="50" y="15"/>
                  <a:pt x="46" y="7"/>
                  <a:pt x="41" y="6"/>
                </a:cubicBezTo>
                <a:lnTo>
                  <a:pt x="40" y="6"/>
                </a:lnTo>
                <a:close/>
                <a:moveTo>
                  <a:pt x="52" y="8"/>
                </a:moveTo>
                <a:cubicBezTo>
                  <a:pt x="53" y="9"/>
                  <a:pt x="53" y="9"/>
                  <a:pt x="53" y="9"/>
                </a:cubicBezTo>
                <a:cubicBezTo>
                  <a:pt x="56" y="14"/>
                  <a:pt x="58" y="19"/>
                  <a:pt x="59" y="26"/>
                </a:cubicBezTo>
                <a:cubicBezTo>
                  <a:pt x="71" y="26"/>
                  <a:pt x="71" y="26"/>
                  <a:pt x="71" y="26"/>
                </a:cubicBezTo>
                <a:cubicBezTo>
                  <a:pt x="68" y="18"/>
                  <a:pt x="61" y="12"/>
                  <a:pt x="54" y="9"/>
                </a:cubicBezTo>
                <a:lnTo>
                  <a:pt x="52"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6">
            <a:extLst>
              <a:ext uri="{FF2B5EF4-FFF2-40B4-BE49-F238E27FC236}">
                <a16:creationId xmlns:a16="http://schemas.microsoft.com/office/drawing/2014/main" id="{CD11BC87-BE27-AC02-4E60-4274927D6B79}"/>
              </a:ext>
            </a:extLst>
          </p:cNvPr>
          <p:cNvSpPr>
            <a:spLocks noChangeAspect="1" noEditPoints="1"/>
          </p:cNvSpPr>
          <p:nvPr/>
        </p:nvSpPr>
        <p:spPr bwMode="auto">
          <a:xfrm>
            <a:off x="10530853" y="3287480"/>
            <a:ext cx="162226" cy="274320"/>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1">
            <a:extLst>
              <a:ext uri="{FF2B5EF4-FFF2-40B4-BE49-F238E27FC236}">
                <a16:creationId xmlns:a16="http://schemas.microsoft.com/office/drawing/2014/main" id="{5F60B491-3C05-0504-95F1-A0495067852C}"/>
              </a:ext>
            </a:extLst>
          </p:cNvPr>
          <p:cNvSpPr>
            <a:spLocks noChangeAspect="1" noEditPoints="1"/>
          </p:cNvSpPr>
          <p:nvPr/>
        </p:nvSpPr>
        <p:spPr bwMode="auto">
          <a:xfrm>
            <a:off x="11169431" y="4068714"/>
            <a:ext cx="246268" cy="274320"/>
          </a:xfrm>
          <a:custGeom>
            <a:avLst/>
            <a:gdLst>
              <a:gd name="T0" fmla="*/ 113 w 472"/>
              <a:gd name="T1" fmla="*/ 367 h 526"/>
              <a:gd name="T2" fmla="*/ 98 w 472"/>
              <a:gd name="T3" fmla="*/ 308 h 526"/>
              <a:gd name="T4" fmla="*/ 149 w 472"/>
              <a:gd name="T5" fmla="*/ 246 h 526"/>
              <a:gd name="T6" fmla="*/ 245 w 472"/>
              <a:gd name="T7" fmla="*/ 177 h 526"/>
              <a:gd name="T8" fmla="*/ 185 w 472"/>
              <a:gd name="T9" fmla="*/ 179 h 526"/>
              <a:gd name="T10" fmla="*/ 256 w 472"/>
              <a:gd name="T11" fmla="*/ 154 h 526"/>
              <a:gd name="T12" fmla="*/ 222 w 472"/>
              <a:gd name="T13" fmla="*/ 162 h 526"/>
              <a:gd name="T14" fmla="*/ 167 w 472"/>
              <a:gd name="T15" fmla="*/ 136 h 526"/>
              <a:gd name="T16" fmla="*/ 180 w 472"/>
              <a:gd name="T17" fmla="*/ 93 h 526"/>
              <a:gd name="T18" fmla="*/ 172 w 472"/>
              <a:gd name="T19" fmla="*/ 129 h 526"/>
              <a:gd name="T20" fmla="*/ 197 w 472"/>
              <a:gd name="T21" fmla="*/ 114 h 526"/>
              <a:gd name="T22" fmla="*/ 271 w 472"/>
              <a:gd name="T23" fmla="*/ 105 h 526"/>
              <a:gd name="T24" fmla="*/ 243 w 472"/>
              <a:gd name="T25" fmla="*/ 92 h 526"/>
              <a:gd name="T26" fmla="*/ 267 w 472"/>
              <a:gd name="T27" fmla="*/ 170 h 526"/>
              <a:gd name="T28" fmla="*/ 335 w 472"/>
              <a:gd name="T29" fmla="*/ 346 h 526"/>
              <a:gd name="T30" fmla="*/ 317 w 472"/>
              <a:gd name="T31" fmla="*/ 228 h 526"/>
              <a:gd name="T32" fmla="*/ 368 w 472"/>
              <a:gd name="T33" fmla="*/ 354 h 526"/>
              <a:gd name="T34" fmla="*/ 302 w 472"/>
              <a:gd name="T35" fmla="*/ 441 h 526"/>
              <a:gd name="T36" fmla="*/ 295 w 472"/>
              <a:gd name="T37" fmla="*/ 448 h 526"/>
              <a:gd name="T38" fmla="*/ 231 w 472"/>
              <a:gd name="T39" fmla="*/ 467 h 526"/>
              <a:gd name="T40" fmla="*/ 179 w 472"/>
              <a:gd name="T41" fmla="*/ 468 h 526"/>
              <a:gd name="T42" fmla="*/ 151 w 472"/>
              <a:gd name="T43" fmla="*/ 445 h 526"/>
              <a:gd name="T44" fmla="*/ 24 w 472"/>
              <a:gd name="T45" fmla="*/ 484 h 526"/>
              <a:gd name="T46" fmla="*/ 16 w 472"/>
              <a:gd name="T47" fmla="*/ 426 h 526"/>
              <a:gd name="T48" fmla="*/ 51 w 472"/>
              <a:gd name="T49" fmla="*/ 403 h 526"/>
              <a:gd name="T50" fmla="*/ 11 w 472"/>
              <a:gd name="T51" fmla="*/ 404 h 526"/>
              <a:gd name="T52" fmla="*/ 61 w 472"/>
              <a:gd name="T53" fmla="*/ 500 h 526"/>
              <a:gd name="T54" fmla="*/ 237 w 472"/>
              <a:gd name="T55" fmla="*/ 496 h 526"/>
              <a:gd name="T56" fmla="*/ 354 w 472"/>
              <a:gd name="T57" fmla="*/ 518 h 526"/>
              <a:gd name="T58" fmla="*/ 406 w 472"/>
              <a:gd name="T59" fmla="*/ 382 h 526"/>
              <a:gd name="T60" fmla="*/ 359 w 472"/>
              <a:gd name="T61" fmla="*/ 499 h 526"/>
              <a:gd name="T62" fmla="*/ 305 w 472"/>
              <a:gd name="T63" fmla="*/ 385 h 526"/>
              <a:gd name="T64" fmla="*/ 395 w 472"/>
              <a:gd name="T65" fmla="*/ 372 h 526"/>
              <a:gd name="T66" fmla="*/ 318 w 472"/>
              <a:gd name="T67" fmla="*/ 157 h 526"/>
              <a:gd name="T68" fmla="*/ 217 w 472"/>
              <a:gd name="T69" fmla="*/ 1 h 526"/>
              <a:gd name="T70" fmla="*/ 153 w 472"/>
              <a:gd name="T71" fmla="*/ 172 h 526"/>
              <a:gd name="T72" fmla="*/ 64 w 472"/>
              <a:gd name="T73" fmla="*/ 347 h 526"/>
              <a:gd name="T74" fmla="*/ 254 w 472"/>
              <a:gd name="T75" fmla="*/ 40 h 526"/>
              <a:gd name="T76" fmla="*/ 271 w 472"/>
              <a:gd name="T77" fmla="*/ 40 h 526"/>
              <a:gd name="T78" fmla="*/ 254 w 472"/>
              <a:gd name="T79" fmla="*/ 40 h 526"/>
              <a:gd name="T80" fmla="*/ 307 w 472"/>
              <a:gd name="T81" fmla="*/ 170 h 526"/>
              <a:gd name="T82" fmla="*/ 196 w 472"/>
              <a:gd name="T83" fmla="*/ 120 h 526"/>
              <a:gd name="T84" fmla="*/ 180 w 472"/>
              <a:gd name="T85" fmla="*/ 103 h 526"/>
              <a:gd name="T86" fmla="*/ 185 w 472"/>
              <a:gd name="T87" fmla="*/ 112 h 526"/>
              <a:gd name="T88" fmla="*/ 247 w 472"/>
              <a:gd name="T89" fmla="*/ 100 h 526"/>
              <a:gd name="T90" fmla="*/ 248 w 472"/>
              <a:gd name="T91" fmla="*/ 98 h 526"/>
              <a:gd name="T92" fmla="*/ 221 w 472"/>
              <a:gd name="T93" fmla="*/ 124 h 526"/>
              <a:gd name="T94" fmla="*/ 114 w 472"/>
              <a:gd name="T95" fmla="*/ 258 h 526"/>
              <a:gd name="T96" fmla="*/ 111 w 472"/>
              <a:gd name="T97" fmla="*/ 26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2" h="526">
                <a:moveTo>
                  <a:pt x="159" y="446"/>
                </a:moveTo>
                <a:cubicBezTo>
                  <a:pt x="177" y="444"/>
                  <a:pt x="180" y="424"/>
                  <a:pt x="171" y="415"/>
                </a:cubicBezTo>
                <a:cubicBezTo>
                  <a:pt x="164" y="408"/>
                  <a:pt x="124" y="378"/>
                  <a:pt x="113" y="367"/>
                </a:cubicBezTo>
                <a:cubicBezTo>
                  <a:pt x="108" y="361"/>
                  <a:pt x="102" y="359"/>
                  <a:pt x="99" y="353"/>
                </a:cubicBezTo>
                <a:cubicBezTo>
                  <a:pt x="93" y="339"/>
                  <a:pt x="88" y="319"/>
                  <a:pt x="96" y="304"/>
                </a:cubicBezTo>
                <a:cubicBezTo>
                  <a:pt x="98" y="302"/>
                  <a:pt x="99" y="303"/>
                  <a:pt x="98" y="308"/>
                </a:cubicBezTo>
                <a:cubicBezTo>
                  <a:pt x="91" y="339"/>
                  <a:pt x="111" y="364"/>
                  <a:pt x="116" y="351"/>
                </a:cubicBezTo>
                <a:cubicBezTo>
                  <a:pt x="119" y="342"/>
                  <a:pt x="116" y="326"/>
                  <a:pt x="117" y="314"/>
                </a:cubicBezTo>
                <a:cubicBezTo>
                  <a:pt x="120" y="291"/>
                  <a:pt x="141" y="248"/>
                  <a:pt x="149" y="246"/>
                </a:cubicBezTo>
                <a:cubicBezTo>
                  <a:pt x="136" y="221"/>
                  <a:pt x="166" y="201"/>
                  <a:pt x="165" y="178"/>
                </a:cubicBezTo>
                <a:cubicBezTo>
                  <a:pt x="165" y="164"/>
                  <a:pt x="178" y="196"/>
                  <a:pt x="191" y="203"/>
                </a:cubicBezTo>
                <a:cubicBezTo>
                  <a:pt x="206" y="211"/>
                  <a:pt x="222" y="188"/>
                  <a:pt x="245" y="177"/>
                </a:cubicBezTo>
                <a:cubicBezTo>
                  <a:pt x="251" y="174"/>
                  <a:pt x="259" y="170"/>
                  <a:pt x="259" y="168"/>
                </a:cubicBezTo>
                <a:cubicBezTo>
                  <a:pt x="256" y="155"/>
                  <a:pt x="229" y="184"/>
                  <a:pt x="204" y="185"/>
                </a:cubicBezTo>
                <a:cubicBezTo>
                  <a:pt x="193" y="185"/>
                  <a:pt x="189" y="183"/>
                  <a:pt x="185" y="179"/>
                </a:cubicBezTo>
                <a:cubicBezTo>
                  <a:pt x="172" y="166"/>
                  <a:pt x="186" y="176"/>
                  <a:pt x="206" y="173"/>
                </a:cubicBezTo>
                <a:cubicBezTo>
                  <a:pt x="214" y="171"/>
                  <a:pt x="217" y="170"/>
                  <a:pt x="226" y="166"/>
                </a:cubicBezTo>
                <a:cubicBezTo>
                  <a:pt x="235" y="163"/>
                  <a:pt x="246" y="157"/>
                  <a:pt x="256" y="154"/>
                </a:cubicBezTo>
                <a:cubicBezTo>
                  <a:pt x="263" y="152"/>
                  <a:pt x="262" y="147"/>
                  <a:pt x="260" y="145"/>
                </a:cubicBezTo>
                <a:cubicBezTo>
                  <a:pt x="258" y="144"/>
                  <a:pt x="256" y="145"/>
                  <a:pt x="254" y="148"/>
                </a:cubicBezTo>
                <a:cubicBezTo>
                  <a:pt x="249" y="155"/>
                  <a:pt x="229" y="160"/>
                  <a:pt x="222" y="162"/>
                </a:cubicBezTo>
                <a:cubicBezTo>
                  <a:pt x="214" y="164"/>
                  <a:pt x="205" y="167"/>
                  <a:pt x="192" y="166"/>
                </a:cubicBezTo>
                <a:cubicBezTo>
                  <a:pt x="174" y="166"/>
                  <a:pt x="178" y="157"/>
                  <a:pt x="165" y="149"/>
                </a:cubicBezTo>
                <a:cubicBezTo>
                  <a:pt x="161" y="147"/>
                  <a:pt x="162" y="141"/>
                  <a:pt x="167" y="136"/>
                </a:cubicBezTo>
                <a:cubicBezTo>
                  <a:pt x="170" y="133"/>
                  <a:pt x="177" y="132"/>
                  <a:pt x="181" y="126"/>
                </a:cubicBezTo>
                <a:cubicBezTo>
                  <a:pt x="181" y="125"/>
                  <a:pt x="186" y="120"/>
                  <a:pt x="190" y="117"/>
                </a:cubicBezTo>
                <a:cubicBezTo>
                  <a:pt x="191" y="116"/>
                  <a:pt x="191" y="94"/>
                  <a:pt x="180" y="93"/>
                </a:cubicBezTo>
                <a:cubicBezTo>
                  <a:pt x="170" y="93"/>
                  <a:pt x="167" y="100"/>
                  <a:pt x="167" y="108"/>
                </a:cubicBezTo>
                <a:cubicBezTo>
                  <a:pt x="168" y="116"/>
                  <a:pt x="172" y="122"/>
                  <a:pt x="175" y="122"/>
                </a:cubicBezTo>
                <a:cubicBezTo>
                  <a:pt x="180" y="122"/>
                  <a:pt x="175" y="128"/>
                  <a:pt x="172" y="129"/>
                </a:cubicBezTo>
                <a:cubicBezTo>
                  <a:pt x="168" y="130"/>
                  <a:pt x="162" y="112"/>
                  <a:pt x="163" y="103"/>
                </a:cubicBezTo>
                <a:cubicBezTo>
                  <a:pt x="163" y="94"/>
                  <a:pt x="168" y="77"/>
                  <a:pt x="180" y="78"/>
                </a:cubicBezTo>
                <a:cubicBezTo>
                  <a:pt x="190" y="78"/>
                  <a:pt x="198" y="91"/>
                  <a:pt x="197" y="114"/>
                </a:cubicBezTo>
                <a:cubicBezTo>
                  <a:pt x="197" y="118"/>
                  <a:pt x="214" y="112"/>
                  <a:pt x="220" y="118"/>
                </a:cubicBezTo>
                <a:cubicBezTo>
                  <a:pt x="224" y="122"/>
                  <a:pt x="206" y="78"/>
                  <a:pt x="246" y="75"/>
                </a:cubicBezTo>
                <a:cubicBezTo>
                  <a:pt x="257" y="77"/>
                  <a:pt x="267" y="80"/>
                  <a:pt x="271" y="105"/>
                </a:cubicBezTo>
                <a:cubicBezTo>
                  <a:pt x="270" y="107"/>
                  <a:pt x="274" y="124"/>
                  <a:pt x="267" y="126"/>
                </a:cubicBezTo>
                <a:cubicBezTo>
                  <a:pt x="259" y="129"/>
                  <a:pt x="255" y="126"/>
                  <a:pt x="259" y="118"/>
                </a:cubicBezTo>
                <a:cubicBezTo>
                  <a:pt x="262" y="110"/>
                  <a:pt x="259" y="91"/>
                  <a:pt x="243" y="92"/>
                </a:cubicBezTo>
                <a:cubicBezTo>
                  <a:pt x="227" y="93"/>
                  <a:pt x="229" y="122"/>
                  <a:pt x="233" y="123"/>
                </a:cubicBezTo>
                <a:cubicBezTo>
                  <a:pt x="238" y="123"/>
                  <a:pt x="249" y="131"/>
                  <a:pt x="257" y="133"/>
                </a:cubicBezTo>
                <a:cubicBezTo>
                  <a:pt x="282" y="138"/>
                  <a:pt x="264" y="152"/>
                  <a:pt x="267" y="170"/>
                </a:cubicBezTo>
                <a:cubicBezTo>
                  <a:pt x="271" y="190"/>
                  <a:pt x="284" y="185"/>
                  <a:pt x="296" y="238"/>
                </a:cubicBezTo>
                <a:cubicBezTo>
                  <a:pt x="298" y="241"/>
                  <a:pt x="308" y="244"/>
                  <a:pt x="318" y="285"/>
                </a:cubicBezTo>
                <a:cubicBezTo>
                  <a:pt x="326" y="321"/>
                  <a:pt x="314" y="348"/>
                  <a:pt x="335" y="346"/>
                </a:cubicBezTo>
                <a:cubicBezTo>
                  <a:pt x="339" y="345"/>
                  <a:pt x="346" y="344"/>
                  <a:pt x="349" y="334"/>
                </a:cubicBezTo>
                <a:cubicBezTo>
                  <a:pt x="357" y="306"/>
                  <a:pt x="345" y="274"/>
                  <a:pt x="333" y="252"/>
                </a:cubicBezTo>
                <a:cubicBezTo>
                  <a:pt x="327" y="240"/>
                  <a:pt x="320" y="231"/>
                  <a:pt x="317" y="228"/>
                </a:cubicBezTo>
                <a:cubicBezTo>
                  <a:pt x="330" y="236"/>
                  <a:pt x="347" y="261"/>
                  <a:pt x="351" y="280"/>
                </a:cubicBezTo>
                <a:cubicBezTo>
                  <a:pt x="357" y="305"/>
                  <a:pt x="360" y="315"/>
                  <a:pt x="352" y="341"/>
                </a:cubicBezTo>
                <a:cubicBezTo>
                  <a:pt x="357" y="344"/>
                  <a:pt x="368" y="349"/>
                  <a:pt x="368" y="354"/>
                </a:cubicBezTo>
                <a:cubicBezTo>
                  <a:pt x="356" y="344"/>
                  <a:pt x="320" y="343"/>
                  <a:pt x="319" y="366"/>
                </a:cubicBezTo>
                <a:cubicBezTo>
                  <a:pt x="313" y="366"/>
                  <a:pt x="309" y="366"/>
                  <a:pt x="305" y="371"/>
                </a:cubicBezTo>
                <a:cubicBezTo>
                  <a:pt x="290" y="388"/>
                  <a:pt x="304" y="423"/>
                  <a:pt x="302" y="441"/>
                </a:cubicBezTo>
                <a:cubicBezTo>
                  <a:pt x="301" y="458"/>
                  <a:pt x="296" y="474"/>
                  <a:pt x="294" y="490"/>
                </a:cubicBezTo>
                <a:cubicBezTo>
                  <a:pt x="285" y="490"/>
                  <a:pt x="286" y="484"/>
                  <a:pt x="289" y="475"/>
                </a:cubicBezTo>
                <a:cubicBezTo>
                  <a:pt x="291" y="467"/>
                  <a:pt x="295" y="457"/>
                  <a:pt x="295" y="448"/>
                </a:cubicBezTo>
                <a:cubicBezTo>
                  <a:pt x="296" y="439"/>
                  <a:pt x="295" y="434"/>
                  <a:pt x="293" y="432"/>
                </a:cubicBezTo>
                <a:cubicBezTo>
                  <a:pt x="290" y="431"/>
                  <a:pt x="287" y="434"/>
                  <a:pt x="282" y="441"/>
                </a:cubicBezTo>
                <a:cubicBezTo>
                  <a:pt x="273" y="457"/>
                  <a:pt x="251" y="464"/>
                  <a:pt x="231" y="467"/>
                </a:cubicBezTo>
                <a:cubicBezTo>
                  <a:pt x="211" y="469"/>
                  <a:pt x="192" y="467"/>
                  <a:pt x="183" y="456"/>
                </a:cubicBezTo>
                <a:cubicBezTo>
                  <a:pt x="179" y="452"/>
                  <a:pt x="174" y="457"/>
                  <a:pt x="173" y="458"/>
                </a:cubicBezTo>
                <a:cubicBezTo>
                  <a:pt x="172" y="460"/>
                  <a:pt x="176" y="462"/>
                  <a:pt x="179" y="468"/>
                </a:cubicBezTo>
                <a:cubicBezTo>
                  <a:pt x="184" y="476"/>
                  <a:pt x="188" y="489"/>
                  <a:pt x="177" y="495"/>
                </a:cubicBezTo>
                <a:cubicBezTo>
                  <a:pt x="178" y="465"/>
                  <a:pt x="168" y="464"/>
                  <a:pt x="159" y="446"/>
                </a:cubicBezTo>
                <a:close/>
                <a:moveTo>
                  <a:pt x="151" y="445"/>
                </a:moveTo>
                <a:cubicBezTo>
                  <a:pt x="159" y="456"/>
                  <a:pt x="184" y="504"/>
                  <a:pt x="140" y="510"/>
                </a:cubicBezTo>
                <a:cubicBezTo>
                  <a:pt x="125" y="512"/>
                  <a:pt x="101" y="501"/>
                  <a:pt x="78" y="496"/>
                </a:cubicBezTo>
                <a:cubicBezTo>
                  <a:pt x="57" y="491"/>
                  <a:pt x="36" y="488"/>
                  <a:pt x="24" y="484"/>
                </a:cubicBezTo>
                <a:cubicBezTo>
                  <a:pt x="17" y="482"/>
                  <a:pt x="14" y="480"/>
                  <a:pt x="13" y="477"/>
                </a:cubicBezTo>
                <a:cubicBezTo>
                  <a:pt x="12" y="469"/>
                  <a:pt x="22" y="458"/>
                  <a:pt x="22" y="448"/>
                </a:cubicBezTo>
                <a:cubicBezTo>
                  <a:pt x="23" y="439"/>
                  <a:pt x="19" y="434"/>
                  <a:pt x="16" y="426"/>
                </a:cubicBezTo>
                <a:cubicBezTo>
                  <a:pt x="13" y="419"/>
                  <a:pt x="12" y="413"/>
                  <a:pt x="14" y="410"/>
                </a:cubicBezTo>
                <a:cubicBezTo>
                  <a:pt x="16" y="407"/>
                  <a:pt x="20" y="406"/>
                  <a:pt x="27" y="407"/>
                </a:cubicBezTo>
                <a:cubicBezTo>
                  <a:pt x="35" y="408"/>
                  <a:pt x="46" y="406"/>
                  <a:pt x="51" y="403"/>
                </a:cubicBezTo>
                <a:cubicBezTo>
                  <a:pt x="60" y="397"/>
                  <a:pt x="65" y="386"/>
                  <a:pt x="60" y="372"/>
                </a:cubicBezTo>
                <a:cubicBezTo>
                  <a:pt x="60" y="385"/>
                  <a:pt x="56" y="390"/>
                  <a:pt x="45" y="397"/>
                </a:cubicBezTo>
                <a:cubicBezTo>
                  <a:pt x="34" y="402"/>
                  <a:pt x="18" y="398"/>
                  <a:pt x="11" y="404"/>
                </a:cubicBezTo>
                <a:cubicBezTo>
                  <a:pt x="2" y="412"/>
                  <a:pt x="14" y="432"/>
                  <a:pt x="13" y="447"/>
                </a:cubicBezTo>
                <a:cubicBezTo>
                  <a:pt x="12" y="458"/>
                  <a:pt x="0" y="471"/>
                  <a:pt x="6" y="482"/>
                </a:cubicBezTo>
                <a:cubicBezTo>
                  <a:pt x="11" y="494"/>
                  <a:pt x="36" y="495"/>
                  <a:pt x="61" y="500"/>
                </a:cubicBezTo>
                <a:cubicBezTo>
                  <a:pt x="98" y="508"/>
                  <a:pt x="119" y="521"/>
                  <a:pt x="136" y="522"/>
                </a:cubicBezTo>
                <a:cubicBezTo>
                  <a:pt x="161" y="523"/>
                  <a:pt x="165" y="497"/>
                  <a:pt x="204" y="497"/>
                </a:cubicBezTo>
                <a:cubicBezTo>
                  <a:pt x="215" y="497"/>
                  <a:pt x="226" y="496"/>
                  <a:pt x="237" y="496"/>
                </a:cubicBezTo>
                <a:cubicBezTo>
                  <a:pt x="250" y="496"/>
                  <a:pt x="262" y="496"/>
                  <a:pt x="275" y="496"/>
                </a:cubicBezTo>
                <a:cubicBezTo>
                  <a:pt x="301" y="497"/>
                  <a:pt x="292" y="510"/>
                  <a:pt x="309" y="519"/>
                </a:cubicBezTo>
                <a:cubicBezTo>
                  <a:pt x="323" y="526"/>
                  <a:pt x="348" y="523"/>
                  <a:pt x="354" y="518"/>
                </a:cubicBezTo>
                <a:cubicBezTo>
                  <a:pt x="362" y="510"/>
                  <a:pt x="385" y="491"/>
                  <a:pt x="401" y="482"/>
                </a:cubicBezTo>
                <a:cubicBezTo>
                  <a:pt x="423" y="472"/>
                  <a:pt x="472" y="453"/>
                  <a:pt x="436" y="431"/>
                </a:cubicBezTo>
                <a:cubicBezTo>
                  <a:pt x="428" y="426"/>
                  <a:pt x="408" y="420"/>
                  <a:pt x="406" y="382"/>
                </a:cubicBezTo>
                <a:cubicBezTo>
                  <a:pt x="399" y="389"/>
                  <a:pt x="400" y="424"/>
                  <a:pt x="421" y="432"/>
                </a:cubicBezTo>
                <a:cubicBezTo>
                  <a:pt x="444" y="439"/>
                  <a:pt x="459" y="453"/>
                  <a:pt x="415" y="467"/>
                </a:cubicBezTo>
                <a:cubicBezTo>
                  <a:pt x="386" y="477"/>
                  <a:pt x="381" y="480"/>
                  <a:pt x="359" y="499"/>
                </a:cubicBezTo>
                <a:cubicBezTo>
                  <a:pt x="336" y="518"/>
                  <a:pt x="301" y="511"/>
                  <a:pt x="307" y="470"/>
                </a:cubicBezTo>
                <a:cubicBezTo>
                  <a:pt x="310" y="449"/>
                  <a:pt x="312" y="432"/>
                  <a:pt x="307" y="414"/>
                </a:cubicBezTo>
                <a:cubicBezTo>
                  <a:pt x="304" y="405"/>
                  <a:pt x="303" y="393"/>
                  <a:pt x="305" y="385"/>
                </a:cubicBezTo>
                <a:cubicBezTo>
                  <a:pt x="308" y="370"/>
                  <a:pt x="317" y="365"/>
                  <a:pt x="325" y="380"/>
                </a:cubicBezTo>
                <a:cubicBezTo>
                  <a:pt x="330" y="389"/>
                  <a:pt x="332" y="400"/>
                  <a:pt x="351" y="401"/>
                </a:cubicBezTo>
                <a:cubicBezTo>
                  <a:pt x="380" y="403"/>
                  <a:pt x="386" y="373"/>
                  <a:pt x="395" y="372"/>
                </a:cubicBezTo>
                <a:cubicBezTo>
                  <a:pt x="401" y="371"/>
                  <a:pt x="408" y="353"/>
                  <a:pt x="403" y="324"/>
                </a:cubicBezTo>
                <a:cubicBezTo>
                  <a:pt x="398" y="294"/>
                  <a:pt x="380" y="246"/>
                  <a:pt x="357" y="221"/>
                </a:cubicBezTo>
                <a:cubicBezTo>
                  <a:pt x="338" y="201"/>
                  <a:pt x="325" y="183"/>
                  <a:pt x="318" y="157"/>
                </a:cubicBezTo>
                <a:cubicBezTo>
                  <a:pt x="311" y="136"/>
                  <a:pt x="308" y="115"/>
                  <a:pt x="309" y="95"/>
                </a:cubicBezTo>
                <a:cubicBezTo>
                  <a:pt x="311" y="69"/>
                  <a:pt x="297" y="33"/>
                  <a:pt x="274" y="17"/>
                </a:cubicBezTo>
                <a:cubicBezTo>
                  <a:pt x="260" y="6"/>
                  <a:pt x="237" y="0"/>
                  <a:pt x="217" y="1"/>
                </a:cubicBezTo>
                <a:cubicBezTo>
                  <a:pt x="206" y="1"/>
                  <a:pt x="195" y="2"/>
                  <a:pt x="187" y="7"/>
                </a:cubicBezTo>
                <a:cubicBezTo>
                  <a:pt x="153" y="25"/>
                  <a:pt x="148" y="51"/>
                  <a:pt x="149" y="81"/>
                </a:cubicBezTo>
                <a:cubicBezTo>
                  <a:pt x="149" y="109"/>
                  <a:pt x="150" y="141"/>
                  <a:pt x="153" y="172"/>
                </a:cubicBezTo>
                <a:cubicBezTo>
                  <a:pt x="150" y="186"/>
                  <a:pt x="130" y="212"/>
                  <a:pt x="117" y="229"/>
                </a:cubicBezTo>
                <a:cubicBezTo>
                  <a:pt x="100" y="245"/>
                  <a:pt x="92" y="278"/>
                  <a:pt x="81" y="306"/>
                </a:cubicBezTo>
                <a:cubicBezTo>
                  <a:pt x="75" y="321"/>
                  <a:pt x="65" y="328"/>
                  <a:pt x="64" y="347"/>
                </a:cubicBezTo>
                <a:cubicBezTo>
                  <a:pt x="64" y="353"/>
                  <a:pt x="64" y="367"/>
                  <a:pt x="69" y="363"/>
                </a:cubicBezTo>
                <a:cubicBezTo>
                  <a:pt x="89" y="347"/>
                  <a:pt x="114" y="386"/>
                  <a:pt x="151" y="445"/>
                </a:cubicBezTo>
                <a:close/>
                <a:moveTo>
                  <a:pt x="254" y="40"/>
                </a:moveTo>
                <a:cubicBezTo>
                  <a:pt x="253" y="43"/>
                  <a:pt x="249" y="46"/>
                  <a:pt x="252" y="48"/>
                </a:cubicBezTo>
                <a:cubicBezTo>
                  <a:pt x="254" y="50"/>
                  <a:pt x="256" y="45"/>
                  <a:pt x="262" y="43"/>
                </a:cubicBezTo>
                <a:cubicBezTo>
                  <a:pt x="263" y="42"/>
                  <a:pt x="270" y="43"/>
                  <a:pt x="271" y="40"/>
                </a:cubicBezTo>
                <a:cubicBezTo>
                  <a:pt x="272" y="38"/>
                  <a:pt x="268" y="37"/>
                  <a:pt x="265" y="35"/>
                </a:cubicBezTo>
                <a:cubicBezTo>
                  <a:pt x="263" y="32"/>
                  <a:pt x="260" y="30"/>
                  <a:pt x="258" y="30"/>
                </a:cubicBezTo>
                <a:cubicBezTo>
                  <a:pt x="252" y="31"/>
                  <a:pt x="255" y="37"/>
                  <a:pt x="254" y="40"/>
                </a:cubicBezTo>
                <a:close/>
                <a:moveTo>
                  <a:pt x="289" y="156"/>
                </a:moveTo>
                <a:cubicBezTo>
                  <a:pt x="291" y="154"/>
                  <a:pt x="292" y="160"/>
                  <a:pt x="298" y="164"/>
                </a:cubicBezTo>
                <a:cubicBezTo>
                  <a:pt x="302" y="166"/>
                  <a:pt x="306" y="164"/>
                  <a:pt x="307" y="170"/>
                </a:cubicBezTo>
                <a:cubicBezTo>
                  <a:pt x="308" y="174"/>
                  <a:pt x="306" y="179"/>
                  <a:pt x="302" y="178"/>
                </a:cubicBezTo>
                <a:cubicBezTo>
                  <a:pt x="296" y="177"/>
                  <a:pt x="283" y="163"/>
                  <a:pt x="289" y="156"/>
                </a:cubicBezTo>
                <a:close/>
                <a:moveTo>
                  <a:pt x="196" y="120"/>
                </a:moveTo>
                <a:cubicBezTo>
                  <a:pt x="187" y="120"/>
                  <a:pt x="186" y="126"/>
                  <a:pt x="189" y="126"/>
                </a:cubicBezTo>
                <a:cubicBezTo>
                  <a:pt x="192" y="126"/>
                  <a:pt x="190" y="121"/>
                  <a:pt x="196" y="120"/>
                </a:cubicBezTo>
                <a:close/>
                <a:moveTo>
                  <a:pt x="180" y="103"/>
                </a:moveTo>
                <a:cubicBezTo>
                  <a:pt x="181" y="103"/>
                  <a:pt x="183" y="105"/>
                  <a:pt x="182" y="108"/>
                </a:cubicBezTo>
                <a:cubicBezTo>
                  <a:pt x="181" y="111"/>
                  <a:pt x="182" y="113"/>
                  <a:pt x="184" y="113"/>
                </a:cubicBezTo>
                <a:cubicBezTo>
                  <a:pt x="185" y="113"/>
                  <a:pt x="185" y="113"/>
                  <a:pt x="185" y="112"/>
                </a:cubicBezTo>
                <a:cubicBezTo>
                  <a:pt x="186" y="105"/>
                  <a:pt x="183" y="100"/>
                  <a:pt x="181" y="99"/>
                </a:cubicBezTo>
                <a:cubicBezTo>
                  <a:pt x="178" y="99"/>
                  <a:pt x="178" y="104"/>
                  <a:pt x="180" y="103"/>
                </a:cubicBezTo>
                <a:close/>
                <a:moveTo>
                  <a:pt x="247" y="100"/>
                </a:moveTo>
                <a:cubicBezTo>
                  <a:pt x="250" y="101"/>
                  <a:pt x="252" y="105"/>
                  <a:pt x="252" y="109"/>
                </a:cubicBezTo>
                <a:cubicBezTo>
                  <a:pt x="253" y="110"/>
                  <a:pt x="256" y="109"/>
                  <a:pt x="256" y="108"/>
                </a:cubicBezTo>
                <a:cubicBezTo>
                  <a:pt x="256" y="101"/>
                  <a:pt x="250" y="97"/>
                  <a:pt x="248" y="98"/>
                </a:cubicBezTo>
                <a:cubicBezTo>
                  <a:pt x="244" y="98"/>
                  <a:pt x="246" y="100"/>
                  <a:pt x="247" y="100"/>
                </a:cubicBezTo>
                <a:close/>
                <a:moveTo>
                  <a:pt x="213" y="121"/>
                </a:moveTo>
                <a:cubicBezTo>
                  <a:pt x="221" y="117"/>
                  <a:pt x="224" y="123"/>
                  <a:pt x="221" y="124"/>
                </a:cubicBezTo>
                <a:cubicBezTo>
                  <a:pt x="218" y="125"/>
                  <a:pt x="218" y="120"/>
                  <a:pt x="213" y="121"/>
                </a:cubicBezTo>
                <a:close/>
                <a:moveTo>
                  <a:pt x="111" y="265"/>
                </a:moveTo>
                <a:cubicBezTo>
                  <a:pt x="107" y="264"/>
                  <a:pt x="112" y="261"/>
                  <a:pt x="114" y="258"/>
                </a:cubicBezTo>
                <a:cubicBezTo>
                  <a:pt x="117" y="253"/>
                  <a:pt x="116" y="248"/>
                  <a:pt x="119" y="249"/>
                </a:cubicBezTo>
                <a:cubicBezTo>
                  <a:pt x="121" y="250"/>
                  <a:pt x="120" y="253"/>
                  <a:pt x="118" y="257"/>
                </a:cubicBezTo>
                <a:cubicBezTo>
                  <a:pt x="117" y="261"/>
                  <a:pt x="112" y="265"/>
                  <a:pt x="111" y="265"/>
                </a:cubicBez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8BCC9121-58BE-FF9D-9387-48A0C3F57408}"/>
              </a:ext>
            </a:extLst>
          </p:cNvPr>
          <p:cNvSpPr txBox="1"/>
          <p:nvPr/>
        </p:nvSpPr>
        <p:spPr>
          <a:xfrm>
            <a:off x="10056740" y="2371590"/>
            <a:ext cx="1554480" cy="3877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Segoe UI" panose="020B0502040204020203" pitchFamily="34" charset="0"/>
              </a:rPr>
              <a:t>Device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Segoe UI" panose="020B0502040204020203" pitchFamily="34" charset="0"/>
              </a:rPr>
              <a:t>OSs</a:t>
            </a:r>
          </a:p>
        </p:txBody>
      </p:sp>
      <p:sp>
        <p:nvSpPr>
          <p:cNvPr id="45" name="Oval 44">
            <a:extLst>
              <a:ext uri="{FF2B5EF4-FFF2-40B4-BE49-F238E27FC236}">
                <a16:creationId xmlns:a16="http://schemas.microsoft.com/office/drawing/2014/main" id="{882B6BDE-6564-FFEF-20C7-DDECF799DB96}"/>
              </a:ext>
            </a:extLst>
          </p:cNvPr>
          <p:cNvSpPr/>
          <p:nvPr/>
        </p:nvSpPr>
        <p:spPr bwMode="auto">
          <a:xfrm>
            <a:off x="4012440" y="1562874"/>
            <a:ext cx="4183902" cy="418390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46" name="Straight Connector 45">
            <a:extLst>
              <a:ext uri="{FF2B5EF4-FFF2-40B4-BE49-F238E27FC236}">
                <a16:creationId xmlns:a16="http://schemas.microsoft.com/office/drawing/2014/main" id="{2B87B7D5-321A-A47F-E904-CBB5FA14BBCB}"/>
              </a:ext>
            </a:extLst>
          </p:cNvPr>
          <p:cNvCxnSpPr>
            <a:cxnSpLocks/>
          </p:cNvCxnSpPr>
          <p:nvPr/>
        </p:nvCxnSpPr>
        <p:spPr>
          <a:xfrm flipV="1">
            <a:off x="2836243" y="4657486"/>
            <a:ext cx="1358957" cy="73524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DD324-E7DC-480C-5628-B3BB6DB28E62}"/>
              </a:ext>
            </a:extLst>
          </p:cNvPr>
          <p:cNvCxnSpPr>
            <a:cxnSpLocks/>
          </p:cNvCxnSpPr>
          <p:nvPr/>
        </p:nvCxnSpPr>
        <p:spPr>
          <a:xfrm flipH="1" flipV="1">
            <a:off x="8061051" y="4657486"/>
            <a:ext cx="1358957" cy="73524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49CD1D3-E4EA-C342-64CB-21A77C99D9FB}"/>
              </a:ext>
            </a:extLst>
          </p:cNvPr>
          <p:cNvCxnSpPr>
            <a:cxnSpLocks/>
          </p:cNvCxnSpPr>
          <p:nvPr/>
        </p:nvCxnSpPr>
        <p:spPr>
          <a:xfrm>
            <a:off x="6114934" y="1287206"/>
            <a:ext cx="0" cy="21324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9" name="Picture 4" descr="See the source image">
            <a:extLst>
              <a:ext uri="{FF2B5EF4-FFF2-40B4-BE49-F238E27FC236}">
                <a16:creationId xmlns:a16="http://schemas.microsoft.com/office/drawing/2014/main" id="{69E36173-7B34-BD1E-8DCE-1FD00C027F80}"/>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27156" t="9388" r="27156" b="39903"/>
          <a:stretch/>
        </p:blipFill>
        <p:spPr bwMode="auto">
          <a:xfrm>
            <a:off x="949503" y="3181312"/>
            <a:ext cx="587731" cy="366924"/>
          </a:xfrm>
          <a:prstGeom prst="rect">
            <a:avLst/>
          </a:prstGeom>
          <a:extLst>
            <a:ext uri="{909E8E84-426E-40DD-AFC4-6F175D3DCCD1}">
              <a14:hiddenFill xmlns:a14="http://schemas.microsoft.com/office/drawing/2010/main">
                <a:solidFill>
                  <a:srgbClr val="FFFFFF"/>
                </a:solidFill>
              </a14:hiddenFill>
            </a:ext>
          </a:extLst>
        </p:spPr>
      </p:pic>
      <p:pic>
        <p:nvPicPr>
          <p:cNvPr id="50" name="Picture 2" descr="Azure has a new logo, but where do you download it? Here!">
            <a:extLst>
              <a:ext uri="{FF2B5EF4-FFF2-40B4-BE49-F238E27FC236}">
                <a16:creationId xmlns:a16="http://schemas.microsoft.com/office/drawing/2014/main" id="{63D98E74-B21F-1B60-A6D4-60607CE1EA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530" y="4022205"/>
            <a:ext cx="377677" cy="3776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Amazon Web Services - Wikipedia">
            <a:extLst>
              <a:ext uri="{FF2B5EF4-FFF2-40B4-BE49-F238E27FC236}">
                <a16:creationId xmlns:a16="http://schemas.microsoft.com/office/drawing/2014/main" id="{79252A96-49F5-229B-B3AD-61EC26682B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8093" y="3538941"/>
            <a:ext cx="76411"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FF0098E6-D484-2432-EE13-9B351BC359E1}"/>
              </a:ext>
            </a:extLst>
          </p:cNvPr>
          <p:cNvGrpSpPr/>
          <p:nvPr/>
        </p:nvGrpSpPr>
        <p:grpSpPr>
          <a:xfrm>
            <a:off x="4511731" y="2062165"/>
            <a:ext cx="3185320" cy="3185320"/>
            <a:chOff x="7846635" y="2521677"/>
            <a:chExt cx="2114684" cy="2114684"/>
          </a:xfrm>
        </p:grpSpPr>
        <p:sp>
          <p:nvSpPr>
            <p:cNvPr id="53" name="Oval 52">
              <a:extLst>
                <a:ext uri="{FF2B5EF4-FFF2-40B4-BE49-F238E27FC236}">
                  <a16:creationId xmlns:a16="http://schemas.microsoft.com/office/drawing/2014/main" id="{975A343B-72C3-D71D-9022-3159BD5AFF7F}"/>
                </a:ext>
              </a:extLst>
            </p:cNvPr>
            <p:cNvSpPr/>
            <p:nvPr/>
          </p:nvSpPr>
          <p:spPr bwMode="auto">
            <a:xfrm>
              <a:off x="7846635" y="2521677"/>
              <a:ext cx="2114684" cy="21146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103B80CD-DF34-5464-4060-8665F881DC4E}"/>
                </a:ext>
              </a:extLst>
            </p:cNvPr>
            <p:cNvCxnSpPr>
              <a:cxnSpLocks/>
            </p:cNvCxnSpPr>
            <p:nvPr/>
          </p:nvCxnSpPr>
          <p:spPr>
            <a:xfrm>
              <a:off x="8905583" y="2573890"/>
              <a:ext cx="0" cy="699655"/>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29DCE7-9AB2-49AF-0D8A-D03901DE4FED}"/>
                </a:ext>
              </a:extLst>
            </p:cNvPr>
            <p:cNvCxnSpPr>
              <a:cxnSpLocks/>
            </p:cNvCxnSpPr>
            <p:nvPr/>
          </p:nvCxnSpPr>
          <p:spPr>
            <a:xfrm flipH="1">
              <a:off x="8024255" y="3781892"/>
              <a:ext cx="548663" cy="316771"/>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A3529A0-B23A-5F40-EA71-EF32623E7153}"/>
                </a:ext>
              </a:extLst>
            </p:cNvPr>
            <p:cNvCxnSpPr>
              <a:cxnSpLocks/>
            </p:cNvCxnSpPr>
            <p:nvPr/>
          </p:nvCxnSpPr>
          <p:spPr>
            <a:xfrm>
              <a:off x="9242095" y="3781893"/>
              <a:ext cx="548663" cy="316771"/>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2FA0187-7892-EBD1-7A5A-FD0AA89F610E}"/>
              </a:ext>
            </a:extLst>
          </p:cNvPr>
          <p:cNvGrpSpPr/>
          <p:nvPr/>
        </p:nvGrpSpPr>
        <p:grpSpPr>
          <a:xfrm>
            <a:off x="8232793" y="3522145"/>
            <a:ext cx="2173125" cy="387798"/>
            <a:chOff x="9191536" y="3663930"/>
            <a:chExt cx="2173125" cy="387798"/>
          </a:xfrm>
        </p:grpSpPr>
        <p:sp>
          <p:nvSpPr>
            <p:cNvPr id="58" name="Rectangle 57">
              <a:extLst>
                <a:ext uri="{FF2B5EF4-FFF2-40B4-BE49-F238E27FC236}">
                  <a16:creationId xmlns:a16="http://schemas.microsoft.com/office/drawing/2014/main" id="{FF1B1F0C-8B52-4F12-E237-608292C15B95}"/>
                </a:ext>
              </a:extLst>
            </p:cNvPr>
            <p:cNvSpPr/>
            <p:nvPr/>
          </p:nvSpPr>
          <p:spPr bwMode="auto">
            <a:xfrm>
              <a:off x="9627301" y="3663930"/>
              <a:ext cx="173736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anose="020B0502040204020203" pitchFamily="34" charset="0"/>
                </a:rPr>
                <a:t>Microsoft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err="1">
                  <a:ln>
                    <a:noFill/>
                  </a:ln>
                  <a:effectLst/>
                  <a:uLnTx/>
                  <a:uFillTx/>
                  <a:latin typeface="Segoe UI Semibold"/>
                  <a:ea typeface="+mn-ea"/>
                  <a:cs typeface="Segoe UI" panose="020B0502040204020203" pitchFamily="34" charset="0"/>
                </a:rPr>
                <a:t>Priva</a:t>
              </a:r>
              <a:endParaRPr kumimoji="0" lang="en-US" sz="1400" b="0" i="0" u="none" strike="noStrike" kern="0" cap="none" spc="0" normalizeH="0" baseline="0" noProof="0">
                <a:ln>
                  <a:noFill/>
                </a:ln>
                <a:effectLst/>
                <a:uLnTx/>
                <a:uFillTx/>
                <a:latin typeface="Segoe UI Semibold"/>
                <a:ea typeface="+mn-ea"/>
                <a:cs typeface="Segoe UI" panose="020B0502040204020203" pitchFamily="34" charset="0"/>
              </a:endParaRPr>
            </a:p>
          </p:txBody>
        </p:sp>
        <p:pic>
          <p:nvPicPr>
            <p:cNvPr id="59" name="Graphic 68">
              <a:extLst>
                <a:ext uri="{FF2B5EF4-FFF2-40B4-BE49-F238E27FC236}">
                  <a16:creationId xmlns:a16="http://schemas.microsoft.com/office/drawing/2014/main" id="{0FAE4CC1-4DA5-5FE2-210E-76A51A6FE47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91536" y="3687057"/>
              <a:ext cx="341542" cy="341542"/>
            </a:xfrm>
            <a:prstGeom prst="rect">
              <a:avLst/>
            </a:prstGeom>
          </p:spPr>
        </p:pic>
      </p:grpSp>
      <p:cxnSp>
        <p:nvCxnSpPr>
          <p:cNvPr id="60" name="Straight Connector 59">
            <a:extLst>
              <a:ext uri="{FF2B5EF4-FFF2-40B4-BE49-F238E27FC236}">
                <a16:creationId xmlns:a16="http://schemas.microsoft.com/office/drawing/2014/main" id="{CCCB563D-7170-0773-875A-8DEC02511835}"/>
              </a:ext>
            </a:extLst>
          </p:cNvPr>
          <p:cNvCxnSpPr>
            <a:cxnSpLocks/>
          </p:cNvCxnSpPr>
          <p:nvPr/>
        </p:nvCxnSpPr>
        <p:spPr>
          <a:xfrm>
            <a:off x="3500967" y="6235700"/>
            <a:ext cx="1456266"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1" name="Rectangle 60">
            <a:extLst>
              <a:ext uri="{FF2B5EF4-FFF2-40B4-BE49-F238E27FC236}">
                <a16:creationId xmlns:a16="http://schemas.microsoft.com/office/drawing/2014/main" id="{6AFE9E75-BB27-ABC9-07A1-37F03CBA4700}"/>
              </a:ext>
            </a:extLst>
          </p:cNvPr>
          <p:cNvSpPr/>
          <p:nvPr/>
        </p:nvSpPr>
        <p:spPr bwMode="auto">
          <a:xfrm>
            <a:off x="5089536" y="6121769"/>
            <a:ext cx="2172691"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0C0"/>
                </a:solidFill>
                <a:effectLst/>
                <a:uLnTx/>
                <a:uFillTx/>
                <a:latin typeface="Segoe UI Semibold"/>
                <a:ea typeface="+mn-ea"/>
                <a:cs typeface="Segoe UI" panose="020B0502040204020203" pitchFamily="34" charset="0"/>
              </a:rPr>
              <a:t>Microsoft Security Experts</a:t>
            </a:r>
          </a:p>
        </p:txBody>
      </p:sp>
      <p:cxnSp>
        <p:nvCxnSpPr>
          <p:cNvPr id="62" name="Straight Connector 61">
            <a:extLst>
              <a:ext uri="{FF2B5EF4-FFF2-40B4-BE49-F238E27FC236}">
                <a16:creationId xmlns:a16="http://schemas.microsoft.com/office/drawing/2014/main" id="{B09C8545-2CD5-DC91-927E-5784BF946351}"/>
              </a:ext>
            </a:extLst>
          </p:cNvPr>
          <p:cNvCxnSpPr>
            <a:cxnSpLocks/>
          </p:cNvCxnSpPr>
          <p:nvPr/>
        </p:nvCxnSpPr>
        <p:spPr>
          <a:xfrm>
            <a:off x="7332344" y="6235700"/>
            <a:ext cx="1456266"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3" name="Picture 62">
            <a:extLst>
              <a:ext uri="{FF2B5EF4-FFF2-40B4-BE49-F238E27FC236}">
                <a16:creationId xmlns:a16="http://schemas.microsoft.com/office/drawing/2014/main" id="{29DD63D0-854B-0A7B-0D87-D47FB401D1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2481" y="5382188"/>
            <a:ext cx="278816" cy="280427"/>
          </a:xfrm>
          <a:prstGeom prst="rect">
            <a:avLst/>
          </a:prstGeom>
        </p:spPr>
      </p:pic>
      <p:grpSp>
        <p:nvGrpSpPr>
          <p:cNvPr id="64" name="Group 63">
            <a:extLst>
              <a:ext uri="{FF2B5EF4-FFF2-40B4-BE49-F238E27FC236}">
                <a16:creationId xmlns:a16="http://schemas.microsoft.com/office/drawing/2014/main" id="{89D68947-2E63-C43E-BAB8-8448DC64E5DE}"/>
              </a:ext>
            </a:extLst>
          </p:cNvPr>
          <p:cNvGrpSpPr/>
          <p:nvPr/>
        </p:nvGrpSpPr>
        <p:grpSpPr>
          <a:xfrm>
            <a:off x="7830885" y="5339513"/>
            <a:ext cx="2134379" cy="387798"/>
            <a:chOff x="7830885" y="5339513"/>
            <a:chExt cx="2134379" cy="387798"/>
          </a:xfrm>
        </p:grpSpPr>
        <p:sp>
          <p:nvSpPr>
            <p:cNvPr id="65" name="TextBox 64">
              <a:extLst>
                <a:ext uri="{FF2B5EF4-FFF2-40B4-BE49-F238E27FC236}">
                  <a16:creationId xmlns:a16="http://schemas.microsoft.com/office/drawing/2014/main" id="{EA7926AB-E892-06C4-602A-4758E66D8B05}"/>
                </a:ext>
              </a:extLst>
            </p:cNvPr>
            <p:cNvSpPr txBox="1"/>
            <p:nvPr/>
          </p:nvSpPr>
          <p:spPr>
            <a:xfrm>
              <a:off x="8227904" y="5339513"/>
              <a:ext cx="1737360" cy="387798"/>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1828800">
                <a:defRPr sz="2400" kern="0">
                  <a:gradFill>
                    <a:gsLst>
                      <a:gs pos="21739">
                        <a:schemeClr val="tx1"/>
                      </a:gs>
                      <a:gs pos="42000">
                        <a:schemeClr val="tx1"/>
                      </a:gs>
                    </a:gsLst>
                    <a:lin ang="16200000" scaled="1"/>
                  </a:gradFill>
                  <a:latin typeface="+mj-l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Intune</a:t>
              </a:r>
            </a:p>
          </p:txBody>
        </p:sp>
        <p:pic>
          <p:nvPicPr>
            <p:cNvPr id="66" name="Graphic 65">
              <a:extLst>
                <a:ext uri="{FF2B5EF4-FFF2-40B4-BE49-F238E27FC236}">
                  <a16:creationId xmlns:a16="http://schemas.microsoft.com/office/drawing/2014/main" id="{C819BED2-3E27-4F1B-1607-A9E909F8A4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30885" y="5359128"/>
              <a:ext cx="331769" cy="331769"/>
            </a:xfrm>
            <a:prstGeom prst="rect">
              <a:avLst/>
            </a:prstGeom>
          </p:spPr>
        </p:pic>
      </p:grpSp>
      <p:sp>
        <p:nvSpPr>
          <p:cNvPr id="67" name="Oval 66">
            <a:extLst>
              <a:ext uri="{FF2B5EF4-FFF2-40B4-BE49-F238E27FC236}">
                <a16:creationId xmlns:a16="http://schemas.microsoft.com/office/drawing/2014/main" id="{17D16374-038E-C399-1CD0-12AED2FE6749}"/>
              </a:ext>
            </a:extLst>
          </p:cNvPr>
          <p:cNvSpPr/>
          <p:nvPr/>
        </p:nvSpPr>
        <p:spPr bwMode="auto">
          <a:xfrm>
            <a:off x="5066521" y="2580975"/>
            <a:ext cx="2086374" cy="20863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a:solidFill>
                  <a:srgbClr val="FFFFFF"/>
                </a:solidFill>
                <a:ea typeface="Segoe UI" pitchFamily="34" charset="0"/>
                <a:cs typeface="Segoe UI" pitchFamily="34" charset="0"/>
              </a:rPr>
              <a:t>Microsoft Security Copilot</a:t>
            </a:r>
          </a:p>
        </p:txBody>
      </p:sp>
      <p:sp>
        <p:nvSpPr>
          <p:cNvPr id="2" name="Title 1">
            <a:extLst>
              <a:ext uri="{FF2B5EF4-FFF2-40B4-BE49-F238E27FC236}">
                <a16:creationId xmlns:a16="http://schemas.microsoft.com/office/drawing/2014/main" id="{296A0894-1372-ABA1-5DCF-E40FEAE12573}"/>
              </a:ext>
            </a:extLst>
          </p:cNvPr>
          <p:cNvSpPr txBox="1">
            <a:spLocks/>
          </p:cNvSpPr>
          <p:nvPr/>
        </p:nvSpPr>
        <p:spPr>
          <a:xfrm>
            <a:off x="588263" y="289955"/>
            <a:ext cx="9053927" cy="147732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defRPr/>
            </a:pPr>
            <a:r>
              <a:rPr lang="en-US" sz="4000">
                <a:gradFill flip="none" rotWithShape="1">
                  <a:gsLst>
                    <a:gs pos="12000">
                      <a:srgbClr val="CD9AD0"/>
                    </a:gs>
                    <a:gs pos="87000">
                      <a:srgbClr val="8EC8E8"/>
                    </a:gs>
                  </a:gsLst>
                  <a:lin ang="10800000" scaled="1"/>
                  <a:tileRect/>
                </a:gradFill>
                <a:ea typeface="+mj-lt"/>
                <a:cs typeface="Segoe UI Semibold"/>
              </a:rPr>
              <a:t>Microsoft Security Portfolio</a:t>
            </a:r>
          </a:p>
        </p:txBody>
      </p:sp>
      <p:pic>
        <p:nvPicPr>
          <p:cNvPr id="1034" name="Picture 10" descr="AWS Announces Four New Capabilities That Make It Easier to Build IoT Applications - GISuser.com">
            <a:extLst>
              <a:ext uri="{FF2B5EF4-FFF2-40B4-BE49-F238E27FC236}">
                <a16:creationId xmlns:a16="http://schemas.microsoft.com/office/drawing/2014/main" id="{53C21E23-1206-778D-28B9-72CCD21C56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4424" y="4907577"/>
            <a:ext cx="647946" cy="387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ew GitHub app details precisely why your PC cannot upgrade to Windows 11 | Windows Central">
            <a:extLst>
              <a:ext uri="{FF2B5EF4-FFF2-40B4-BE49-F238E27FC236}">
                <a16:creationId xmlns:a16="http://schemas.microsoft.com/office/drawing/2014/main" id="{861BC12D-C721-31AA-82EC-05742D0A02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74969" y="4059615"/>
            <a:ext cx="283420" cy="2834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ple">
            <a:extLst>
              <a:ext uri="{FF2B5EF4-FFF2-40B4-BE49-F238E27FC236}">
                <a16:creationId xmlns:a16="http://schemas.microsoft.com/office/drawing/2014/main" id="{FD5FC3FF-037F-AD56-0727-3B4430344D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06029" y="3242161"/>
            <a:ext cx="272936" cy="33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626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descr="Radically accelerate your organisations productivity with built in AI">
            <a:extLst>
              <a:ext uri="{FF2B5EF4-FFF2-40B4-BE49-F238E27FC236}">
                <a16:creationId xmlns:a16="http://schemas.microsoft.com/office/drawing/2014/main" id="{33FAA10F-DEC0-71D1-9337-F4A693030C7E}"/>
              </a:ext>
            </a:extLst>
          </p:cNvPr>
          <p:cNvGrpSpPr/>
          <p:nvPr/>
        </p:nvGrpSpPr>
        <p:grpSpPr>
          <a:xfrm>
            <a:off x="6487107" y="1879152"/>
            <a:ext cx="4976760" cy="3176847"/>
            <a:chOff x="6487107" y="1879152"/>
            <a:chExt cx="4976760" cy="3176847"/>
          </a:xfrm>
        </p:grpSpPr>
        <p:sp>
          <p:nvSpPr>
            <p:cNvPr id="7" name="TextBox 6">
              <a:extLst>
                <a:ext uri="{FF2B5EF4-FFF2-40B4-BE49-F238E27FC236}">
                  <a16:creationId xmlns:a16="http://schemas.microsoft.com/office/drawing/2014/main" id="{380B66D4-4A44-DFB7-585D-B48026A87FC8}"/>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36" name="TextBox 35">
              <a:extLst>
                <a:ext uri="{FF2B5EF4-FFF2-40B4-BE49-F238E27FC236}">
                  <a16:creationId xmlns:a16="http://schemas.microsoft.com/office/drawing/2014/main" id="{9F7E5F33-0F4F-D08B-45D0-6E6957629E2A}"/>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sp>
          <p:nvSpPr>
            <p:cNvPr id="37" name="TextBox 36">
              <a:extLst>
                <a:ext uri="{FF2B5EF4-FFF2-40B4-BE49-F238E27FC236}">
                  <a16:creationId xmlns:a16="http://schemas.microsoft.com/office/drawing/2014/main" id="{B6033B4B-165B-DF2B-827C-C64B387C692D}"/>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8" name="Straight Connector 37">
              <a:extLst>
                <a:ext uri="{FF2B5EF4-FFF2-40B4-BE49-F238E27FC236}">
                  <a16:creationId xmlns:a16="http://schemas.microsoft.com/office/drawing/2014/main" id="{A695BCEB-4ABC-F600-3B43-39C598A4F8ED}"/>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Circle: Hollow 98">
            <a:extLst>
              <a:ext uri="{FF2B5EF4-FFF2-40B4-BE49-F238E27FC236}">
                <a16:creationId xmlns:a16="http://schemas.microsoft.com/office/drawing/2014/main" id="{2CAB1513-D8FC-FA40-E1A6-F46FC41DBCE3}"/>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88707211-6F7C-A083-4B9D-B86CD2207643}"/>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 name="Rectangle 9">
            <a:extLst>
              <a:ext uri="{FF2B5EF4-FFF2-40B4-BE49-F238E27FC236}">
                <a16:creationId xmlns:a16="http://schemas.microsoft.com/office/drawing/2014/main" id="{FD5E30A0-E24C-5B02-9029-5963FEAB7D23}"/>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1" name="Rectangle 10">
            <a:extLst>
              <a:ext uri="{FF2B5EF4-FFF2-40B4-BE49-F238E27FC236}">
                <a16:creationId xmlns:a16="http://schemas.microsoft.com/office/drawing/2014/main" id="{C5AFA38F-AF7E-04AA-0836-3948F8157105}"/>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2" name="TextBox 11">
            <a:extLst>
              <a:ext uri="{FF2B5EF4-FFF2-40B4-BE49-F238E27FC236}">
                <a16:creationId xmlns:a16="http://schemas.microsoft.com/office/drawing/2014/main" id="{799C25D6-C6B1-EFC6-33D3-C84E0EAF6E21}"/>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3" name="Oval 12">
            <a:extLst>
              <a:ext uri="{FF2B5EF4-FFF2-40B4-BE49-F238E27FC236}">
                <a16:creationId xmlns:a16="http://schemas.microsoft.com/office/drawing/2014/main" id="{5030BA5D-494F-E14D-FEC5-A6F2293EB2B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2E744950-085E-C7F8-67D6-911F76EDEE04}"/>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5" name="Group 14">
              <a:extLst>
                <a:ext uri="{FF2B5EF4-FFF2-40B4-BE49-F238E27FC236}">
                  <a16:creationId xmlns:a16="http://schemas.microsoft.com/office/drawing/2014/main" id="{615FCA2F-941E-FE27-5EFD-71E61BDF1188}"/>
                </a:ext>
              </a:extLst>
            </p:cNvPr>
            <p:cNvGrpSpPr/>
            <p:nvPr/>
          </p:nvGrpSpPr>
          <p:grpSpPr>
            <a:xfrm>
              <a:off x="9947215" y="2150730"/>
              <a:ext cx="902810" cy="2346807"/>
              <a:chOff x="9947215" y="2150730"/>
              <a:chExt cx="902810" cy="2346807"/>
            </a:xfrm>
          </p:grpSpPr>
          <p:sp>
            <p:nvSpPr>
              <p:cNvPr id="31" name="Rectangle 30">
                <a:extLst>
                  <a:ext uri="{FF2B5EF4-FFF2-40B4-BE49-F238E27FC236}">
                    <a16:creationId xmlns:a16="http://schemas.microsoft.com/office/drawing/2014/main" id="{3907C071-9B2C-276B-BC0D-7A4F22D4824D}"/>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32" name="Picture 31" descr="Web browser with a speech bubble containing coding symbols in it">
                <a:extLst>
                  <a:ext uri="{FF2B5EF4-FFF2-40B4-BE49-F238E27FC236}">
                    <a16:creationId xmlns:a16="http://schemas.microsoft.com/office/drawing/2014/main" id="{7EAFAE1B-2CA6-B885-50AF-DD9044C8749C}"/>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6" name="Group 15">
              <a:extLst>
                <a:ext uri="{FF2B5EF4-FFF2-40B4-BE49-F238E27FC236}">
                  <a16:creationId xmlns:a16="http://schemas.microsoft.com/office/drawing/2014/main" id="{B6E49CEB-38B2-C17E-592D-122006E13FE1}"/>
                </a:ext>
              </a:extLst>
            </p:cNvPr>
            <p:cNvGrpSpPr/>
            <p:nvPr/>
          </p:nvGrpSpPr>
          <p:grpSpPr>
            <a:xfrm>
              <a:off x="7177431" y="4237883"/>
              <a:ext cx="2094268" cy="942241"/>
              <a:chOff x="7177431" y="4237883"/>
              <a:chExt cx="2094268" cy="942241"/>
            </a:xfrm>
          </p:grpSpPr>
          <p:pic>
            <p:nvPicPr>
              <p:cNvPr id="29" name="Picture 28" descr="A laptop with a person icon inside along with a small phone and a cloud graphic">
                <a:extLst>
                  <a:ext uri="{FF2B5EF4-FFF2-40B4-BE49-F238E27FC236}">
                    <a16:creationId xmlns:a16="http://schemas.microsoft.com/office/drawing/2014/main" id="{3FE5736C-9303-E5BC-1804-3630B7713BB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30" name="Rectangle 29">
                <a:extLst>
                  <a:ext uri="{FF2B5EF4-FFF2-40B4-BE49-F238E27FC236}">
                    <a16:creationId xmlns:a16="http://schemas.microsoft.com/office/drawing/2014/main" id="{1824BE3F-2B72-C3F3-6A44-286A62CF7BA9}"/>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7" name="Group 16">
              <a:extLst>
                <a:ext uri="{FF2B5EF4-FFF2-40B4-BE49-F238E27FC236}">
                  <a16:creationId xmlns:a16="http://schemas.microsoft.com/office/drawing/2014/main" id="{D3DA5C13-A792-4DA5-2C4E-5EDF5A5937C8}"/>
                </a:ext>
              </a:extLst>
            </p:cNvPr>
            <p:cNvGrpSpPr/>
            <p:nvPr/>
          </p:nvGrpSpPr>
          <p:grpSpPr>
            <a:xfrm>
              <a:off x="8478087" y="3755058"/>
              <a:ext cx="2194854" cy="1615026"/>
              <a:chOff x="8478087" y="3755058"/>
              <a:chExt cx="2194854" cy="1615026"/>
            </a:xfrm>
          </p:grpSpPr>
          <p:sp>
            <p:nvSpPr>
              <p:cNvPr id="27" name="Rectangle 26">
                <a:extLst>
                  <a:ext uri="{FF2B5EF4-FFF2-40B4-BE49-F238E27FC236}">
                    <a16:creationId xmlns:a16="http://schemas.microsoft.com/office/drawing/2014/main" id="{3BDE0FCE-4940-2EC2-3122-B1A8EFC50B19}"/>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28" name="Picture 27" descr="Cloud with a network visual of connected nodes and lines overlaid on top of it">
                <a:extLst>
                  <a:ext uri="{FF2B5EF4-FFF2-40B4-BE49-F238E27FC236}">
                    <a16:creationId xmlns:a16="http://schemas.microsoft.com/office/drawing/2014/main" id="{D9FE5F87-F162-A6C7-80BA-900A414E3F65}"/>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8" name="Group 17">
              <a:extLst>
                <a:ext uri="{FF2B5EF4-FFF2-40B4-BE49-F238E27FC236}">
                  <a16:creationId xmlns:a16="http://schemas.microsoft.com/office/drawing/2014/main" id="{996EE9C1-FBC8-4545-650A-B18ED812080C}"/>
                </a:ext>
              </a:extLst>
            </p:cNvPr>
            <p:cNvGrpSpPr/>
            <p:nvPr/>
          </p:nvGrpSpPr>
          <p:grpSpPr>
            <a:xfrm>
              <a:off x="7239993" y="2760647"/>
              <a:ext cx="674624" cy="1466216"/>
              <a:chOff x="7239993" y="2760647"/>
              <a:chExt cx="674624" cy="1466216"/>
            </a:xfrm>
          </p:grpSpPr>
          <p:pic>
            <p:nvPicPr>
              <p:cNvPr id="25" name="Picture 24" descr="Two mountains and an upward trending arrow overlaid on top of it">
                <a:extLst>
                  <a:ext uri="{FF2B5EF4-FFF2-40B4-BE49-F238E27FC236}">
                    <a16:creationId xmlns:a16="http://schemas.microsoft.com/office/drawing/2014/main" id="{A86CB54C-218D-99F4-7635-9425B289525B}"/>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26" name="Rectangle 25">
                <a:extLst>
                  <a:ext uri="{FF2B5EF4-FFF2-40B4-BE49-F238E27FC236}">
                    <a16:creationId xmlns:a16="http://schemas.microsoft.com/office/drawing/2014/main" id="{E1B3D25A-DDF3-D3E5-E0AB-FA61341C26EB}"/>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9" name="Group 18">
              <a:extLst>
                <a:ext uri="{FF2B5EF4-FFF2-40B4-BE49-F238E27FC236}">
                  <a16:creationId xmlns:a16="http://schemas.microsoft.com/office/drawing/2014/main" id="{E65B5E7F-23A2-8C02-F1C9-DC4142343DB2}"/>
                </a:ext>
              </a:extLst>
            </p:cNvPr>
            <p:cNvGrpSpPr/>
            <p:nvPr/>
          </p:nvGrpSpPr>
          <p:grpSpPr>
            <a:xfrm>
              <a:off x="8723058" y="1393141"/>
              <a:ext cx="2361449" cy="1676948"/>
              <a:chOff x="8723058" y="1393141"/>
              <a:chExt cx="2361449" cy="1676948"/>
            </a:xfrm>
          </p:grpSpPr>
          <p:sp>
            <p:nvSpPr>
              <p:cNvPr id="23" name="Rectangle 22">
                <a:extLst>
                  <a:ext uri="{FF2B5EF4-FFF2-40B4-BE49-F238E27FC236}">
                    <a16:creationId xmlns:a16="http://schemas.microsoft.com/office/drawing/2014/main" id="{B7AD46E1-534F-6CC6-750F-3BA5567D83E9}"/>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24" name="Picture 23" descr="Cloud with an arrow pointing downwards coming out of it">
                <a:extLst>
                  <a:ext uri="{FF2B5EF4-FFF2-40B4-BE49-F238E27FC236}">
                    <a16:creationId xmlns:a16="http://schemas.microsoft.com/office/drawing/2014/main" id="{7F6F866C-549B-DFE3-5D67-FF3DC1DAA6F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20" name="Group 19">
              <a:extLst>
                <a:ext uri="{FF2B5EF4-FFF2-40B4-BE49-F238E27FC236}">
                  <a16:creationId xmlns:a16="http://schemas.microsoft.com/office/drawing/2014/main" id="{5DB11355-45FE-A9C9-77E9-E9EF5EE02008}"/>
                </a:ext>
              </a:extLst>
            </p:cNvPr>
            <p:cNvGrpSpPr/>
            <p:nvPr/>
          </p:nvGrpSpPr>
          <p:grpSpPr>
            <a:xfrm>
              <a:off x="7278025" y="1950277"/>
              <a:ext cx="2243055" cy="805287"/>
              <a:chOff x="7278025" y="1950277"/>
              <a:chExt cx="2243055" cy="805287"/>
            </a:xfrm>
          </p:grpSpPr>
          <p:pic>
            <p:nvPicPr>
              <p:cNvPr id="21" name="Picture 20" descr="Shield with a lock overlaid on top of it">
                <a:extLst>
                  <a:ext uri="{FF2B5EF4-FFF2-40B4-BE49-F238E27FC236}">
                    <a16:creationId xmlns:a16="http://schemas.microsoft.com/office/drawing/2014/main" id="{256B1526-7C24-E930-E6BF-0B134173D570}"/>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22" name="Rectangle 21">
                <a:extLst>
                  <a:ext uri="{FF2B5EF4-FFF2-40B4-BE49-F238E27FC236}">
                    <a16:creationId xmlns:a16="http://schemas.microsoft.com/office/drawing/2014/main" id="{BC857564-D8EF-64FD-7F59-93D94418F71B}"/>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33" name="Oval 32">
            <a:extLst>
              <a:ext uri="{FF2B5EF4-FFF2-40B4-BE49-F238E27FC236}">
                <a16:creationId xmlns:a16="http://schemas.microsoft.com/office/drawing/2014/main" id="{A227EB4F-A0B4-D992-64A9-9AC419389A9C}"/>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34" name="TextBox 33">
            <a:extLst>
              <a:ext uri="{FF2B5EF4-FFF2-40B4-BE49-F238E27FC236}">
                <a16:creationId xmlns:a16="http://schemas.microsoft.com/office/drawing/2014/main" id="{2C83B329-8316-A834-D7AA-DF69BE4FC20C}"/>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5" name="TextBox 34">
            <a:extLst>
              <a:ext uri="{FF2B5EF4-FFF2-40B4-BE49-F238E27FC236}">
                <a16:creationId xmlns:a16="http://schemas.microsoft.com/office/drawing/2014/main" id="{09F59268-6CFB-026F-1EFF-878DD6A28947}"/>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69" name="Title 68">
            <a:extLst>
              <a:ext uri="{FF2B5EF4-FFF2-40B4-BE49-F238E27FC236}">
                <a16:creationId xmlns:a16="http://schemas.microsoft.com/office/drawing/2014/main" id="{AB4F7AE7-DDDC-D16D-813E-27E6FDFED595}"/>
              </a:ext>
            </a:extLst>
          </p:cNvPr>
          <p:cNvSpPr>
            <a:spLocks noGrp="1" noChangeAspect="1"/>
          </p:cNvSpPr>
          <p:nvPr>
            <p:ph type="title" idx="4294967295"/>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70" name="Oval 69">
            <a:extLst>
              <a:ext uri="{FF2B5EF4-FFF2-40B4-BE49-F238E27FC236}">
                <a16:creationId xmlns:a16="http://schemas.microsoft.com/office/drawing/2014/main" id="{AFA0A048-0B71-316C-8821-CF0DEBE67919}"/>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5" name="Rectangle 74" descr="Microsoft Cloud title greyed out ">
            <a:extLst>
              <a:ext uri="{FF2B5EF4-FFF2-40B4-BE49-F238E27FC236}">
                <a16:creationId xmlns:a16="http://schemas.microsoft.com/office/drawing/2014/main" id="{A9F2C55D-B4F4-0F74-E1C7-954806ED72C9}"/>
              </a:ext>
            </a:extLst>
          </p:cNvPr>
          <p:cNvSpPr/>
          <p:nvPr/>
        </p:nvSpPr>
        <p:spPr bwMode="auto">
          <a:xfrm>
            <a:off x="6230983" y="1502229"/>
            <a:ext cx="5460274" cy="134547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Rectangle 75" descr="&#10;differentiate from the competition with intelligent apps using AI greyed out">
            <a:extLst>
              <a:ext uri="{FF2B5EF4-FFF2-40B4-BE49-F238E27FC236}">
                <a16:creationId xmlns:a16="http://schemas.microsoft.com/office/drawing/2014/main" id="{E27286FC-2563-4F21-401D-564CDCDE5AF7}"/>
              </a:ext>
            </a:extLst>
          </p:cNvPr>
          <p:cNvSpPr/>
          <p:nvPr/>
        </p:nvSpPr>
        <p:spPr bwMode="auto">
          <a:xfrm>
            <a:off x="6279618" y="4145383"/>
            <a:ext cx="5460274" cy="1345474"/>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6107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descr="Differentiate from the competition with intelligent apps using AI">
            <a:extLst>
              <a:ext uri="{FF2B5EF4-FFF2-40B4-BE49-F238E27FC236}">
                <a16:creationId xmlns:a16="http://schemas.microsoft.com/office/drawing/2014/main" id="{31483064-4C92-EA43-DECC-106CDFD8F7EA}"/>
              </a:ext>
            </a:extLst>
          </p:cNvPr>
          <p:cNvGrpSpPr/>
          <p:nvPr/>
        </p:nvGrpSpPr>
        <p:grpSpPr>
          <a:xfrm>
            <a:off x="6487107" y="1879152"/>
            <a:ext cx="4976760" cy="3176847"/>
            <a:chOff x="6487107" y="1879152"/>
            <a:chExt cx="4976760" cy="3176847"/>
          </a:xfrm>
        </p:grpSpPr>
        <p:sp>
          <p:nvSpPr>
            <p:cNvPr id="2" name="TextBox 1">
              <a:extLst>
                <a:ext uri="{FF2B5EF4-FFF2-40B4-BE49-F238E27FC236}">
                  <a16:creationId xmlns:a16="http://schemas.microsoft.com/office/drawing/2014/main" id="{680702A5-D940-13B8-9430-EA92CB3C4F25}"/>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3" name="TextBox 2">
              <a:extLst>
                <a:ext uri="{FF2B5EF4-FFF2-40B4-BE49-F238E27FC236}">
                  <a16:creationId xmlns:a16="http://schemas.microsoft.com/office/drawing/2014/main" id="{AA8D6F21-1DAA-466E-0081-1C6550D4BCDC}"/>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sp>
          <p:nvSpPr>
            <p:cNvPr id="4" name="TextBox 3">
              <a:extLst>
                <a:ext uri="{FF2B5EF4-FFF2-40B4-BE49-F238E27FC236}">
                  <a16:creationId xmlns:a16="http://schemas.microsoft.com/office/drawing/2014/main" id="{6AB7656F-AAB8-A411-D8C7-A89FDB888441}"/>
                </a:ext>
              </a:extLst>
            </p:cNvPr>
            <p:cNvSpPr txBox="1"/>
            <p:nvPr/>
          </p:nvSpPr>
          <p:spPr>
            <a:xfrm>
              <a:off x="6487107" y="1879152"/>
              <a:ext cx="4801748" cy="615553"/>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cs typeface="Segoe UI Semibold"/>
                </a:rPr>
                <a:t>Microsoft Cloud</a:t>
              </a:r>
            </a:p>
          </p:txBody>
        </p:sp>
        <p:cxnSp>
          <p:nvCxnSpPr>
            <p:cNvPr id="35" name="Straight Connector 34">
              <a:extLst>
                <a:ext uri="{FF2B5EF4-FFF2-40B4-BE49-F238E27FC236}">
                  <a16:creationId xmlns:a16="http://schemas.microsoft.com/office/drawing/2014/main" id="{7D38D14C-639B-8B5D-A84E-66C554D66D19}"/>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97216306-4129-F1EB-E15F-571437C6C8FA}"/>
              </a:ext>
              <a:ext uri="{C183D7F6-B498-43B3-948B-1728B52AA6E4}">
                <adec:decorative xmlns:adec="http://schemas.microsoft.com/office/drawing/2017/decorative" val="1"/>
              </a:ext>
            </a:extLst>
          </p:cNvPr>
          <p:cNvSpPr/>
          <p:nvPr/>
        </p:nvSpPr>
        <p:spPr bwMode="auto">
          <a:xfrm>
            <a:off x="6230983" y="1502229"/>
            <a:ext cx="5460274" cy="134547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ircle: Hollow 98">
            <a:extLst>
              <a:ext uri="{FF2B5EF4-FFF2-40B4-BE49-F238E27FC236}">
                <a16:creationId xmlns:a16="http://schemas.microsoft.com/office/drawing/2014/main" id="{4263B12B-6058-2310-94AE-63C5B393646F}"/>
              </a:ext>
              <a:ext uri="{C183D7F6-B498-43B3-948B-1728B52AA6E4}">
                <adec:decorative xmlns:adec="http://schemas.microsoft.com/office/drawing/2017/decorative" val="1"/>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D6EAFCCD-49E6-C96F-A10E-2F3229E87BEB}"/>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7" name="Rectangle 6">
            <a:extLst>
              <a:ext uri="{FF2B5EF4-FFF2-40B4-BE49-F238E27FC236}">
                <a16:creationId xmlns:a16="http://schemas.microsoft.com/office/drawing/2014/main" id="{2FDBAB05-0E0F-D91C-4AC0-C98319AA2CE4}"/>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8" name="Rectangle 7">
            <a:extLst>
              <a:ext uri="{FF2B5EF4-FFF2-40B4-BE49-F238E27FC236}">
                <a16:creationId xmlns:a16="http://schemas.microsoft.com/office/drawing/2014/main" id="{C9623B1C-69B4-7A7A-5482-697D641BF949}"/>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9" name="TextBox 8">
            <a:extLst>
              <a:ext uri="{FF2B5EF4-FFF2-40B4-BE49-F238E27FC236}">
                <a16:creationId xmlns:a16="http://schemas.microsoft.com/office/drawing/2014/main" id="{5D92AEFA-46FC-8DE9-46B3-78E5D53E2ED1}"/>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0" name="Oval 9"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FF2893CB-3155-FCD8-3C35-477F45A69DF7}"/>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1" name="Group 10" descr="Microsoft Cloud with the six pillars that underpin the platform; Infrastructure, Digital and app innovation, Data &amp; AI, Modern Work, Business applications &amp; security">
            <a:extLst>
              <a:ext uri="{FF2B5EF4-FFF2-40B4-BE49-F238E27FC236}">
                <a16:creationId xmlns:a16="http://schemas.microsoft.com/office/drawing/2014/main" id="{CB714DA0-B3D5-C783-E7F3-7F5BFC7FFF14}"/>
              </a:ext>
            </a:extLst>
          </p:cNvPr>
          <p:cNvGrpSpPr>
            <a:grpSpLocks noChangeAspect="1"/>
          </p:cNvGrpSpPr>
          <p:nvPr/>
        </p:nvGrpSpPr>
        <p:grpSpPr>
          <a:xfrm>
            <a:off x="1768889" y="1613286"/>
            <a:ext cx="3551889" cy="3615404"/>
            <a:chOff x="7177431" y="1393141"/>
            <a:chExt cx="3907076" cy="3976943"/>
          </a:xfrm>
        </p:grpSpPr>
        <p:grpSp>
          <p:nvGrpSpPr>
            <p:cNvPr id="12" name="Group 11">
              <a:extLst>
                <a:ext uri="{FF2B5EF4-FFF2-40B4-BE49-F238E27FC236}">
                  <a16:creationId xmlns:a16="http://schemas.microsoft.com/office/drawing/2014/main" id="{626A7949-8AB5-840F-EE2A-1E3185F8DEF0}"/>
                </a:ext>
              </a:extLst>
            </p:cNvPr>
            <p:cNvGrpSpPr/>
            <p:nvPr/>
          </p:nvGrpSpPr>
          <p:grpSpPr>
            <a:xfrm>
              <a:off x="9947215" y="2150730"/>
              <a:ext cx="902810" cy="2346807"/>
              <a:chOff x="9947215" y="2150730"/>
              <a:chExt cx="902810" cy="2346807"/>
            </a:xfrm>
          </p:grpSpPr>
          <p:sp>
            <p:nvSpPr>
              <p:cNvPr id="28" name="Rectangle 27">
                <a:extLst>
                  <a:ext uri="{FF2B5EF4-FFF2-40B4-BE49-F238E27FC236}">
                    <a16:creationId xmlns:a16="http://schemas.microsoft.com/office/drawing/2014/main" id="{C52AD903-F841-6ECE-ABC5-94EB67C17EC4}"/>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29" name="Picture 28" descr="Web browser with a speech bubble containing coding symbols in it">
                <a:extLst>
                  <a:ext uri="{FF2B5EF4-FFF2-40B4-BE49-F238E27FC236}">
                    <a16:creationId xmlns:a16="http://schemas.microsoft.com/office/drawing/2014/main" id="{B41185A8-66C2-A3EF-0E4B-D86AB025EE0F}"/>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3" name="Group 12">
              <a:extLst>
                <a:ext uri="{FF2B5EF4-FFF2-40B4-BE49-F238E27FC236}">
                  <a16:creationId xmlns:a16="http://schemas.microsoft.com/office/drawing/2014/main" id="{E2CA539D-22BE-4A95-DB25-368DFD2492C3}"/>
                </a:ext>
              </a:extLst>
            </p:cNvPr>
            <p:cNvGrpSpPr/>
            <p:nvPr/>
          </p:nvGrpSpPr>
          <p:grpSpPr>
            <a:xfrm>
              <a:off x="7177431" y="4237883"/>
              <a:ext cx="2094268" cy="942241"/>
              <a:chOff x="7177431" y="4237883"/>
              <a:chExt cx="2094268" cy="942241"/>
            </a:xfrm>
          </p:grpSpPr>
          <p:pic>
            <p:nvPicPr>
              <p:cNvPr id="26" name="Picture 25" descr="A laptop with a person icon inside along with a small phone and a cloud graphic">
                <a:extLst>
                  <a:ext uri="{FF2B5EF4-FFF2-40B4-BE49-F238E27FC236}">
                    <a16:creationId xmlns:a16="http://schemas.microsoft.com/office/drawing/2014/main" id="{57EBF010-ED2C-F5E0-4038-D6097A82CCDC}"/>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27" name="Rectangle 26">
                <a:extLst>
                  <a:ext uri="{FF2B5EF4-FFF2-40B4-BE49-F238E27FC236}">
                    <a16:creationId xmlns:a16="http://schemas.microsoft.com/office/drawing/2014/main" id="{44AB59A8-D405-D83F-7C80-BB2552791F82}"/>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4" name="Group 13">
              <a:extLst>
                <a:ext uri="{FF2B5EF4-FFF2-40B4-BE49-F238E27FC236}">
                  <a16:creationId xmlns:a16="http://schemas.microsoft.com/office/drawing/2014/main" id="{F0D715EB-D4C9-3771-7B2B-C406F04AB696}"/>
                </a:ext>
              </a:extLst>
            </p:cNvPr>
            <p:cNvGrpSpPr/>
            <p:nvPr/>
          </p:nvGrpSpPr>
          <p:grpSpPr>
            <a:xfrm>
              <a:off x="8478087" y="3755058"/>
              <a:ext cx="2194854" cy="1615026"/>
              <a:chOff x="8478087" y="3755058"/>
              <a:chExt cx="2194854" cy="1615026"/>
            </a:xfrm>
          </p:grpSpPr>
          <p:sp>
            <p:nvSpPr>
              <p:cNvPr id="24" name="Rectangle 23">
                <a:extLst>
                  <a:ext uri="{FF2B5EF4-FFF2-40B4-BE49-F238E27FC236}">
                    <a16:creationId xmlns:a16="http://schemas.microsoft.com/office/drawing/2014/main" id="{86A4A68D-693C-D005-50D8-22B55C8D2547}"/>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25" name="Picture 24" descr="Cloud with a network visual of connected nodes and lines overlaid on top of it">
                <a:extLst>
                  <a:ext uri="{FF2B5EF4-FFF2-40B4-BE49-F238E27FC236}">
                    <a16:creationId xmlns:a16="http://schemas.microsoft.com/office/drawing/2014/main" id="{BB51931D-B5A1-B357-941B-71788F0AC228}"/>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5" name="Group 14">
              <a:extLst>
                <a:ext uri="{FF2B5EF4-FFF2-40B4-BE49-F238E27FC236}">
                  <a16:creationId xmlns:a16="http://schemas.microsoft.com/office/drawing/2014/main" id="{2DA12E4A-C15C-9FB4-12F4-F90BA4D24381}"/>
                </a:ext>
              </a:extLst>
            </p:cNvPr>
            <p:cNvGrpSpPr/>
            <p:nvPr/>
          </p:nvGrpSpPr>
          <p:grpSpPr>
            <a:xfrm>
              <a:off x="7239993" y="2760647"/>
              <a:ext cx="674624" cy="1466216"/>
              <a:chOff x="7239993" y="2760647"/>
              <a:chExt cx="674624" cy="1466216"/>
            </a:xfrm>
          </p:grpSpPr>
          <p:pic>
            <p:nvPicPr>
              <p:cNvPr id="22" name="Picture 21" descr="Two mountains and an upward trending arrow overlaid on top of it">
                <a:extLst>
                  <a:ext uri="{FF2B5EF4-FFF2-40B4-BE49-F238E27FC236}">
                    <a16:creationId xmlns:a16="http://schemas.microsoft.com/office/drawing/2014/main" id="{A3F62AF5-86AC-CAF8-C0B5-BA3921A6DC95}"/>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23" name="Rectangle 22">
                <a:extLst>
                  <a:ext uri="{FF2B5EF4-FFF2-40B4-BE49-F238E27FC236}">
                    <a16:creationId xmlns:a16="http://schemas.microsoft.com/office/drawing/2014/main" id="{33D4A975-577A-6087-C0B6-631C1E19EBCC}"/>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6" name="Group 15">
              <a:extLst>
                <a:ext uri="{FF2B5EF4-FFF2-40B4-BE49-F238E27FC236}">
                  <a16:creationId xmlns:a16="http://schemas.microsoft.com/office/drawing/2014/main" id="{E648DECF-5EB5-2FB2-63C9-0ED426A6B531}"/>
                </a:ext>
              </a:extLst>
            </p:cNvPr>
            <p:cNvGrpSpPr/>
            <p:nvPr/>
          </p:nvGrpSpPr>
          <p:grpSpPr>
            <a:xfrm>
              <a:off x="8723058" y="1393141"/>
              <a:ext cx="2361449" cy="1676948"/>
              <a:chOff x="8723058" y="1393141"/>
              <a:chExt cx="2361449" cy="1676948"/>
            </a:xfrm>
          </p:grpSpPr>
          <p:sp>
            <p:nvSpPr>
              <p:cNvPr id="20" name="Rectangle 19">
                <a:extLst>
                  <a:ext uri="{FF2B5EF4-FFF2-40B4-BE49-F238E27FC236}">
                    <a16:creationId xmlns:a16="http://schemas.microsoft.com/office/drawing/2014/main" id="{6C3C175C-1C69-0AD9-02AF-0E57414E3FBB}"/>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21" name="Picture 20" descr="Cloud with an arrow pointing downwards coming out of it">
                <a:extLst>
                  <a:ext uri="{FF2B5EF4-FFF2-40B4-BE49-F238E27FC236}">
                    <a16:creationId xmlns:a16="http://schemas.microsoft.com/office/drawing/2014/main" id="{E2EF7F5F-22E0-CF95-9178-15AC952B3016}"/>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17" name="Group 16">
              <a:extLst>
                <a:ext uri="{FF2B5EF4-FFF2-40B4-BE49-F238E27FC236}">
                  <a16:creationId xmlns:a16="http://schemas.microsoft.com/office/drawing/2014/main" id="{92D31739-C65B-2C37-5BBC-3034C6D9240E}"/>
                </a:ext>
              </a:extLst>
            </p:cNvPr>
            <p:cNvGrpSpPr/>
            <p:nvPr/>
          </p:nvGrpSpPr>
          <p:grpSpPr>
            <a:xfrm>
              <a:off x="7278025" y="1950277"/>
              <a:ext cx="2243055" cy="805287"/>
              <a:chOff x="7278025" y="1950277"/>
              <a:chExt cx="2243055" cy="805287"/>
            </a:xfrm>
          </p:grpSpPr>
          <p:pic>
            <p:nvPicPr>
              <p:cNvPr id="18" name="Picture 17" descr="Shield with a lock overlaid on top of it">
                <a:extLst>
                  <a:ext uri="{FF2B5EF4-FFF2-40B4-BE49-F238E27FC236}">
                    <a16:creationId xmlns:a16="http://schemas.microsoft.com/office/drawing/2014/main" id="{206BAB08-CB56-8216-6A36-25A9B3B8E3F6}"/>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19" name="Rectangle 18">
                <a:extLst>
                  <a:ext uri="{FF2B5EF4-FFF2-40B4-BE49-F238E27FC236}">
                    <a16:creationId xmlns:a16="http://schemas.microsoft.com/office/drawing/2014/main" id="{6B4B4861-EE23-C3C6-D328-3FACF3F53283}"/>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30" name="Oval 29">
            <a:extLst>
              <a:ext uri="{FF2B5EF4-FFF2-40B4-BE49-F238E27FC236}">
                <a16:creationId xmlns:a16="http://schemas.microsoft.com/office/drawing/2014/main" id="{7F0C476E-88B2-AD8C-094B-27BE0C64E9A2}"/>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31" name="TextBox 30">
            <a:extLst>
              <a:ext uri="{FF2B5EF4-FFF2-40B4-BE49-F238E27FC236}">
                <a16:creationId xmlns:a16="http://schemas.microsoft.com/office/drawing/2014/main" id="{C1AD7CA6-9C48-8EC2-7D1F-041658EAA23C}"/>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32" name="TextBox 31">
            <a:extLst>
              <a:ext uri="{FF2B5EF4-FFF2-40B4-BE49-F238E27FC236}">
                <a16:creationId xmlns:a16="http://schemas.microsoft.com/office/drawing/2014/main" id="{B682DB87-E16A-A457-C267-3FC09E5A7323}"/>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33" name="Title 32">
            <a:extLst>
              <a:ext uri="{FF2B5EF4-FFF2-40B4-BE49-F238E27FC236}">
                <a16:creationId xmlns:a16="http://schemas.microsoft.com/office/drawing/2014/main" id="{DAF973A1-CCDE-2280-8FBD-271D586CC77D}"/>
              </a:ext>
            </a:extLst>
          </p:cNvPr>
          <p:cNvSpPr>
            <a:spLocks noGrp="1" noChangeAspect="1"/>
          </p:cNvSpPr>
          <p:nvPr>
            <p:ph type="title" idx="4294967295"/>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34" name="Oval 33">
            <a:extLst>
              <a:ext uri="{FF2B5EF4-FFF2-40B4-BE49-F238E27FC236}">
                <a16:creationId xmlns:a16="http://schemas.microsoft.com/office/drawing/2014/main" id="{09790E30-2BD0-B564-96FB-F78B03CF3D81}"/>
              </a:ext>
              <a:ext uri="{C183D7F6-B498-43B3-948B-1728B52AA6E4}">
                <adec:decorative xmlns:adec="http://schemas.microsoft.com/office/drawing/2017/decorative" val="1"/>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35AAFD7F-B4DD-C4AA-A1F6-5B01B0300BAF}"/>
              </a:ext>
              <a:ext uri="{C183D7F6-B498-43B3-948B-1728B52AA6E4}">
                <adec:decorative xmlns:adec="http://schemas.microsoft.com/office/drawing/2017/decorative" val="1"/>
              </a:ext>
            </a:extLst>
          </p:cNvPr>
          <p:cNvSpPr/>
          <p:nvPr/>
        </p:nvSpPr>
        <p:spPr bwMode="auto">
          <a:xfrm>
            <a:off x="6368167" y="2800768"/>
            <a:ext cx="5460274" cy="1345474"/>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4639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917808" y="2321005"/>
            <a:ext cx="3912517" cy="22159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AI technology </a:t>
            </a:r>
            <a:b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48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here</a:t>
            </a:r>
          </a:p>
        </p:txBody>
      </p:sp>
      <p:grpSp>
        <p:nvGrpSpPr>
          <p:cNvPr id="2" name="Group 1" descr="5 headlines focused on OpenAI and Microsoft product integrations; Forbes article titles 'What ChatGPT and Generative AI mean for your buiness': CNN Business 'real estate agents say they can't imagine working without ChatGPT now'; Venture beat headline stating 'Microsoft gives businesses a GPT boost in Teams and Viva Sales'; USA Today article titled ' New Bing with ChatGPT brings the power of AI to Microsoft's signature search engine'; Conputerworld headline 'Microsoft's new Teams Premium tier integrates with OpenAI's GPT-3.5' and finally the Verge article titled 'Microsoft launches Azure OpenAI service with ChatGPT coming soon'.">
            <a:extLst>
              <a:ext uri="{FF2B5EF4-FFF2-40B4-BE49-F238E27FC236}">
                <a16:creationId xmlns:a16="http://schemas.microsoft.com/office/drawing/2014/main" id="{48BBCD5F-1321-718E-1E04-54B865032654}"/>
              </a:ext>
            </a:extLst>
          </p:cNvPr>
          <p:cNvGrpSpPr/>
          <p:nvPr/>
        </p:nvGrpSpPr>
        <p:grpSpPr>
          <a:xfrm>
            <a:off x="5634939" y="1082620"/>
            <a:ext cx="5890548" cy="4692759"/>
            <a:chOff x="5634939" y="663843"/>
            <a:chExt cx="5890548" cy="4692759"/>
          </a:xfrm>
        </p:grpSpPr>
        <p:pic>
          <p:nvPicPr>
            <p:cNvPr id="3" name="Picture 2">
              <a:extLst>
                <a:ext uri="{FF2B5EF4-FFF2-40B4-BE49-F238E27FC236}">
                  <a16:creationId xmlns:a16="http://schemas.microsoft.com/office/drawing/2014/main" id="{5A97F4A3-52FC-1731-95A2-D0B3512F7BF2}"/>
                </a:ext>
              </a:extLst>
            </p:cNvPr>
            <p:cNvPicPr>
              <a:picLocks noChangeAspect="1"/>
            </p:cNvPicPr>
            <p:nvPr/>
          </p:nvPicPr>
          <p:blipFill rotWithShape="1">
            <a:blip r:embed="rId3"/>
            <a:srcRect b="-12408"/>
            <a:stretch/>
          </p:blipFill>
          <p:spPr>
            <a:xfrm>
              <a:off x="5634941" y="3699441"/>
              <a:ext cx="2937792" cy="1657161"/>
            </a:xfrm>
            <a:prstGeom prst="roundRect">
              <a:avLst>
                <a:gd name="adj" fmla="val 4313"/>
              </a:avLst>
            </a:prstGeom>
            <a:solidFill>
              <a:srgbClr val="182954"/>
            </a:solidFill>
            <a:ln>
              <a:solidFill>
                <a:schemeClr val="bg1">
                  <a:lumMod val="75000"/>
                  <a:lumOff val="25000"/>
                </a:schemeClr>
              </a:solidFill>
            </a:ln>
          </p:spPr>
        </p:pic>
        <p:pic>
          <p:nvPicPr>
            <p:cNvPr id="12" name="Picture 11" descr="Text&#10;&#10;Description automatically generated with medium confidence">
              <a:extLst>
                <a:ext uri="{FF2B5EF4-FFF2-40B4-BE49-F238E27FC236}">
                  <a16:creationId xmlns:a16="http://schemas.microsoft.com/office/drawing/2014/main" id="{6E227370-B34A-E936-6C6A-9250E371E472}"/>
                </a:ext>
              </a:extLst>
            </p:cNvPr>
            <p:cNvPicPr>
              <a:picLocks noChangeAspect="1"/>
            </p:cNvPicPr>
            <p:nvPr/>
          </p:nvPicPr>
          <p:blipFill rotWithShape="1">
            <a:blip r:embed="rId4">
              <a:extLst>
                <a:ext uri="{28A0092B-C50C-407E-A947-70E740481C1C}">
                  <a14:useLocalDpi xmlns:a14="http://schemas.microsoft.com/office/drawing/2010/main" val="0"/>
                </a:ext>
              </a:extLst>
            </a:blip>
            <a:srcRect b="11865"/>
            <a:stretch/>
          </p:blipFill>
          <p:spPr>
            <a:xfrm>
              <a:off x="5634939" y="2485725"/>
              <a:ext cx="2908749" cy="1048995"/>
            </a:xfrm>
            <a:prstGeom prst="roundRect">
              <a:avLst>
                <a:gd name="adj" fmla="val 4313"/>
              </a:avLst>
            </a:prstGeom>
            <a:ln>
              <a:solidFill>
                <a:schemeClr val="bg1">
                  <a:lumMod val="75000"/>
                  <a:lumOff val="25000"/>
                </a:schemeClr>
              </a:solidFill>
            </a:ln>
          </p:spPr>
        </p:pic>
        <p:pic>
          <p:nvPicPr>
            <p:cNvPr id="13" name="Picture 12" descr="Text&#10;&#10;Description automatically generated with medium confidence">
              <a:extLst>
                <a:ext uri="{FF2B5EF4-FFF2-40B4-BE49-F238E27FC236}">
                  <a16:creationId xmlns:a16="http://schemas.microsoft.com/office/drawing/2014/main" id="{F8DB84BA-FB04-2F6B-BE70-F7C7CBDA4BE4}"/>
                </a:ext>
              </a:extLst>
            </p:cNvPr>
            <p:cNvPicPr>
              <a:picLocks noChangeAspect="1"/>
            </p:cNvPicPr>
            <p:nvPr/>
          </p:nvPicPr>
          <p:blipFill rotWithShape="1">
            <a:blip r:embed="rId5">
              <a:extLst>
                <a:ext uri="{28A0092B-C50C-407E-A947-70E740481C1C}">
                  <a14:useLocalDpi xmlns:a14="http://schemas.microsoft.com/office/drawing/2010/main" val="0"/>
                </a:ext>
              </a:extLst>
            </a:blip>
            <a:srcRect l="3149" t="2574" r="3789" b="1517"/>
            <a:stretch/>
          </p:blipFill>
          <p:spPr>
            <a:xfrm>
              <a:off x="8756745" y="666510"/>
              <a:ext cx="2768742" cy="834888"/>
            </a:xfrm>
            <a:prstGeom prst="roundRect">
              <a:avLst>
                <a:gd name="adj" fmla="val 7513"/>
              </a:avLst>
            </a:prstGeom>
            <a:solidFill>
              <a:schemeClr val="tx1"/>
            </a:solidFill>
            <a:ln>
              <a:solidFill>
                <a:schemeClr val="bg1">
                  <a:lumMod val="75000"/>
                  <a:lumOff val="25000"/>
                </a:schemeClr>
              </a:solidFill>
            </a:ln>
          </p:spPr>
        </p:pic>
        <p:pic>
          <p:nvPicPr>
            <p:cNvPr id="14" name="Picture 13">
              <a:extLst>
                <a:ext uri="{FF2B5EF4-FFF2-40B4-BE49-F238E27FC236}">
                  <a16:creationId xmlns:a16="http://schemas.microsoft.com/office/drawing/2014/main" id="{03D2A12C-6A2B-98C4-06AD-0C7E35E9FB43}"/>
                </a:ext>
              </a:extLst>
            </p:cNvPr>
            <p:cNvPicPr>
              <a:picLocks noChangeAspect="1"/>
            </p:cNvPicPr>
            <p:nvPr/>
          </p:nvPicPr>
          <p:blipFill rotWithShape="1">
            <a:blip r:embed="rId6"/>
            <a:srcRect b="-2625"/>
            <a:stretch/>
          </p:blipFill>
          <p:spPr>
            <a:xfrm>
              <a:off x="8756745" y="3766442"/>
              <a:ext cx="2768742" cy="1590160"/>
            </a:xfrm>
            <a:prstGeom prst="roundRect">
              <a:avLst>
                <a:gd name="adj" fmla="val 4313"/>
              </a:avLst>
            </a:prstGeom>
            <a:solidFill>
              <a:schemeClr val="tx1"/>
            </a:solidFill>
            <a:ln>
              <a:solidFill>
                <a:schemeClr val="bg1">
                  <a:lumMod val="75000"/>
                  <a:lumOff val="25000"/>
                </a:schemeClr>
              </a:solidFill>
            </a:ln>
          </p:spPr>
        </p:pic>
        <p:sp>
          <p:nvSpPr>
            <p:cNvPr id="15" name="Rectangle 14">
              <a:extLst>
                <a:ext uri="{FF2B5EF4-FFF2-40B4-BE49-F238E27FC236}">
                  <a16:creationId xmlns:a16="http://schemas.microsoft.com/office/drawing/2014/main" id="{86FEE80D-4065-2619-EB13-2783BFCA3629}"/>
                </a:ext>
              </a:extLst>
            </p:cNvPr>
            <p:cNvSpPr/>
            <p:nvPr/>
          </p:nvSpPr>
          <p:spPr bwMode="auto">
            <a:xfrm>
              <a:off x="10887075" y="3841685"/>
              <a:ext cx="631483" cy="2997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1E42E787-FC90-9B8A-8E56-97EDC36DE4A0}"/>
                </a:ext>
              </a:extLst>
            </p:cNvPr>
            <p:cNvGrpSpPr/>
            <p:nvPr/>
          </p:nvGrpSpPr>
          <p:grpSpPr>
            <a:xfrm>
              <a:off x="5634940" y="663843"/>
              <a:ext cx="2937324" cy="1657161"/>
              <a:chOff x="5634940" y="663843"/>
              <a:chExt cx="2937324" cy="1657161"/>
            </a:xfrm>
          </p:grpSpPr>
          <p:pic>
            <p:nvPicPr>
              <p:cNvPr id="18" name="Picture 17">
                <a:extLst>
                  <a:ext uri="{FF2B5EF4-FFF2-40B4-BE49-F238E27FC236}">
                    <a16:creationId xmlns:a16="http://schemas.microsoft.com/office/drawing/2014/main" id="{D9E7FD89-5E27-529D-8589-9DD51D2CBB27}"/>
                  </a:ext>
                </a:extLst>
              </p:cNvPr>
              <p:cNvPicPr>
                <a:picLocks noChangeAspect="1"/>
              </p:cNvPicPr>
              <p:nvPr/>
            </p:nvPicPr>
            <p:blipFill rotWithShape="1">
              <a:blip r:embed="rId7"/>
              <a:srcRect t="2601" r="16" b="-6056"/>
              <a:stretch/>
            </p:blipFill>
            <p:spPr>
              <a:xfrm>
                <a:off x="5634940" y="663843"/>
                <a:ext cx="2937324" cy="1657161"/>
              </a:xfrm>
              <a:prstGeom prst="roundRect">
                <a:avLst>
                  <a:gd name="adj" fmla="val 4313"/>
                </a:avLst>
              </a:prstGeom>
              <a:solidFill>
                <a:schemeClr val="tx1"/>
              </a:solidFill>
              <a:ln>
                <a:solidFill>
                  <a:schemeClr val="bg1">
                    <a:lumMod val="75000"/>
                    <a:lumOff val="25000"/>
                  </a:schemeClr>
                </a:solidFill>
              </a:ln>
            </p:spPr>
          </p:pic>
          <p:sp>
            <p:nvSpPr>
              <p:cNvPr id="19" name="Rectangle 18">
                <a:extLst>
                  <a:ext uri="{FF2B5EF4-FFF2-40B4-BE49-F238E27FC236}">
                    <a16:creationId xmlns:a16="http://schemas.microsoft.com/office/drawing/2014/main" id="{6909C1CD-14D7-75F0-C257-ADEE8137735B}"/>
                  </a:ext>
                </a:extLst>
              </p:cNvPr>
              <p:cNvSpPr/>
              <p:nvPr/>
            </p:nvSpPr>
            <p:spPr bwMode="auto">
              <a:xfrm>
                <a:off x="7912206" y="1821261"/>
                <a:ext cx="631483" cy="2997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208AB081-6221-433C-8E41-B7BA08775DB8}"/>
                </a:ext>
              </a:extLst>
            </p:cNvPr>
            <p:cNvPicPr>
              <a:picLocks noChangeAspect="1"/>
            </p:cNvPicPr>
            <p:nvPr/>
          </p:nvPicPr>
          <p:blipFill rotWithShape="1">
            <a:blip r:embed="rId8"/>
            <a:srcRect b="-5579"/>
            <a:stretch/>
          </p:blipFill>
          <p:spPr>
            <a:xfrm>
              <a:off x="8775796" y="1648340"/>
              <a:ext cx="2749691" cy="1971160"/>
            </a:xfrm>
            <a:prstGeom prst="roundRect">
              <a:avLst>
                <a:gd name="adj" fmla="val 4313"/>
              </a:avLst>
            </a:prstGeom>
            <a:solidFill>
              <a:schemeClr val="tx1"/>
            </a:solidFill>
            <a:ln>
              <a:solidFill>
                <a:schemeClr val="bg1">
                  <a:lumMod val="75000"/>
                  <a:lumOff val="25000"/>
                </a:schemeClr>
              </a:solidFill>
            </a:ln>
          </p:spPr>
        </p:pic>
      </p:grpSp>
    </p:spTree>
    <p:extLst>
      <p:ext uri="{BB962C8B-B14F-4D97-AF65-F5344CB8AC3E}">
        <p14:creationId xmlns:p14="http://schemas.microsoft.com/office/powerpoint/2010/main" val="1423508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3"/>
                                        </p:tgtEl>
                                        <p:attrNameLst>
                                          <p:attrName>ppt_x</p:attrName>
                                          <p:attrName>ppt_y</p:attrName>
                                        </p:attrNameLst>
                                      </p:cBhvr>
                                      <p:rCtr x="0" y="972"/>
                                    </p:animMotion>
                                  </p:childTnLst>
                                </p:cTn>
                              </p:par>
                              <p:par>
                                <p:cTn id="10" presetID="10" presetClass="entr" presetSubtype="0" fill="hold"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200"/>
                                  </p:stCondLst>
                                  <p:childTnLst>
                                    <p:animMotion origin="layout" path="M 4.375E-6 0 L 4.375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visual showing endless cycle of Apps, data and AI models">
            <a:extLst>
              <a:ext uri="{FF2B5EF4-FFF2-40B4-BE49-F238E27FC236}">
                <a16:creationId xmlns:a16="http://schemas.microsoft.com/office/drawing/2014/main" id="{DA2E7CA9-9F47-23A2-8AB7-0604CFAAC7FF}"/>
              </a:ext>
            </a:extLst>
          </p:cNvPr>
          <p:cNvGrpSpPr/>
          <p:nvPr/>
        </p:nvGrpSpPr>
        <p:grpSpPr>
          <a:xfrm>
            <a:off x="6720012" y="1266197"/>
            <a:ext cx="4285740" cy="4285738"/>
            <a:chOff x="6683139" y="1179898"/>
            <a:chExt cx="3988782" cy="3988780"/>
          </a:xfrm>
        </p:grpSpPr>
        <p:sp>
          <p:nvSpPr>
            <p:cNvPr id="7" name="Oval 6"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66B5D498-FB57-665B-BD89-3CA0931021C7}"/>
                </a:ext>
              </a:extLst>
            </p:cNvPr>
            <p:cNvSpPr>
              <a:spLocks noChangeAspect="1"/>
            </p:cNvSpPr>
            <p:nvPr/>
          </p:nvSpPr>
          <p:spPr bwMode="auto">
            <a:xfrm>
              <a:off x="7144260" y="1641019"/>
              <a:ext cx="3066540" cy="3066538"/>
            </a:xfrm>
            <a:prstGeom prst="ellipse">
              <a:avLst/>
            </a:prstGeom>
            <a:noFill/>
            <a:ln w="19050" cap="flat" cmpd="sng" algn="ctr">
              <a:gradFill>
                <a:gsLst>
                  <a:gs pos="0">
                    <a:srgbClr val="CD9AD0"/>
                  </a:gs>
                  <a:gs pos="100000">
                    <a:srgbClr val="8EC8E8"/>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Oval 4"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E2FD119D-90EC-6BDD-4318-F1463D796F3D}"/>
                </a:ext>
              </a:extLst>
            </p:cNvPr>
            <p:cNvSpPr>
              <a:spLocks noChangeAspect="1"/>
            </p:cNvSpPr>
            <p:nvPr/>
          </p:nvSpPr>
          <p:spPr bwMode="auto">
            <a:xfrm>
              <a:off x="6683139" y="1179898"/>
              <a:ext cx="3988782" cy="3988780"/>
            </a:xfrm>
            <a:prstGeom prst="ellipse">
              <a:avLst/>
            </a:prstGeom>
            <a:noFill/>
            <a:ln w="19050" cap="flat" cmpd="sng" algn="ctr">
              <a:gradFill>
                <a:gsLst>
                  <a:gs pos="0">
                    <a:srgbClr val="CD9AD0"/>
                  </a:gs>
                  <a:gs pos="100000">
                    <a:schemeClr val="accent3">
                      <a:lumMod val="75000"/>
                    </a:schemeClr>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 name="Oval 3" descr="Microsoft cloud wheel with six pillars that underpin it; Infrastructure, Digital and app innovation, Data &amp; AI, Modern work, business applications and security&#10;">
              <a:extLst>
                <a:ext uri="{FF2B5EF4-FFF2-40B4-BE49-F238E27FC236}">
                  <a16:creationId xmlns:a16="http://schemas.microsoft.com/office/drawing/2014/main" id="{8D73B0F3-908A-D681-AFB4-3FF6054FA746}"/>
                </a:ext>
              </a:extLst>
            </p:cNvPr>
            <p:cNvSpPr>
              <a:spLocks noChangeAspect="1"/>
            </p:cNvSpPr>
            <p:nvPr/>
          </p:nvSpPr>
          <p:spPr bwMode="auto">
            <a:xfrm>
              <a:off x="6915658" y="1412418"/>
              <a:ext cx="3523742" cy="3523740"/>
            </a:xfrm>
            <a:prstGeom prst="ellipse">
              <a:avLst/>
            </a:prstGeom>
            <a:noFill/>
            <a:ln w="19050" cap="flat" cmpd="sng" algn="ctr">
              <a:gradFill>
                <a:gsLst>
                  <a:gs pos="0">
                    <a:schemeClr val="accent1"/>
                  </a:gs>
                  <a:gs pos="100000">
                    <a:schemeClr val="accent1">
                      <a:lumMod val="75000"/>
                    </a:schemeClr>
                  </a:gs>
                </a:gsLst>
                <a:lin ang="5400000" scaled="1"/>
              </a:gra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44" name="Title 43">
            <a:extLst>
              <a:ext uri="{FF2B5EF4-FFF2-40B4-BE49-F238E27FC236}">
                <a16:creationId xmlns:a16="http://schemas.microsoft.com/office/drawing/2014/main" id="{6BF61F35-6F55-2CA5-8CF8-4DB4A8744C2C}"/>
              </a:ext>
            </a:extLst>
          </p:cNvPr>
          <p:cNvSpPr txBox="1">
            <a:spLocks noGrp="1"/>
          </p:cNvSpPr>
          <p:nvPr>
            <p:ph type="title" idx="4294967295"/>
          </p:nvPr>
        </p:nvSpPr>
        <p:spPr>
          <a:xfrm>
            <a:off x="1165000" y="2598004"/>
            <a:ext cx="4219434"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367"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In the age of AI, every app should be </a:t>
            </a:r>
            <a:r>
              <a:rPr kumimoji="0" lang="en-US" sz="4000" b="0" i="0" u="none" strike="noStrike" kern="1200" cap="none" spc="-100" normalizeH="0" baseline="0" noProof="0">
                <a:ln w="3175">
                  <a:noFill/>
                </a:ln>
                <a:gradFill>
                  <a:gsLst>
                    <a:gs pos="100000">
                      <a:srgbClr val="CD9AD0"/>
                    </a:gs>
                    <a:gs pos="0">
                      <a:srgbClr val="8EC8E8"/>
                    </a:gs>
                  </a:gsLst>
                  <a:lin ang="18600000" scaled="0"/>
                </a:gradFill>
                <a:effectLst/>
                <a:uLnTx/>
                <a:uFillTx/>
                <a:latin typeface="Segoe UI Semibold"/>
                <a:ea typeface="+mj-lt"/>
                <a:cs typeface="Segoe UI Semibold"/>
              </a:rPr>
              <a:t>intelligent</a:t>
            </a:r>
          </a:p>
        </p:txBody>
      </p:sp>
      <p:sp>
        <p:nvSpPr>
          <p:cNvPr id="10" name="TextBox 9">
            <a:extLst>
              <a:ext uri="{FF2B5EF4-FFF2-40B4-BE49-F238E27FC236}">
                <a16:creationId xmlns:a16="http://schemas.microsoft.com/office/drawing/2014/main" id="{7D969B3F-1120-EC64-9FBE-14CAF82978F4}"/>
              </a:ext>
              <a:ext uri="{C183D7F6-B498-43B3-948B-1728B52AA6E4}">
                <adec:decorative xmlns:adec="http://schemas.microsoft.com/office/drawing/2017/decorative" val="1"/>
              </a:ext>
            </a:extLst>
          </p:cNvPr>
          <p:cNvSpPr txBox="1"/>
          <p:nvPr/>
        </p:nvSpPr>
        <p:spPr>
          <a:xfrm>
            <a:off x="6346906" y="2092250"/>
            <a:ext cx="1673514" cy="713776"/>
          </a:xfrm>
          <a:prstGeom prst="rect">
            <a:avLst/>
          </a:prstGeom>
          <a:solidFill>
            <a:schemeClr val="bg1"/>
          </a:solidFill>
          <a:effectLst>
            <a:softEdge rad="122555"/>
          </a:effectLst>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Apps</a:t>
            </a:r>
          </a:p>
        </p:txBody>
      </p:sp>
      <p:sp>
        <p:nvSpPr>
          <p:cNvPr id="6" name="TextBox 5">
            <a:extLst>
              <a:ext uri="{FF2B5EF4-FFF2-40B4-BE49-F238E27FC236}">
                <a16:creationId xmlns:a16="http://schemas.microsoft.com/office/drawing/2014/main" id="{8B526670-669B-093E-5E1C-CE10533E72CC}"/>
              </a:ext>
              <a:ext uri="{C183D7F6-B498-43B3-948B-1728B52AA6E4}">
                <adec:decorative xmlns:adec="http://schemas.microsoft.com/office/drawing/2017/decorative" val="1"/>
              </a:ext>
            </a:extLst>
          </p:cNvPr>
          <p:cNvSpPr txBox="1"/>
          <p:nvPr/>
        </p:nvSpPr>
        <p:spPr>
          <a:xfrm>
            <a:off x="9879934" y="2124695"/>
            <a:ext cx="1254100" cy="648887"/>
          </a:xfrm>
          <a:prstGeom prst="rect">
            <a:avLst/>
          </a:prstGeom>
          <a:solidFill>
            <a:schemeClr val="bg1"/>
          </a:solidFill>
          <a:effectLst>
            <a:softEdge rad="122555"/>
          </a:effectLst>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Data</a:t>
            </a:r>
          </a:p>
        </p:txBody>
      </p:sp>
      <p:sp>
        <p:nvSpPr>
          <p:cNvPr id="28" name="TextBox 27">
            <a:extLst>
              <a:ext uri="{FF2B5EF4-FFF2-40B4-BE49-F238E27FC236}">
                <a16:creationId xmlns:a16="http://schemas.microsoft.com/office/drawing/2014/main" id="{4D0F60B9-029A-F957-7055-196D1F9CF389}"/>
              </a:ext>
              <a:ext uri="{C183D7F6-B498-43B3-948B-1728B52AA6E4}">
                <adec:decorative xmlns:adec="http://schemas.microsoft.com/office/drawing/2017/decorative" val="1"/>
              </a:ext>
            </a:extLst>
          </p:cNvPr>
          <p:cNvSpPr txBox="1"/>
          <p:nvPr/>
        </p:nvSpPr>
        <p:spPr>
          <a:xfrm>
            <a:off x="7748080" y="4834406"/>
            <a:ext cx="2229602" cy="863669"/>
          </a:xfrm>
          <a:prstGeom prst="rect">
            <a:avLst/>
          </a:prstGeom>
          <a:solidFill>
            <a:schemeClr val="bg1"/>
          </a:solidFill>
          <a:effectLst>
            <a:softEdge rad="122555"/>
          </a:effectLst>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0"/>
              </a:spcAft>
              <a:buClrTx/>
              <a:buSzTx/>
              <a:buFontTx/>
              <a:buNone/>
              <a:tabLst/>
              <a:defRPr kumimoji="0" sz="3200" b="0" i="0" u="none" strike="noStrike" cap="none" spc="-100" normalizeH="0" baseline="0">
                <a:ln>
                  <a:noFill/>
                </a:ln>
                <a:gradFill>
                  <a:gsLst>
                    <a:gs pos="100000">
                      <a:srgbClr val="CD9AD0"/>
                    </a:gs>
                    <a:gs pos="0">
                      <a:srgbClr val="8EC8E8"/>
                    </a:gs>
                  </a:gsLst>
                  <a:lin ang="18600000" scaled="0"/>
                </a:gradFill>
                <a:effectLst/>
                <a:uLnTx/>
                <a:uFillTx/>
                <a:latin typeface="Segoe UI Semibold"/>
              </a:defRPr>
            </a:lvl1pPr>
          </a:lstStyle>
          <a:p>
            <a:pPr marL="0" marR="0" lvl="0" indent="0" algn="ctr" defTabSz="914367" rtl="0" eaLnBrk="1" fontAlgn="base"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AI Models</a:t>
            </a:r>
          </a:p>
        </p:txBody>
      </p:sp>
      <p:grpSp>
        <p:nvGrpSpPr>
          <p:cNvPr id="12" name="Group 11">
            <a:extLst>
              <a:ext uri="{FF2B5EF4-FFF2-40B4-BE49-F238E27FC236}">
                <a16:creationId xmlns:a16="http://schemas.microsoft.com/office/drawing/2014/main" id="{0E7840F8-9D7D-ABB3-247F-D1BD59342C30}"/>
              </a:ext>
              <a:ext uri="{C183D7F6-B498-43B3-948B-1728B52AA6E4}">
                <adec:decorative xmlns:adec="http://schemas.microsoft.com/office/drawing/2017/decorative" val="1"/>
              </a:ext>
            </a:extLst>
          </p:cNvPr>
          <p:cNvGrpSpPr/>
          <p:nvPr/>
        </p:nvGrpSpPr>
        <p:grpSpPr>
          <a:xfrm rot="801211">
            <a:off x="9192222" y="1165268"/>
            <a:ext cx="323181" cy="323179"/>
            <a:chOff x="6059838" y="3393640"/>
            <a:chExt cx="354670" cy="354668"/>
          </a:xfrm>
        </p:grpSpPr>
        <p:sp>
          <p:nvSpPr>
            <p:cNvPr id="9" name="Oval 8">
              <a:extLst>
                <a:ext uri="{FF2B5EF4-FFF2-40B4-BE49-F238E27FC236}">
                  <a16:creationId xmlns:a16="http://schemas.microsoft.com/office/drawing/2014/main" id="{92C60BCE-A89C-E616-8993-6149DD3F9D9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Graphic 7">
              <a:extLst>
                <a:ext uri="{FF2B5EF4-FFF2-40B4-BE49-F238E27FC236}">
                  <a16:creationId xmlns:a16="http://schemas.microsoft.com/office/drawing/2014/main" id="{D3F9F169-5502-3702-C34A-C0887E2F47A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250E489C-4D2B-A2A8-1874-4BE773056763}"/>
              </a:ext>
              <a:ext uri="{C183D7F6-B498-43B3-948B-1728B52AA6E4}">
                <adec:decorative xmlns:adec="http://schemas.microsoft.com/office/drawing/2017/decorative" val="1"/>
              </a:ext>
            </a:extLst>
          </p:cNvPr>
          <p:cNvGrpSpPr/>
          <p:nvPr/>
        </p:nvGrpSpPr>
        <p:grpSpPr>
          <a:xfrm>
            <a:off x="8653208" y="1348903"/>
            <a:ext cx="323181" cy="323179"/>
            <a:chOff x="6059838" y="3393640"/>
            <a:chExt cx="354670" cy="354668"/>
          </a:xfrm>
        </p:grpSpPr>
        <p:sp>
          <p:nvSpPr>
            <p:cNvPr id="14" name="Oval 13">
              <a:extLst>
                <a:ext uri="{FF2B5EF4-FFF2-40B4-BE49-F238E27FC236}">
                  <a16:creationId xmlns:a16="http://schemas.microsoft.com/office/drawing/2014/main" id="{EA51506A-C7A6-8564-521D-0D559DA1F254}"/>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Graphic 7">
              <a:extLst>
                <a:ext uri="{FF2B5EF4-FFF2-40B4-BE49-F238E27FC236}">
                  <a16:creationId xmlns:a16="http://schemas.microsoft.com/office/drawing/2014/main" id="{AB648713-7177-967A-7055-78A3D756AF72}"/>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D145445-605F-6BC4-3E27-ECF9CF1FA653}"/>
              </a:ext>
              <a:ext uri="{C183D7F6-B498-43B3-948B-1728B52AA6E4}">
                <adec:decorative xmlns:adec="http://schemas.microsoft.com/office/drawing/2017/decorative" val="1"/>
              </a:ext>
            </a:extLst>
          </p:cNvPr>
          <p:cNvGrpSpPr/>
          <p:nvPr/>
        </p:nvGrpSpPr>
        <p:grpSpPr>
          <a:xfrm rot="20106020">
            <a:off x="8066067" y="1721080"/>
            <a:ext cx="323181" cy="323179"/>
            <a:chOff x="6059838" y="3393640"/>
            <a:chExt cx="354670" cy="354668"/>
          </a:xfrm>
        </p:grpSpPr>
        <p:sp>
          <p:nvSpPr>
            <p:cNvPr id="17" name="Oval 16">
              <a:extLst>
                <a:ext uri="{FF2B5EF4-FFF2-40B4-BE49-F238E27FC236}">
                  <a16:creationId xmlns:a16="http://schemas.microsoft.com/office/drawing/2014/main" id="{8EB33485-CFA0-1DA8-9631-95E5E824A8A2}"/>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Graphic 7">
              <a:extLst>
                <a:ext uri="{FF2B5EF4-FFF2-40B4-BE49-F238E27FC236}">
                  <a16:creationId xmlns:a16="http://schemas.microsoft.com/office/drawing/2014/main" id="{D2800FFA-A013-C33C-4C83-3552ACCF1FDD}"/>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3BF46C1D-98DA-B7C0-A7E4-CE7D8B3CDA19}"/>
              </a:ext>
              <a:ext uri="{C183D7F6-B498-43B3-948B-1728B52AA6E4}">
                <adec:decorative xmlns:adec="http://schemas.microsoft.com/office/drawing/2017/decorative" val="1"/>
              </a:ext>
            </a:extLst>
          </p:cNvPr>
          <p:cNvGrpSpPr/>
          <p:nvPr/>
        </p:nvGrpSpPr>
        <p:grpSpPr>
          <a:xfrm rot="5766164">
            <a:off x="10837525" y="3470234"/>
            <a:ext cx="323181" cy="323179"/>
            <a:chOff x="6059838" y="3393640"/>
            <a:chExt cx="354670" cy="354668"/>
          </a:xfrm>
        </p:grpSpPr>
        <p:sp>
          <p:nvSpPr>
            <p:cNvPr id="29" name="Oval 28">
              <a:extLst>
                <a:ext uri="{FF2B5EF4-FFF2-40B4-BE49-F238E27FC236}">
                  <a16:creationId xmlns:a16="http://schemas.microsoft.com/office/drawing/2014/main" id="{AE6997BF-8546-A741-6E96-0D0CBEFDA53C}"/>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Graphic 7">
              <a:extLst>
                <a:ext uri="{FF2B5EF4-FFF2-40B4-BE49-F238E27FC236}">
                  <a16:creationId xmlns:a16="http://schemas.microsoft.com/office/drawing/2014/main" id="{5A9FB679-38C9-796A-334C-1EE4234FB121}"/>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46704CAE-16D7-5FF1-B93D-5CD8784A2E01}"/>
              </a:ext>
              <a:ext uri="{C183D7F6-B498-43B3-948B-1728B52AA6E4}">
                <adec:decorative xmlns:adec="http://schemas.microsoft.com/office/drawing/2017/decorative" val="1"/>
              </a:ext>
            </a:extLst>
          </p:cNvPr>
          <p:cNvGrpSpPr/>
          <p:nvPr/>
        </p:nvGrpSpPr>
        <p:grpSpPr>
          <a:xfrm rot="6997175">
            <a:off x="10441131" y="3984808"/>
            <a:ext cx="323181" cy="323179"/>
            <a:chOff x="6059838" y="3393640"/>
            <a:chExt cx="354670" cy="354668"/>
          </a:xfrm>
        </p:grpSpPr>
        <p:sp>
          <p:nvSpPr>
            <p:cNvPr id="26" name="Oval 25">
              <a:extLst>
                <a:ext uri="{FF2B5EF4-FFF2-40B4-BE49-F238E27FC236}">
                  <a16:creationId xmlns:a16="http://schemas.microsoft.com/office/drawing/2014/main" id="{64A55BF8-B742-AFCA-F04F-3F5F8ACE4025}"/>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 name="Graphic 7">
              <a:extLst>
                <a:ext uri="{FF2B5EF4-FFF2-40B4-BE49-F238E27FC236}">
                  <a16:creationId xmlns:a16="http://schemas.microsoft.com/office/drawing/2014/main" id="{369DE1D8-6B02-11C6-1C9D-9E37E490F1EF}"/>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E7B8B962-A314-FCE5-BDFB-C90B8CFEA323}"/>
              </a:ext>
              <a:ext uri="{C183D7F6-B498-43B3-948B-1728B52AA6E4}">
                <adec:decorative xmlns:adec="http://schemas.microsoft.com/office/drawing/2017/decorative" val="1"/>
              </a:ext>
            </a:extLst>
          </p:cNvPr>
          <p:cNvGrpSpPr/>
          <p:nvPr/>
        </p:nvGrpSpPr>
        <p:grpSpPr>
          <a:xfrm rot="7822949">
            <a:off x="9898630" y="4356986"/>
            <a:ext cx="323181" cy="323179"/>
            <a:chOff x="6059838" y="3393640"/>
            <a:chExt cx="354670" cy="354668"/>
          </a:xfrm>
        </p:grpSpPr>
        <p:sp>
          <p:nvSpPr>
            <p:cNvPr id="24" name="Oval 23">
              <a:extLst>
                <a:ext uri="{FF2B5EF4-FFF2-40B4-BE49-F238E27FC236}">
                  <a16:creationId xmlns:a16="http://schemas.microsoft.com/office/drawing/2014/main" id="{30176BEA-2E90-2A17-1FA6-73D73B0FDBAD}"/>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 name="Graphic 7">
              <a:extLst>
                <a:ext uri="{FF2B5EF4-FFF2-40B4-BE49-F238E27FC236}">
                  <a16:creationId xmlns:a16="http://schemas.microsoft.com/office/drawing/2014/main" id="{A4121CD3-8F55-4619-8C37-33A7680B9B45}"/>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19A6220D-EE62-0748-AA84-C8BCC7FDA036}"/>
              </a:ext>
              <a:ext uri="{C183D7F6-B498-43B3-948B-1728B52AA6E4}">
                <adec:decorative xmlns:adec="http://schemas.microsoft.com/office/drawing/2017/decorative" val="1"/>
              </a:ext>
            </a:extLst>
          </p:cNvPr>
          <p:cNvGrpSpPr/>
          <p:nvPr/>
        </p:nvGrpSpPr>
        <p:grpSpPr>
          <a:xfrm rot="13673015">
            <a:off x="7100092" y="4652140"/>
            <a:ext cx="323181" cy="323179"/>
            <a:chOff x="6059838" y="3393640"/>
            <a:chExt cx="354670" cy="354668"/>
          </a:xfrm>
        </p:grpSpPr>
        <p:sp>
          <p:nvSpPr>
            <p:cNvPr id="39" name="Oval 38">
              <a:extLst>
                <a:ext uri="{FF2B5EF4-FFF2-40B4-BE49-F238E27FC236}">
                  <a16:creationId xmlns:a16="http://schemas.microsoft.com/office/drawing/2014/main" id="{88E60250-A4F9-EB5E-2F50-56639DA09296}"/>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0" name="Graphic 7">
              <a:extLst>
                <a:ext uri="{FF2B5EF4-FFF2-40B4-BE49-F238E27FC236}">
                  <a16:creationId xmlns:a16="http://schemas.microsoft.com/office/drawing/2014/main" id="{3AC9E6D8-8D4A-07E5-FC63-CA0EBC7476F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2A85AA5-C285-DA81-4F29-F5421733E090}"/>
              </a:ext>
              <a:ext uri="{C183D7F6-B498-43B3-948B-1728B52AA6E4}">
                <adec:decorative xmlns:adec="http://schemas.microsoft.com/office/drawing/2017/decorative" val="1"/>
              </a:ext>
            </a:extLst>
          </p:cNvPr>
          <p:cNvGrpSpPr/>
          <p:nvPr/>
        </p:nvGrpSpPr>
        <p:grpSpPr>
          <a:xfrm rot="14400000">
            <a:off x="7005595" y="4088685"/>
            <a:ext cx="323181" cy="323179"/>
            <a:chOff x="6059838" y="3393640"/>
            <a:chExt cx="354670" cy="354668"/>
          </a:xfrm>
        </p:grpSpPr>
        <p:sp>
          <p:nvSpPr>
            <p:cNvPr id="37" name="Oval 36">
              <a:extLst>
                <a:ext uri="{FF2B5EF4-FFF2-40B4-BE49-F238E27FC236}">
                  <a16:creationId xmlns:a16="http://schemas.microsoft.com/office/drawing/2014/main" id="{FC977364-AA81-50B6-4E23-F9A8C909199E}"/>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 name="Graphic 7">
              <a:extLst>
                <a:ext uri="{FF2B5EF4-FFF2-40B4-BE49-F238E27FC236}">
                  <a16:creationId xmlns:a16="http://schemas.microsoft.com/office/drawing/2014/main" id="{EB0D5B6C-B69C-F8F7-CEC3-E05FE331675A}"/>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683F38B7-9AF3-96A3-864B-8F63890022C1}"/>
              </a:ext>
              <a:ext uri="{C183D7F6-B498-43B3-948B-1728B52AA6E4}">
                <adec:decorative xmlns:adec="http://schemas.microsoft.com/office/drawing/2017/decorative" val="1"/>
              </a:ext>
            </a:extLst>
          </p:cNvPr>
          <p:cNvGrpSpPr/>
          <p:nvPr/>
        </p:nvGrpSpPr>
        <p:grpSpPr>
          <a:xfrm rot="15877900">
            <a:off x="7061222" y="3386847"/>
            <a:ext cx="323181" cy="323179"/>
            <a:chOff x="6059838" y="3393640"/>
            <a:chExt cx="354670" cy="354668"/>
          </a:xfrm>
        </p:grpSpPr>
        <p:sp>
          <p:nvSpPr>
            <p:cNvPr id="35" name="Oval 34">
              <a:extLst>
                <a:ext uri="{FF2B5EF4-FFF2-40B4-BE49-F238E27FC236}">
                  <a16:creationId xmlns:a16="http://schemas.microsoft.com/office/drawing/2014/main" id="{82A118C2-C90D-AF8E-29E3-848DFEFDF9A8}"/>
                </a:ext>
              </a:extLst>
            </p:cNvPr>
            <p:cNvSpPr/>
            <p:nvPr/>
          </p:nvSpPr>
          <p:spPr bwMode="auto">
            <a:xfrm>
              <a:off x="6059838" y="3393640"/>
              <a:ext cx="354670" cy="35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Graphic 7">
              <a:extLst>
                <a:ext uri="{FF2B5EF4-FFF2-40B4-BE49-F238E27FC236}">
                  <a16:creationId xmlns:a16="http://schemas.microsoft.com/office/drawing/2014/main" id="{B60ED76B-748B-37D7-EC83-932443FC8854}"/>
                </a:ext>
              </a:extLst>
            </p:cNvPr>
            <p:cNvSpPr/>
            <p:nvPr/>
          </p:nvSpPr>
          <p:spPr>
            <a:xfrm>
              <a:off x="6132884" y="3480329"/>
              <a:ext cx="199052" cy="189088"/>
            </a:xfrm>
            <a:custGeom>
              <a:avLst/>
              <a:gdLst>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199023 w 398045"/>
                <a:gd name="connsiteY5" fmla="*/ 29853 h 398045"/>
                <a:gd name="connsiteX6" fmla="*/ 29853 w 398045"/>
                <a:gd name="connsiteY6" fmla="*/ 199023 h 398045"/>
                <a:gd name="connsiteX7" fmla="*/ 199023 w 398045"/>
                <a:gd name="connsiteY7" fmla="*/ 368192 h 398045"/>
                <a:gd name="connsiteX8" fmla="*/ 368192 w 398045"/>
                <a:gd name="connsiteY8" fmla="*/ 199023 h 398045"/>
                <a:gd name="connsiteX9" fmla="*/ 199023 w 398045"/>
                <a:gd name="connsiteY9" fmla="*/ 29853 h 398045"/>
                <a:gd name="connsiteX10" fmla="*/ 191997 w 398045"/>
                <a:gd name="connsiteY10" fmla="*/ 110519 h 398045"/>
                <a:gd name="connsiteX11" fmla="*/ 193442 w 398045"/>
                <a:gd name="connsiteY11" fmla="*/ 108845 h 398045"/>
                <a:gd name="connsiteX12" fmla="*/ 212879 w 398045"/>
                <a:gd name="connsiteY12" fmla="*/ 107400 h 398045"/>
                <a:gd name="connsiteX13" fmla="*/ 214553 w 398045"/>
                <a:gd name="connsiteY13" fmla="*/ 108845 h 398045"/>
                <a:gd name="connsiteX14" fmla="*/ 294178 w 398045"/>
                <a:gd name="connsiteY14" fmla="*/ 188470 h 398045"/>
                <a:gd name="connsiteX15" fmla="*/ 295622 w 398045"/>
                <a:gd name="connsiteY15" fmla="*/ 207907 h 398045"/>
                <a:gd name="connsiteX16" fmla="*/ 294176 w 398045"/>
                <a:gd name="connsiteY16" fmla="*/ 209583 h 398045"/>
                <a:gd name="connsiteX17" fmla="*/ 214537 w 398045"/>
                <a:gd name="connsiteY17" fmla="*/ 289192 h 398045"/>
                <a:gd name="connsiteX18" fmla="*/ 193426 w 398045"/>
                <a:gd name="connsiteY18" fmla="*/ 289186 h 398045"/>
                <a:gd name="connsiteX19" fmla="*/ 191985 w 398045"/>
                <a:gd name="connsiteY19" fmla="*/ 269751 h 398045"/>
                <a:gd name="connsiteX20" fmla="*/ 193430 w 398045"/>
                <a:gd name="connsiteY20" fmla="*/ 268077 h 398045"/>
                <a:gd name="connsiteX21" fmla="*/ 247604 w 398045"/>
                <a:gd name="connsiteY21" fmla="*/ 213929 h 398045"/>
                <a:gd name="connsiteX22" fmla="*/ 114424 w 398045"/>
                <a:gd name="connsiteY22" fmla="*/ 213935 h 398045"/>
                <a:gd name="connsiteX23" fmla="*/ 99633 w 398045"/>
                <a:gd name="connsiteY23" fmla="*/ 201035 h 398045"/>
                <a:gd name="connsiteX24" fmla="*/ 99497 w 398045"/>
                <a:gd name="connsiteY24" fmla="*/ 199009 h 398045"/>
                <a:gd name="connsiteX25" fmla="*/ 112398 w 398045"/>
                <a:gd name="connsiteY25" fmla="*/ 184217 h 398045"/>
                <a:gd name="connsiteX26" fmla="*/ 114424 w 398045"/>
                <a:gd name="connsiteY26" fmla="*/ 184082 h 398045"/>
                <a:gd name="connsiteX27" fmla="*/ 247564 w 398045"/>
                <a:gd name="connsiteY27" fmla="*/ 184076 h 398045"/>
                <a:gd name="connsiteX28" fmla="*/ 193442 w 398045"/>
                <a:gd name="connsiteY28" fmla="*/ 129954 h 398045"/>
                <a:gd name="connsiteX29" fmla="*/ 191997 w 398045"/>
                <a:gd name="connsiteY29" fmla="*/ 110519 h 398045"/>
                <a:gd name="connsiteX30" fmla="*/ 193442 w 398045"/>
                <a:gd name="connsiteY30" fmla="*/ 108845 h 398045"/>
                <a:gd name="connsiteX31" fmla="*/ 191997 w 398045"/>
                <a:gd name="connsiteY31" fmla="*/ 110519 h 398045"/>
                <a:gd name="connsiteX0" fmla="*/ 199023 w 398045"/>
                <a:gd name="connsiteY0" fmla="*/ 0 h 398045"/>
                <a:gd name="connsiteX1" fmla="*/ 398045 w 398045"/>
                <a:gd name="connsiteY1" fmla="*/ 199023 h 398045"/>
                <a:gd name="connsiteX2" fmla="*/ 199023 w 398045"/>
                <a:gd name="connsiteY2" fmla="*/ 398045 h 398045"/>
                <a:gd name="connsiteX3" fmla="*/ 0 w 398045"/>
                <a:gd name="connsiteY3" fmla="*/ 199023 h 398045"/>
                <a:gd name="connsiteX4" fmla="*/ 199023 w 398045"/>
                <a:gd name="connsiteY4" fmla="*/ 0 h 398045"/>
                <a:gd name="connsiteX5" fmla="*/ 368192 w 398045"/>
                <a:gd name="connsiteY5" fmla="*/ 199023 h 398045"/>
                <a:gd name="connsiteX6" fmla="*/ 29853 w 398045"/>
                <a:gd name="connsiteY6" fmla="*/ 199023 h 398045"/>
                <a:gd name="connsiteX7" fmla="*/ 199023 w 398045"/>
                <a:gd name="connsiteY7" fmla="*/ 368192 h 398045"/>
                <a:gd name="connsiteX8" fmla="*/ 368192 w 398045"/>
                <a:gd name="connsiteY8" fmla="*/ 199023 h 398045"/>
                <a:gd name="connsiteX9" fmla="*/ 191997 w 398045"/>
                <a:gd name="connsiteY9" fmla="*/ 110519 h 398045"/>
                <a:gd name="connsiteX10" fmla="*/ 193442 w 398045"/>
                <a:gd name="connsiteY10" fmla="*/ 108845 h 398045"/>
                <a:gd name="connsiteX11" fmla="*/ 212879 w 398045"/>
                <a:gd name="connsiteY11" fmla="*/ 107400 h 398045"/>
                <a:gd name="connsiteX12" fmla="*/ 214553 w 398045"/>
                <a:gd name="connsiteY12" fmla="*/ 108845 h 398045"/>
                <a:gd name="connsiteX13" fmla="*/ 294178 w 398045"/>
                <a:gd name="connsiteY13" fmla="*/ 188470 h 398045"/>
                <a:gd name="connsiteX14" fmla="*/ 295622 w 398045"/>
                <a:gd name="connsiteY14" fmla="*/ 207907 h 398045"/>
                <a:gd name="connsiteX15" fmla="*/ 294176 w 398045"/>
                <a:gd name="connsiteY15" fmla="*/ 209583 h 398045"/>
                <a:gd name="connsiteX16" fmla="*/ 214537 w 398045"/>
                <a:gd name="connsiteY16" fmla="*/ 289192 h 398045"/>
                <a:gd name="connsiteX17" fmla="*/ 193426 w 398045"/>
                <a:gd name="connsiteY17" fmla="*/ 289186 h 398045"/>
                <a:gd name="connsiteX18" fmla="*/ 191985 w 398045"/>
                <a:gd name="connsiteY18" fmla="*/ 269751 h 398045"/>
                <a:gd name="connsiteX19" fmla="*/ 193430 w 398045"/>
                <a:gd name="connsiteY19" fmla="*/ 268077 h 398045"/>
                <a:gd name="connsiteX20" fmla="*/ 247604 w 398045"/>
                <a:gd name="connsiteY20" fmla="*/ 213929 h 398045"/>
                <a:gd name="connsiteX21" fmla="*/ 114424 w 398045"/>
                <a:gd name="connsiteY21" fmla="*/ 213935 h 398045"/>
                <a:gd name="connsiteX22" fmla="*/ 99633 w 398045"/>
                <a:gd name="connsiteY22" fmla="*/ 201035 h 398045"/>
                <a:gd name="connsiteX23" fmla="*/ 99497 w 398045"/>
                <a:gd name="connsiteY23" fmla="*/ 199009 h 398045"/>
                <a:gd name="connsiteX24" fmla="*/ 112398 w 398045"/>
                <a:gd name="connsiteY24" fmla="*/ 184217 h 398045"/>
                <a:gd name="connsiteX25" fmla="*/ 114424 w 398045"/>
                <a:gd name="connsiteY25" fmla="*/ 184082 h 398045"/>
                <a:gd name="connsiteX26" fmla="*/ 247564 w 398045"/>
                <a:gd name="connsiteY26" fmla="*/ 184076 h 398045"/>
                <a:gd name="connsiteX27" fmla="*/ 193442 w 398045"/>
                <a:gd name="connsiteY27" fmla="*/ 129954 h 398045"/>
                <a:gd name="connsiteX28" fmla="*/ 191997 w 398045"/>
                <a:gd name="connsiteY28" fmla="*/ 110519 h 398045"/>
                <a:gd name="connsiteX29" fmla="*/ 193442 w 398045"/>
                <a:gd name="connsiteY29" fmla="*/ 108845 h 398045"/>
                <a:gd name="connsiteX30" fmla="*/ 191997 w 398045"/>
                <a:gd name="connsiteY30" fmla="*/ 110519 h 398045"/>
                <a:gd name="connsiteX0" fmla="*/ 5532 w 409109"/>
                <a:gd name="connsiteY0" fmla="*/ 94551 h 293573"/>
                <a:gd name="connsiteX1" fmla="*/ 403577 w 409109"/>
                <a:gd name="connsiteY1" fmla="*/ 94551 h 293573"/>
                <a:gd name="connsiteX2" fmla="*/ 204555 w 409109"/>
                <a:gd name="connsiteY2" fmla="*/ 293573 h 293573"/>
                <a:gd name="connsiteX3" fmla="*/ 5532 w 409109"/>
                <a:gd name="connsiteY3" fmla="*/ 94551 h 293573"/>
                <a:gd name="connsiteX4" fmla="*/ 373724 w 409109"/>
                <a:gd name="connsiteY4" fmla="*/ 94551 h 293573"/>
                <a:gd name="connsiteX5" fmla="*/ 35385 w 409109"/>
                <a:gd name="connsiteY5" fmla="*/ 94551 h 293573"/>
                <a:gd name="connsiteX6" fmla="*/ 204555 w 409109"/>
                <a:gd name="connsiteY6" fmla="*/ 263720 h 293573"/>
                <a:gd name="connsiteX7" fmla="*/ 373724 w 409109"/>
                <a:gd name="connsiteY7" fmla="*/ 94551 h 293573"/>
                <a:gd name="connsiteX8" fmla="*/ 197529 w 409109"/>
                <a:gd name="connsiteY8" fmla="*/ 6047 h 293573"/>
                <a:gd name="connsiteX9" fmla="*/ 198974 w 409109"/>
                <a:gd name="connsiteY9" fmla="*/ 4373 h 293573"/>
                <a:gd name="connsiteX10" fmla="*/ 218411 w 409109"/>
                <a:gd name="connsiteY10" fmla="*/ 2928 h 293573"/>
                <a:gd name="connsiteX11" fmla="*/ 220085 w 409109"/>
                <a:gd name="connsiteY11" fmla="*/ 4373 h 293573"/>
                <a:gd name="connsiteX12" fmla="*/ 299710 w 409109"/>
                <a:gd name="connsiteY12" fmla="*/ 83998 h 293573"/>
                <a:gd name="connsiteX13" fmla="*/ 301154 w 409109"/>
                <a:gd name="connsiteY13" fmla="*/ 103435 h 293573"/>
                <a:gd name="connsiteX14" fmla="*/ 299708 w 409109"/>
                <a:gd name="connsiteY14" fmla="*/ 105111 h 293573"/>
                <a:gd name="connsiteX15" fmla="*/ 220069 w 409109"/>
                <a:gd name="connsiteY15" fmla="*/ 184720 h 293573"/>
                <a:gd name="connsiteX16" fmla="*/ 198958 w 409109"/>
                <a:gd name="connsiteY16" fmla="*/ 184714 h 293573"/>
                <a:gd name="connsiteX17" fmla="*/ 197517 w 409109"/>
                <a:gd name="connsiteY17" fmla="*/ 165279 h 293573"/>
                <a:gd name="connsiteX18" fmla="*/ 198962 w 409109"/>
                <a:gd name="connsiteY18" fmla="*/ 163605 h 293573"/>
                <a:gd name="connsiteX19" fmla="*/ 253136 w 409109"/>
                <a:gd name="connsiteY19" fmla="*/ 109457 h 293573"/>
                <a:gd name="connsiteX20" fmla="*/ 119956 w 409109"/>
                <a:gd name="connsiteY20" fmla="*/ 109463 h 293573"/>
                <a:gd name="connsiteX21" fmla="*/ 105165 w 409109"/>
                <a:gd name="connsiteY21" fmla="*/ 96563 h 293573"/>
                <a:gd name="connsiteX22" fmla="*/ 105029 w 409109"/>
                <a:gd name="connsiteY22" fmla="*/ 94537 h 293573"/>
                <a:gd name="connsiteX23" fmla="*/ 117930 w 409109"/>
                <a:gd name="connsiteY23" fmla="*/ 79745 h 293573"/>
                <a:gd name="connsiteX24" fmla="*/ 119956 w 409109"/>
                <a:gd name="connsiteY24" fmla="*/ 79610 h 293573"/>
                <a:gd name="connsiteX25" fmla="*/ 253096 w 409109"/>
                <a:gd name="connsiteY25" fmla="*/ 79604 h 293573"/>
                <a:gd name="connsiteX26" fmla="*/ 198974 w 409109"/>
                <a:gd name="connsiteY26" fmla="*/ 25482 h 293573"/>
                <a:gd name="connsiteX27" fmla="*/ 197529 w 409109"/>
                <a:gd name="connsiteY27" fmla="*/ 6047 h 293573"/>
                <a:gd name="connsiteX28" fmla="*/ 198974 w 409109"/>
                <a:gd name="connsiteY28" fmla="*/ 4373 h 293573"/>
                <a:gd name="connsiteX29" fmla="*/ 197529 w 409109"/>
                <a:gd name="connsiteY29" fmla="*/ 6047 h 293573"/>
                <a:gd name="connsiteX0" fmla="*/ 173873 w 372895"/>
                <a:gd name="connsiteY0" fmla="*/ 293573 h 293573"/>
                <a:gd name="connsiteX1" fmla="*/ 372895 w 372895"/>
                <a:gd name="connsiteY1" fmla="*/ 94551 h 293573"/>
                <a:gd name="connsiteX2" fmla="*/ 173873 w 372895"/>
                <a:gd name="connsiteY2" fmla="*/ 293573 h 293573"/>
                <a:gd name="connsiteX3" fmla="*/ 343042 w 372895"/>
                <a:gd name="connsiteY3" fmla="*/ 94551 h 293573"/>
                <a:gd name="connsiteX4" fmla="*/ 4703 w 372895"/>
                <a:gd name="connsiteY4" fmla="*/ 94551 h 293573"/>
                <a:gd name="connsiteX5" fmla="*/ 173873 w 372895"/>
                <a:gd name="connsiteY5" fmla="*/ 263720 h 293573"/>
                <a:gd name="connsiteX6" fmla="*/ 343042 w 372895"/>
                <a:gd name="connsiteY6" fmla="*/ 94551 h 293573"/>
                <a:gd name="connsiteX7" fmla="*/ 166847 w 372895"/>
                <a:gd name="connsiteY7" fmla="*/ 6047 h 293573"/>
                <a:gd name="connsiteX8" fmla="*/ 168292 w 372895"/>
                <a:gd name="connsiteY8" fmla="*/ 4373 h 293573"/>
                <a:gd name="connsiteX9" fmla="*/ 187729 w 372895"/>
                <a:gd name="connsiteY9" fmla="*/ 2928 h 293573"/>
                <a:gd name="connsiteX10" fmla="*/ 189403 w 372895"/>
                <a:gd name="connsiteY10" fmla="*/ 4373 h 293573"/>
                <a:gd name="connsiteX11" fmla="*/ 269028 w 372895"/>
                <a:gd name="connsiteY11" fmla="*/ 83998 h 293573"/>
                <a:gd name="connsiteX12" fmla="*/ 270472 w 372895"/>
                <a:gd name="connsiteY12" fmla="*/ 103435 h 293573"/>
                <a:gd name="connsiteX13" fmla="*/ 269026 w 372895"/>
                <a:gd name="connsiteY13" fmla="*/ 105111 h 293573"/>
                <a:gd name="connsiteX14" fmla="*/ 189387 w 372895"/>
                <a:gd name="connsiteY14" fmla="*/ 184720 h 293573"/>
                <a:gd name="connsiteX15" fmla="*/ 168276 w 372895"/>
                <a:gd name="connsiteY15" fmla="*/ 184714 h 293573"/>
                <a:gd name="connsiteX16" fmla="*/ 166835 w 372895"/>
                <a:gd name="connsiteY16" fmla="*/ 165279 h 293573"/>
                <a:gd name="connsiteX17" fmla="*/ 168280 w 372895"/>
                <a:gd name="connsiteY17" fmla="*/ 163605 h 293573"/>
                <a:gd name="connsiteX18" fmla="*/ 222454 w 372895"/>
                <a:gd name="connsiteY18" fmla="*/ 109457 h 293573"/>
                <a:gd name="connsiteX19" fmla="*/ 89274 w 372895"/>
                <a:gd name="connsiteY19" fmla="*/ 109463 h 293573"/>
                <a:gd name="connsiteX20" fmla="*/ 74483 w 372895"/>
                <a:gd name="connsiteY20" fmla="*/ 96563 h 293573"/>
                <a:gd name="connsiteX21" fmla="*/ 74347 w 372895"/>
                <a:gd name="connsiteY21" fmla="*/ 94537 h 293573"/>
                <a:gd name="connsiteX22" fmla="*/ 87248 w 372895"/>
                <a:gd name="connsiteY22" fmla="*/ 79745 h 293573"/>
                <a:gd name="connsiteX23" fmla="*/ 89274 w 372895"/>
                <a:gd name="connsiteY23" fmla="*/ 79610 h 293573"/>
                <a:gd name="connsiteX24" fmla="*/ 222414 w 372895"/>
                <a:gd name="connsiteY24" fmla="*/ 79604 h 293573"/>
                <a:gd name="connsiteX25" fmla="*/ 168292 w 372895"/>
                <a:gd name="connsiteY25" fmla="*/ 25482 h 293573"/>
                <a:gd name="connsiteX26" fmla="*/ 166847 w 372895"/>
                <a:gd name="connsiteY26" fmla="*/ 6047 h 293573"/>
                <a:gd name="connsiteX27" fmla="*/ 168292 w 372895"/>
                <a:gd name="connsiteY27" fmla="*/ 4373 h 293573"/>
                <a:gd name="connsiteX28" fmla="*/ 166847 w 372895"/>
                <a:gd name="connsiteY28"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268695 w 298548"/>
                <a:gd name="connsiteY3" fmla="*/ 94551 h 293573"/>
                <a:gd name="connsiteX4" fmla="*/ 99526 w 298548"/>
                <a:gd name="connsiteY4" fmla="*/ 263720 h 293573"/>
                <a:gd name="connsiteX5" fmla="*/ 268695 w 298548"/>
                <a:gd name="connsiteY5" fmla="*/ 94551 h 293573"/>
                <a:gd name="connsiteX6" fmla="*/ 92500 w 298548"/>
                <a:gd name="connsiteY6" fmla="*/ 6047 h 293573"/>
                <a:gd name="connsiteX7" fmla="*/ 93945 w 298548"/>
                <a:gd name="connsiteY7" fmla="*/ 4373 h 293573"/>
                <a:gd name="connsiteX8" fmla="*/ 113382 w 298548"/>
                <a:gd name="connsiteY8" fmla="*/ 2928 h 293573"/>
                <a:gd name="connsiteX9" fmla="*/ 115056 w 298548"/>
                <a:gd name="connsiteY9" fmla="*/ 4373 h 293573"/>
                <a:gd name="connsiteX10" fmla="*/ 194681 w 298548"/>
                <a:gd name="connsiteY10" fmla="*/ 83998 h 293573"/>
                <a:gd name="connsiteX11" fmla="*/ 196125 w 298548"/>
                <a:gd name="connsiteY11" fmla="*/ 103435 h 293573"/>
                <a:gd name="connsiteX12" fmla="*/ 194679 w 298548"/>
                <a:gd name="connsiteY12" fmla="*/ 105111 h 293573"/>
                <a:gd name="connsiteX13" fmla="*/ 115040 w 298548"/>
                <a:gd name="connsiteY13" fmla="*/ 184720 h 293573"/>
                <a:gd name="connsiteX14" fmla="*/ 93929 w 298548"/>
                <a:gd name="connsiteY14" fmla="*/ 184714 h 293573"/>
                <a:gd name="connsiteX15" fmla="*/ 92488 w 298548"/>
                <a:gd name="connsiteY15" fmla="*/ 165279 h 293573"/>
                <a:gd name="connsiteX16" fmla="*/ 93933 w 298548"/>
                <a:gd name="connsiteY16" fmla="*/ 163605 h 293573"/>
                <a:gd name="connsiteX17" fmla="*/ 148107 w 298548"/>
                <a:gd name="connsiteY17" fmla="*/ 109457 h 293573"/>
                <a:gd name="connsiteX18" fmla="*/ 14927 w 298548"/>
                <a:gd name="connsiteY18" fmla="*/ 109463 h 293573"/>
                <a:gd name="connsiteX19" fmla="*/ 136 w 298548"/>
                <a:gd name="connsiteY19" fmla="*/ 96563 h 293573"/>
                <a:gd name="connsiteX20" fmla="*/ 0 w 298548"/>
                <a:gd name="connsiteY20" fmla="*/ 94537 h 293573"/>
                <a:gd name="connsiteX21" fmla="*/ 12901 w 298548"/>
                <a:gd name="connsiteY21" fmla="*/ 79745 h 293573"/>
                <a:gd name="connsiteX22" fmla="*/ 14927 w 298548"/>
                <a:gd name="connsiteY22" fmla="*/ 79610 h 293573"/>
                <a:gd name="connsiteX23" fmla="*/ 148067 w 298548"/>
                <a:gd name="connsiteY23" fmla="*/ 79604 h 293573"/>
                <a:gd name="connsiteX24" fmla="*/ 93945 w 298548"/>
                <a:gd name="connsiteY24" fmla="*/ 25482 h 293573"/>
                <a:gd name="connsiteX25" fmla="*/ 92500 w 298548"/>
                <a:gd name="connsiteY25" fmla="*/ 6047 h 293573"/>
                <a:gd name="connsiteX26" fmla="*/ 93945 w 298548"/>
                <a:gd name="connsiteY26" fmla="*/ 4373 h 293573"/>
                <a:gd name="connsiteX27" fmla="*/ 92500 w 298548"/>
                <a:gd name="connsiteY27" fmla="*/ 6047 h 293573"/>
                <a:gd name="connsiteX0" fmla="*/ 99526 w 298548"/>
                <a:gd name="connsiteY0" fmla="*/ 293573 h 293573"/>
                <a:gd name="connsiteX1" fmla="*/ 298548 w 298548"/>
                <a:gd name="connsiteY1" fmla="*/ 94551 h 293573"/>
                <a:gd name="connsiteX2" fmla="*/ 99526 w 298548"/>
                <a:gd name="connsiteY2" fmla="*/ 293573 h 293573"/>
                <a:gd name="connsiteX3" fmla="*/ 92500 w 298548"/>
                <a:gd name="connsiteY3" fmla="*/ 6047 h 293573"/>
                <a:gd name="connsiteX4" fmla="*/ 93945 w 298548"/>
                <a:gd name="connsiteY4" fmla="*/ 4373 h 293573"/>
                <a:gd name="connsiteX5" fmla="*/ 113382 w 298548"/>
                <a:gd name="connsiteY5" fmla="*/ 2928 h 293573"/>
                <a:gd name="connsiteX6" fmla="*/ 115056 w 298548"/>
                <a:gd name="connsiteY6" fmla="*/ 4373 h 293573"/>
                <a:gd name="connsiteX7" fmla="*/ 194681 w 298548"/>
                <a:gd name="connsiteY7" fmla="*/ 83998 h 293573"/>
                <a:gd name="connsiteX8" fmla="*/ 196125 w 298548"/>
                <a:gd name="connsiteY8" fmla="*/ 103435 h 293573"/>
                <a:gd name="connsiteX9" fmla="*/ 194679 w 298548"/>
                <a:gd name="connsiteY9" fmla="*/ 105111 h 293573"/>
                <a:gd name="connsiteX10" fmla="*/ 115040 w 298548"/>
                <a:gd name="connsiteY10" fmla="*/ 184720 h 293573"/>
                <a:gd name="connsiteX11" fmla="*/ 93929 w 298548"/>
                <a:gd name="connsiteY11" fmla="*/ 184714 h 293573"/>
                <a:gd name="connsiteX12" fmla="*/ 92488 w 298548"/>
                <a:gd name="connsiteY12" fmla="*/ 165279 h 293573"/>
                <a:gd name="connsiteX13" fmla="*/ 93933 w 298548"/>
                <a:gd name="connsiteY13" fmla="*/ 163605 h 293573"/>
                <a:gd name="connsiteX14" fmla="*/ 148107 w 298548"/>
                <a:gd name="connsiteY14" fmla="*/ 109457 h 293573"/>
                <a:gd name="connsiteX15" fmla="*/ 14927 w 298548"/>
                <a:gd name="connsiteY15" fmla="*/ 109463 h 293573"/>
                <a:gd name="connsiteX16" fmla="*/ 136 w 298548"/>
                <a:gd name="connsiteY16" fmla="*/ 96563 h 293573"/>
                <a:gd name="connsiteX17" fmla="*/ 0 w 298548"/>
                <a:gd name="connsiteY17" fmla="*/ 94537 h 293573"/>
                <a:gd name="connsiteX18" fmla="*/ 12901 w 298548"/>
                <a:gd name="connsiteY18" fmla="*/ 79745 h 293573"/>
                <a:gd name="connsiteX19" fmla="*/ 14927 w 298548"/>
                <a:gd name="connsiteY19" fmla="*/ 79610 h 293573"/>
                <a:gd name="connsiteX20" fmla="*/ 148067 w 298548"/>
                <a:gd name="connsiteY20" fmla="*/ 79604 h 293573"/>
                <a:gd name="connsiteX21" fmla="*/ 93945 w 298548"/>
                <a:gd name="connsiteY21" fmla="*/ 25482 h 293573"/>
                <a:gd name="connsiteX22" fmla="*/ 92500 w 298548"/>
                <a:gd name="connsiteY22" fmla="*/ 6047 h 293573"/>
                <a:gd name="connsiteX23" fmla="*/ 93945 w 298548"/>
                <a:gd name="connsiteY23" fmla="*/ 4373 h 293573"/>
                <a:gd name="connsiteX24" fmla="*/ 92500 w 298548"/>
                <a:gd name="connsiteY24" fmla="*/ 6047 h 293573"/>
                <a:gd name="connsiteX0" fmla="*/ 92500 w 199052"/>
                <a:gd name="connsiteY0" fmla="*/ 6047 h 189088"/>
                <a:gd name="connsiteX1" fmla="*/ 93945 w 199052"/>
                <a:gd name="connsiteY1" fmla="*/ 4373 h 189088"/>
                <a:gd name="connsiteX2" fmla="*/ 113382 w 199052"/>
                <a:gd name="connsiteY2" fmla="*/ 2928 h 189088"/>
                <a:gd name="connsiteX3" fmla="*/ 115056 w 199052"/>
                <a:gd name="connsiteY3" fmla="*/ 4373 h 189088"/>
                <a:gd name="connsiteX4" fmla="*/ 194681 w 199052"/>
                <a:gd name="connsiteY4" fmla="*/ 83998 h 189088"/>
                <a:gd name="connsiteX5" fmla="*/ 196125 w 199052"/>
                <a:gd name="connsiteY5" fmla="*/ 103435 h 189088"/>
                <a:gd name="connsiteX6" fmla="*/ 194679 w 199052"/>
                <a:gd name="connsiteY6" fmla="*/ 105111 h 189088"/>
                <a:gd name="connsiteX7" fmla="*/ 115040 w 199052"/>
                <a:gd name="connsiteY7" fmla="*/ 184720 h 189088"/>
                <a:gd name="connsiteX8" fmla="*/ 93929 w 199052"/>
                <a:gd name="connsiteY8" fmla="*/ 184714 h 189088"/>
                <a:gd name="connsiteX9" fmla="*/ 92488 w 199052"/>
                <a:gd name="connsiteY9" fmla="*/ 165279 h 189088"/>
                <a:gd name="connsiteX10" fmla="*/ 93933 w 199052"/>
                <a:gd name="connsiteY10" fmla="*/ 163605 h 189088"/>
                <a:gd name="connsiteX11" fmla="*/ 148107 w 199052"/>
                <a:gd name="connsiteY11" fmla="*/ 109457 h 189088"/>
                <a:gd name="connsiteX12" fmla="*/ 14927 w 199052"/>
                <a:gd name="connsiteY12" fmla="*/ 109463 h 189088"/>
                <a:gd name="connsiteX13" fmla="*/ 136 w 199052"/>
                <a:gd name="connsiteY13" fmla="*/ 96563 h 189088"/>
                <a:gd name="connsiteX14" fmla="*/ 0 w 199052"/>
                <a:gd name="connsiteY14" fmla="*/ 94537 h 189088"/>
                <a:gd name="connsiteX15" fmla="*/ 12901 w 199052"/>
                <a:gd name="connsiteY15" fmla="*/ 79745 h 189088"/>
                <a:gd name="connsiteX16" fmla="*/ 14927 w 199052"/>
                <a:gd name="connsiteY16" fmla="*/ 79610 h 189088"/>
                <a:gd name="connsiteX17" fmla="*/ 148067 w 199052"/>
                <a:gd name="connsiteY17" fmla="*/ 79604 h 189088"/>
                <a:gd name="connsiteX18" fmla="*/ 93945 w 199052"/>
                <a:gd name="connsiteY18" fmla="*/ 25482 h 189088"/>
                <a:gd name="connsiteX19" fmla="*/ 92500 w 199052"/>
                <a:gd name="connsiteY19" fmla="*/ 6047 h 189088"/>
                <a:gd name="connsiteX20" fmla="*/ 93945 w 199052"/>
                <a:gd name="connsiteY20" fmla="*/ 4373 h 189088"/>
                <a:gd name="connsiteX21" fmla="*/ 92500 w 199052"/>
                <a:gd name="connsiteY21" fmla="*/ 6047 h 1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52" h="189088">
                  <a:moveTo>
                    <a:pt x="92500" y="6047"/>
                  </a:moveTo>
                  <a:lnTo>
                    <a:pt x="93945" y="4373"/>
                  </a:lnTo>
                  <a:cubicBezTo>
                    <a:pt x="99245" y="-927"/>
                    <a:pt x="107539" y="-1408"/>
                    <a:pt x="113382" y="2928"/>
                  </a:cubicBezTo>
                  <a:lnTo>
                    <a:pt x="115056" y="4373"/>
                  </a:lnTo>
                  <a:lnTo>
                    <a:pt x="194681" y="83998"/>
                  </a:lnTo>
                  <a:cubicBezTo>
                    <a:pt x="199981" y="89298"/>
                    <a:pt x="200462" y="97592"/>
                    <a:pt x="196125" y="103435"/>
                  </a:cubicBezTo>
                  <a:lnTo>
                    <a:pt x="194679" y="105111"/>
                  </a:lnTo>
                  <a:lnTo>
                    <a:pt x="115040" y="184720"/>
                  </a:lnTo>
                  <a:cubicBezTo>
                    <a:pt x="109210" y="190547"/>
                    <a:pt x="99759" y="190545"/>
                    <a:pt x="93929" y="184714"/>
                  </a:cubicBezTo>
                  <a:cubicBezTo>
                    <a:pt x="88631" y="179414"/>
                    <a:pt x="88152" y="171122"/>
                    <a:pt x="92488" y="165279"/>
                  </a:cubicBezTo>
                  <a:lnTo>
                    <a:pt x="93933" y="163605"/>
                  </a:lnTo>
                  <a:lnTo>
                    <a:pt x="148107" y="109457"/>
                  </a:lnTo>
                  <a:lnTo>
                    <a:pt x="14927" y="109463"/>
                  </a:lnTo>
                  <a:cubicBezTo>
                    <a:pt x="7370" y="109463"/>
                    <a:pt x="1125" y="103847"/>
                    <a:pt x="136" y="96563"/>
                  </a:cubicBezTo>
                  <a:cubicBezTo>
                    <a:pt x="91" y="95888"/>
                    <a:pt x="45" y="95212"/>
                    <a:pt x="0" y="94537"/>
                  </a:cubicBezTo>
                  <a:cubicBezTo>
                    <a:pt x="0" y="86980"/>
                    <a:pt x="5616" y="80734"/>
                    <a:pt x="12901" y="79745"/>
                  </a:cubicBezTo>
                  <a:lnTo>
                    <a:pt x="14927" y="79610"/>
                  </a:lnTo>
                  <a:lnTo>
                    <a:pt x="148067" y="79604"/>
                  </a:lnTo>
                  <a:lnTo>
                    <a:pt x="93945" y="25482"/>
                  </a:lnTo>
                  <a:cubicBezTo>
                    <a:pt x="88647" y="20183"/>
                    <a:pt x="88166" y="11890"/>
                    <a:pt x="92500" y="6047"/>
                  </a:cubicBezTo>
                  <a:lnTo>
                    <a:pt x="93945" y="4373"/>
                  </a:lnTo>
                  <a:lnTo>
                    <a:pt x="92500" y="6047"/>
                  </a:lnTo>
                  <a:close/>
                </a:path>
              </a:pathLst>
            </a:custGeom>
            <a:gradFill flip="none" rotWithShape="0">
              <a:gsLst>
                <a:gs pos="0">
                  <a:srgbClr val="CD9AD0"/>
                </a:gs>
                <a:gs pos="100000">
                  <a:srgbClr val="8EC8E8"/>
                </a:gs>
              </a:gsLst>
              <a:lin ang="13500000" scaled="1"/>
              <a:tileRect/>
            </a:gradFill>
            <a:ln w="19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3" name="Graphic 41">
            <a:extLst>
              <a:ext uri="{FF2B5EF4-FFF2-40B4-BE49-F238E27FC236}">
                <a16:creationId xmlns:a16="http://schemas.microsoft.com/office/drawing/2014/main" id="{CB5562D3-ACB4-7B92-B793-566D93542DEA}"/>
              </a:ext>
              <a:ext uri="{C183D7F6-B498-43B3-948B-1728B52AA6E4}">
                <adec:decorative xmlns:adec="http://schemas.microsoft.com/office/drawing/2017/decorative" val="1"/>
              </a:ext>
            </a:extLst>
          </p:cNvPr>
          <p:cNvSpPr/>
          <p:nvPr/>
        </p:nvSpPr>
        <p:spPr>
          <a:xfrm>
            <a:off x="8320211" y="2793568"/>
            <a:ext cx="1085342" cy="1085340"/>
          </a:xfrm>
          <a:custGeom>
            <a:avLst/>
            <a:gdLst>
              <a:gd name="connsiteX0" fmla="*/ 683740 w 1447699"/>
              <a:gd name="connsiteY0" fmla="*/ 904812 h 1447699"/>
              <a:gd name="connsiteX1" fmla="*/ 542989 w 1447699"/>
              <a:gd name="connsiteY1" fmla="*/ 764064 h 1447699"/>
              <a:gd name="connsiteX2" fmla="*/ 382133 w 1447699"/>
              <a:gd name="connsiteY2" fmla="*/ 764064 h 1447699"/>
              <a:gd name="connsiteX3" fmla="*/ 241385 w 1447699"/>
              <a:gd name="connsiteY3" fmla="*/ 904812 h 1447699"/>
              <a:gd name="connsiteX4" fmla="*/ 241385 w 1447699"/>
              <a:gd name="connsiteY4" fmla="*/ 1065668 h 1447699"/>
              <a:gd name="connsiteX5" fmla="*/ 382133 w 1447699"/>
              <a:gd name="connsiteY5" fmla="*/ 1206416 h 1447699"/>
              <a:gd name="connsiteX6" fmla="*/ 542989 w 1447699"/>
              <a:gd name="connsiteY6" fmla="*/ 1206416 h 1447699"/>
              <a:gd name="connsiteX7" fmla="*/ 683740 w 1447699"/>
              <a:gd name="connsiteY7" fmla="*/ 1065668 h 1447699"/>
              <a:gd name="connsiteX8" fmla="*/ 683740 w 1447699"/>
              <a:gd name="connsiteY8" fmla="*/ 904812 h 1447699"/>
              <a:gd name="connsiteX9" fmla="*/ 1206312 w 1447699"/>
              <a:gd name="connsiteY9" fmla="*/ 904812 h 1447699"/>
              <a:gd name="connsiteX10" fmla="*/ 1065563 w 1447699"/>
              <a:gd name="connsiteY10" fmla="*/ 764064 h 1447699"/>
              <a:gd name="connsiteX11" fmla="*/ 904708 w 1447699"/>
              <a:gd name="connsiteY11" fmla="*/ 764064 h 1447699"/>
              <a:gd name="connsiteX12" fmla="*/ 763959 w 1447699"/>
              <a:gd name="connsiteY12" fmla="*/ 904812 h 1447699"/>
              <a:gd name="connsiteX13" fmla="*/ 763959 w 1447699"/>
              <a:gd name="connsiteY13" fmla="*/ 1065668 h 1447699"/>
              <a:gd name="connsiteX14" fmla="*/ 904708 w 1447699"/>
              <a:gd name="connsiteY14" fmla="*/ 1206416 h 1447699"/>
              <a:gd name="connsiteX15" fmla="*/ 1065563 w 1447699"/>
              <a:gd name="connsiteY15" fmla="*/ 1206416 h 1447699"/>
              <a:gd name="connsiteX16" fmla="*/ 1206312 w 1447699"/>
              <a:gd name="connsiteY16" fmla="*/ 1065668 h 1447699"/>
              <a:gd name="connsiteX17" fmla="*/ 1206312 w 1447699"/>
              <a:gd name="connsiteY17" fmla="*/ 904812 h 1447699"/>
              <a:gd name="connsiteX18" fmla="*/ 683636 w 1447699"/>
              <a:gd name="connsiteY18" fmla="*/ 382032 h 1447699"/>
              <a:gd name="connsiteX19" fmla="*/ 542887 w 1447699"/>
              <a:gd name="connsiteY19" fmla="*/ 241283 h 1447699"/>
              <a:gd name="connsiteX20" fmla="*/ 382032 w 1447699"/>
              <a:gd name="connsiteY20" fmla="*/ 241283 h 1447699"/>
              <a:gd name="connsiteX21" fmla="*/ 241283 w 1447699"/>
              <a:gd name="connsiteY21" fmla="*/ 382032 h 1447699"/>
              <a:gd name="connsiteX22" fmla="*/ 241283 w 1447699"/>
              <a:gd name="connsiteY22" fmla="*/ 542887 h 1447699"/>
              <a:gd name="connsiteX23" fmla="*/ 382032 w 1447699"/>
              <a:gd name="connsiteY23" fmla="*/ 683636 h 1447699"/>
              <a:gd name="connsiteX24" fmla="*/ 542887 w 1447699"/>
              <a:gd name="connsiteY24" fmla="*/ 683636 h 1447699"/>
              <a:gd name="connsiteX25" fmla="*/ 683636 w 1447699"/>
              <a:gd name="connsiteY25" fmla="*/ 542887 h 1447699"/>
              <a:gd name="connsiteX26" fmla="*/ 683636 w 1447699"/>
              <a:gd name="connsiteY26" fmla="*/ 382032 h 1447699"/>
              <a:gd name="connsiteX27" fmla="*/ 1206215 w 1447699"/>
              <a:gd name="connsiteY27" fmla="*/ 382032 h 1447699"/>
              <a:gd name="connsiteX28" fmla="*/ 1065467 w 1447699"/>
              <a:gd name="connsiteY28" fmla="*/ 241283 h 1447699"/>
              <a:gd name="connsiteX29" fmla="*/ 904611 w 1447699"/>
              <a:gd name="connsiteY29" fmla="*/ 241283 h 1447699"/>
              <a:gd name="connsiteX30" fmla="*/ 763863 w 1447699"/>
              <a:gd name="connsiteY30" fmla="*/ 382032 h 1447699"/>
              <a:gd name="connsiteX31" fmla="*/ 763863 w 1447699"/>
              <a:gd name="connsiteY31" fmla="*/ 542887 h 1447699"/>
              <a:gd name="connsiteX32" fmla="*/ 904611 w 1447699"/>
              <a:gd name="connsiteY32" fmla="*/ 683636 h 1447699"/>
              <a:gd name="connsiteX33" fmla="*/ 1065467 w 1447699"/>
              <a:gd name="connsiteY33" fmla="*/ 683636 h 1447699"/>
              <a:gd name="connsiteX34" fmla="*/ 1206215 w 1447699"/>
              <a:gd name="connsiteY34" fmla="*/ 542887 h 1447699"/>
              <a:gd name="connsiteX35" fmla="*/ 1206215 w 1447699"/>
              <a:gd name="connsiteY35" fmla="*/ 382032 h 1447699"/>
              <a:gd name="connsiteX36" fmla="*/ 261390 w 1447699"/>
              <a:gd name="connsiteY36" fmla="*/ 0 h 1447699"/>
              <a:gd name="connsiteX37" fmla="*/ 0 w 1447699"/>
              <a:gd name="connsiteY37" fmla="*/ 261390 h 1447699"/>
              <a:gd name="connsiteX38" fmla="*/ 0 w 1447699"/>
              <a:gd name="connsiteY38" fmla="*/ 1186309 h 1447699"/>
              <a:gd name="connsiteX39" fmla="*/ 261390 w 1447699"/>
              <a:gd name="connsiteY39" fmla="*/ 1447700 h 1447699"/>
              <a:gd name="connsiteX40" fmla="*/ 1186309 w 1447699"/>
              <a:gd name="connsiteY40" fmla="*/ 1447700 h 1447699"/>
              <a:gd name="connsiteX41" fmla="*/ 1447700 w 1447699"/>
              <a:gd name="connsiteY41" fmla="*/ 1186309 h 1447699"/>
              <a:gd name="connsiteX42" fmla="*/ 1447700 w 1447699"/>
              <a:gd name="connsiteY42" fmla="*/ 261390 h 1447699"/>
              <a:gd name="connsiteX43" fmla="*/ 1186309 w 1447699"/>
              <a:gd name="connsiteY43" fmla="*/ 0 h 1447699"/>
              <a:gd name="connsiteX44" fmla="*/ 261390 w 1447699"/>
              <a:gd name="connsiteY44" fmla="*/ 0 h 1447699"/>
              <a:gd name="connsiteX45" fmla="*/ 120642 w 1447699"/>
              <a:gd name="connsiteY45" fmla="*/ 261390 h 1447699"/>
              <a:gd name="connsiteX46" fmla="*/ 261390 w 1447699"/>
              <a:gd name="connsiteY46" fmla="*/ 120642 h 1447699"/>
              <a:gd name="connsiteX47" fmla="*/ 1186309 w 1447699"/>
              <a:gd name="connsiteY47" fmla="*/ 120642 h 1447699"/>
              <a:gd name="connsiteX48" fmla="*/ 1327058 w 1447699"/>
              <a:gd name="connsiteY48" fmla="*/ 261390 h 1447699"/>
              <a:gd name="connsiteX49" fmla="*/ 1327058 w 1447699"/>
              <a:gd name="connsiteY49" fmla="*/ 1186309 h 1447699"/>
              <a:gd name="connsiteX50" fmla="*/ 1186309 w 1447699"/>
              <a:gd name="connsiteY50" fmla="*/ 1327058 h 1447699"/>
              <a:gd name="connsiteX51" fmla="*/ 261390 w 1447699"/>
              <a:gd name="connsiteY51" fmla="*/ 1327058 h 1447699"/>
              <a:gd name="connsiteX52" fmla="*/ 120642 w 1447699"/>
              <a:gd name="connsiteY52" fmla="*/ 1186309 h 1447699"/>
              <a:gd name="connsiteX53" fmla="*/ 120642 w 1447699"/>
              <a:gd name="connsiteY53" fmla="*/ 261390 h 14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47699" h="1447699">
                <a:moveTo>
                  <a:pt x="683740" y="904812"/>
                </a:moveTo>
                <a:cubicBezTo>
                  <a:pt x="683740" y="827079"/>
                  <a:pt x="620725" y="764064"/>
                  <a:pt x="542989" y="764064"/>
                </a:cubicBezTo>
                <a:lnTo>
                  <a:pt x="382133" y="764064"/>
                </a:lnTo>
                <a:cubicBezTo>
                  <a:pt x="304401" y="764064"/>
                  <a:pt x="241385" y="827079"/>
                  <a:pt x="241385" y="904812"/>
                </a:cubicBezTo>
                <a:lnTo>
                  <a:pt x="241385" y="1065668"/>
                </a:lnTo>
                <a:cubicBezTo>
                  <a:pt x="241385" y="1143401"/>
                  <a:pt x="304401" y="1206416"/>
                  <a:pt x="382133" y="1206416"/>
                </a:cubicBezTo>
                <a:lnTo>
                  <a:pt x="542989" y="1206416"/>
                </a:lnTo>
                <a:cubicBezTo>
                  <a:pt x="620725" y="1206416"/>
                  <a:pt x="683740" y="1143401"/>
                  <a:pt x="683740" y="1065668"/>
                </a:cubicBezTo>
                <a:lnTo>
                  <a:pt x="683740" y="904812"/>
                </a:lnTo>
                <a:close/>
                <a:moveTo>
                  <a:pt x="1206312" y="904812"/>
                </a:moveTo>
                <a:cubicBezTo>
                  <a:pt x="1206312" y="827079"/>
                  <a:pt x="1143297" y="764064"/>
                  <a:pt x="1065563" y="764064"/>
                </a:cubicBezTo>
                <a:lnTo>
                  <a:pt x="904708" y="764064"/>
                </a:lnTo>
                <a:cubicBezTo>
                  <a:pt x="826974" y="764064"/>
                  <a:pt x="763959" y="827079"/>
                  <a:pt x="763959" y="904812"/>
                </a:cubicBezTo>
                <a:lnTo>
                  <a:pt x="763959" y="1065668"/>
                </a:lnTo>
                <a:cubicBezTo>
                  <a:pt x="763959" y="1143401"/>
                  <a:pt x="826974" y="1206416"/>
                  <a:pt x="904708" y="1206416"/>
                </a:cubicBezTo>
                <a:lnTo>
                  <a:pt x="1065563" y="1206416"/>
                </a:lnTo>
                <a:cubicBezTo>
                  <a:pt x="1143297" y="1206416"/>
                  <a:pt x="1206312" y="1143401"/>
                  <a:pt x="1206312" y="1065668"/>
                </a:cubicBezTo>
                <a:lnTo>
                  <a:pt x="1206312" y="904812"/>
                </a:lnTo>
                <a:close/>
                <a:moveTo>
                  <a:pt x="683636" y="382032"/>
                </a:moveTo>
                <a:cubicBezTo>
                  <a:pt x="683636" y="304298"/>
                  <a:pt x="620621" y="241283"/>
                  <a:pt x="542887" y="241283"/>
                </a:cubicBezTo>
                <a:lnTo>
                  <a:pt x="382032" y="241283"/>
                </a:lnTo>
                <a:cubicBezTo>
                  <a:pt x="304298" y="241283"/>
                  <a:pt x="241283" y="304298"/>
                  <a:pt x="241283" y="382032"/>
                </a:cubicBezTo>
                <a:lnTo>
                  <a:pt x="241283" y="542887"/>
                </a:lnTo>
                <a:cubicBezTo>
                  <a:pt x="241283" y="620621"/>
                  <a:pt x="304298" y="683636"/>
                  <a:pt x="382032" y="683636"/>
                </a:cubicBezTo>
                <a:lnTo>
                  <a:pt x="542887" y="683636"/>
                </a:lnTo>
                <a:cubicBezTo>
                  <a:pt x="620621" y="683636"/>
                  <a:pt x="683636" y="620621"/>
                  <a:pt x="683636" y="542887"/>
                </a:cubicBezTo>
                <a:lnTo>
                  <a:pt x="683636" y="382032"/>
                </a:lnTo>
                <a:close/>
                <a:moveTo>
                  <a:pt x="1206215" y="382032"/>
                </a:moveTo>
                <a:cubicBezTo>
                  <a:pt x="1206215" y="304298"/>
                  <a:pt x="1143200" y="241283"/>
                  <a:pt x="1065467" y="241283"/>
                </a:cubicBezTo>
                <a:lnTo>
                  <a:pt x="904611" y="241283"/>
                </a:lnTo>
                <a:cubicBezTo>
                  <a:pt x="826878" y="241283"/>
                  <a:pt x="763863" y="304298"/>
                  <a:pt x="763863" y="382032"/>
                </a:cubicBezTo>
                <a:lnTo>
                  <a:pt x="763863" y="542887"/>
                </a:lnTo>
                <a:cubicBezTo>
                  <a:pt x="763863" y="620621"/>
                  <a:pt x="826878" y="683636"/>
                  <a:pt x="904611" y="683636"/>
                </a:cubicBezTo>
                <a:lnTo>
                  <a:pt x="1065467" y="683636"/>
                </a:lnTo>
                <a:cubicBezTo>
                  <a:pt x="1143200" y="683636"/>
                  <a:pt x="1206215" y="620621"/>
                  <a:pt x="1206215" y="542887"/>
                </a:cubicBezTo>
                <a:lnTo>
                  <a:pt x="1206215" y="382032"/>
                </a:lnTo>
                <a:close/>
                <a:moveTo>
                  <a:pt x="261390" y="0"/>
                </a:moveTo>
                <a:cubicBezTo>
                  <a:pt x="117028" y="0"/>
                  <a:pt x="0" y="117028"/>
                  <a:pt x="0" y="261390"/>
                </a:cubicBezTo>
                <a:lnTo>
                  <a:pt x="0" y="1186309"/>
                </a:lnTo>
                <a:cubicBezTo>
                  <a:pt x="0" y="1330669"/>
                  <a:pt x="117028" y="1447700"/>
                  <a:pt x="261390" y="1447700"/>
                </a:cubicBezTo>
                <a:lnTo>
                  <a:pt x="1186309" y="1447700"/>
                </a:lnTo>
                <a:cubicBezTo>
                  <a:pt x="1330669" y="1447700"/>
                  <a:pt x="1447700" y="1330669"/>
                  <a:pt x="1447700" y="1186309"/>
                </a:cubicBezTo>
                <a:lnTo>
                  <a:pt x="1447700" y="261390"/>
                </a:lnTo>
                <a:cubicBezTo>
                  <a:pt x="1447700" y="117028"/>
                  <a:pt x="1330669" y="0"/>
                  <a:pt x="1186309" y="0"/>
                </a:cubicBezTo>
                <a:lnTo>
                  <a:pt x="261390" y="0"/>
                </a:lnTo>
                <a:close/>
                <a:moveTo>
                  <a:pt x="120642" y="261390"/>
                </a:moveTo>
                <a:cubicBezTo>
                  <a:pt x="120642" y="183657"/>
                  <a:pt x="183657" y="120642"/>
                  <a:pt x="261390" y="120642"/>
                </a:cubicBezTo>
                <a:lnTo>
                  <a:pt x="1186309" y="120642"/>
                </a:lnTo>
                <a:cubicBezTo>
                  <a:pt x="1264043" y="120642"/>
                  <a:pt x="1327058" y="183657"/>
                  <a:pt x="1327058" y="261390"/>
                </a:cubicBezTo>
                <a:lnTo>
                  <a:pt x="1327058" y="1186309"/>
                </a:lnTo>
                <a:cubicBezTo>
                  <a:pt x="1327058" y="1264043"/>
                  <a:pt x="1264043" y="1327058"/>
                  <a:pt x="1186309" y="1327058"/>
                </a:cubicBezTo>
                <a:lnTo>
                  <a:pt x="261390" y="1327058"/>
                </a:lnTo>
                <a:cubicBezTo>
                  <a:pt x="183657" y="1327058"/>
                  <a:pt x="120642" y="1264043"/>
                  <a:pt x="120642" y="1186309"/>
                </a:cubicBezTo>
                <a:lnTo>
                  <a:pt x="120642" y="261390"/>
                </a:lnTo>
                <a:close/>
              </a:path>
            </a:pathLst>
          </a:custGeom>
          <a:gradFill>
            <a:gsLst>
              <a:gs pos="0">
                <a:srgbClr val="CD9AD0"/>
              </a:gs>
              <a:gs pos="100000">
                <a:srgbClr val="8EC8E8"/>
              </a:gs>
            </a:gsLst>
            <a:lin ang="13500000" scaled="1"/>
          </a:gradFill>
          <a:ln w="801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2389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autoRev="1" fill="hold" nodeType="withEffect">
                                  <p:stCondLst>
                                    <p:cond delay="0"/>
                                  </p:stCondLst>
                                  <p:childTnLst>
                                    <p:animScale>
                                      <p:cBhvr>
                                        <p:cTn id="9" dur="500" fill="hold"/>
                                        <p:tgtEl>
                                          <p:spTgt spid="2"/>
                                        </p:tgtEl>
                                      </p:cBhvr>
                                      <p:by x="80000" y="80000"/>
                                    </p:animScale>
                                  </p:childTnLst>
                                </p:cTn>
                              </p:par>
                              <p:par>
                                <p:cTn id="10" presetID="10" presetClass="entr" presetSubtype="0" fill="hold" grpId="0" nodeType="withEffect">
                                  <p:stCondLst>
                                    <p:cond delay="1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100"/>
                                  </p:stCondLst>
                                  <p:childTnLst>
                                    <p:animMotion origin="layout" path="M 2.08333E-7 0 L 2.08333E-7 0.01968 " pathEditMode="relative" rAng="0" ptsTypes="AA">
                                      <p:cBhvr>
                                        <p:cTn id="14" dur="500" spd="-100000" fill="hold"/>
                                        <p:tgtEl>
                                          <p:spTgt spid="44"/>
                                        </p:tgtEl>
                                        <p:attrNameLst>
                                          <p:attrName>ppt_x</p:attrName>
                                          <p:attrName>ppt_y</p:attrName>
                                        </p:attrNameLst>
                                      </p:cBhvr>
                                      <p:rCtr x="0" y="972"/>
                                    </p:animMotion>
                                  </p:childTnLst>
                                </p:cTn>
                              </p:par>
                              <p:par>
                                <p:cTn id="15" presetID="10" presetClass="entr" presetSubtype="0" fill="hold" nodeType="withEffect">
                                  <p:stCondLst>
                                    <p:cond delay="8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800"/>
                                  </p:stCondLst>
                                  <p:childTnLst>
                                    <p:animMotion origin="layout" path="M -2.08333E-7 3.7037E-6 L 0.01979 -0.04769 " pathEditMode="relative" rAng="0" ptsTypes="AA">
                                      <p:cBhvr>
                                        <p:cTn id="19" dur="500" spd="-100000" fill="hold"/>
                                        <p:tgtEl>
                                          <p:spTgt spid="23"/>
                                        </p:tgtEl>
                                        <p:attrNameLst>
                                          <p:attrName>ppt_x</p:attrName>
                                          <p:attrName>ppt_y</p:attrName>
                                        </p:attrNameLst>
                                      </p:cBhvr>
                                      <p:rCtr x="990" y="-2384"/>
                                    </p:animMotion>
                                  </p:childTnLst>
                                </p:cTn>
                              </p:par>
                              <p:par>
                                <p:cTn id="20" presetID="10" presetClass="entr" presetSubtype="0" fill="hold" nodeType="withEffect">
                                  <p:stCondLst>
                                    <p:cond delay="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nodeType="withEffect">
                                  <p:stCondLst>
                                    <p:cond delay="800"/>
                                  </p:stCondLst>
                                  <p:childTnLst>
                                    <p:animMotion origin="layout" path="M -1.45833E-6 3.7037E-7 L 0.01055 -0.05023 " pathEditMode="relative" rAng="0" ptsTypes="AA">
                                      <p:cBhvr>
                                        <p:cTn id="24" dur="500" spd="-100000" fill="hold"/>
                                        <p:tgtEl>
                                          <p:spTgt spid="22"/>
                                        </p:tgtEl>
                                        <p:attrNameLst>
                                          <p:attrName>ppt_x</p:attrName>
                                          <p:attrName>ppt_y</p:attrName>
                                        </p:attrNameLst>
                                      </p:cBhvr>
                                      <p:rCtr x="521" y="-2523"/>
                                    </p:animMotion>
                                  </p:childTnLst>
                                </p:cTn>
                              </p:par>
                              <p:par>
                                <p:cTn id="25" presetID="10" presetClass="entr" presetSubtype="0" fill="hold" nodeType="withEffect">
                                  <p:stCondLst>
                                    <p:cond delay="8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800"/>
                                  </p:stCondLst>
                                  <p:childTnLst>
                                    <p:animMotion origin="layout" path="M -3.33333E-6 3.7037E-7 L 0.00013 -0.05764 " pathEditMode="relative" rAng="0" ptsTypes="AA">
                                      <p:cBhvr>
                                        <p:cTn id="29" dur="500" spd="-100000" fill="hold"/>
                                        <p:tgtEl>
                                          <p:spTgt spid="21"/>
                                        </p:tgtEl>
                                        <p:attrNameLst>
                                          <p:attrName>ppt_x</p:attrName>
                                          <p:attrName>ppt_y</p:attrName>
                                        </p:attrNameLst>
                                      </p:cBhvr>
                                      <p:rCtr x="0" y="-2894"/>
                                    </p:animMotion>
                                  </p:childTnLst>
                                </p:cTn>
                              </p:par>
                              <p:par>
                                <p:cTn id="30" presetID="10" presetClass="entr" presetSubtype="0" fill="hold" nodeType="withEffect">
                                  <p:stCondLst>
                                    <p:cond delay="8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nodeType="withEffect">
                                  <p:stCondLst>
                                    <p:cond delay="800"/>
                                  </p:stCondLst>
                                  <p:childTnLst>
                                    <p:animMotion origin="layout" path="M 2.08333E-7 2.96296E-6 L -0.02747 0.02731 " pathEditMode="relative" rAng="0" ptsTypes="AA">
                                      <p:cBhvr>
                                        <p:cTn id="34" dur="500" spd="-100000" fill="hold"/>
                                        <p:tgtEl>
                                          <p:spTgt spid="16"/>
                                        </p:tgtEl>
                                        <p:attrNameLst>
                                          <p:attrName>ppt_x</p:attrName>
                                          <p:attrName>ppt_y</p:attrName>
                                        </p:attrNameLst>
                                      </p:cBhvr>
                                      <p:rCtr x="-1380" y="1366"/>
                                    </p:animMotion>
                                  </p:childTnLst>
                                </p:cTn>
                              </p:par>
                              <p:par>
                                <p:cTn id="35" presetID="10" presetClass="entr" presetSubtype="0" fill="hold" nodeType="withEffect">
                                  <p:stCondLst>
                                    <p:cond delay="8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800"/>
                                  </p:stCondLst>
                                  <p:childTnLst>
                                    <p:animMotion origin="layout" path="M 3.33333E-6 1.11111E-6 L -0.03138 0.00717 " pathEditMode="relative" rAng="0" ptsTypes="AA">
                                      <p:cBhvr>
                                        <p:cTn id="39" dur="500" spd="-100000" fill="hold"/>
                                        <p:tgtEl>
                                          <p:spTgt spid="13"/>
                                        </p:tgtEl>
                                        <p:attrNameLst>
                                          <p:attrName>ppt_x</p:attrName>
                                          <p:attrName>ppt_y</p:attrName>
                                        </p:attrNameLst>
                                      </p:cBhvr>
                                      <p:rCtr x="-1576" y="347"/>
                                    </p:animMotion>
                                  </p:childTnLst>
                                </p:cTn>
                              </p:par>
                              <p:par>
                                <p:cTn id="40" presetID="10" presetClass="entr" presetSubtype="0" fill="hold" nodeType="withEffect">
                                  <p:stCondLst>
                                    <p:cond delay="8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800"/>
                                  </p:stCondLst>
                                  <p:childTnLst>
                                    <p:animMotion origin="layout" path="M 2.5E-6 1.48148E-6 L -0.0319 -0.00787 " pathEditMode="relative" rAng="0" ptsTypes="AA">
                                      <p:cBhvr>
                                        <p:cTn id="44" dur="500" spd="-100000" fill="hold"/>
                                        <p:tgtEl>
                                          <p:spTgt spid="12"/>
                                        </p:tgtEl>
                                        <p:attrNameLst>
                                          <p:attrName>ppt_x</p:attrName>
                                          <p:attrName>ppt_y</p:attrName>
                                        </p:attrNameLst>
                                      </p:cBhvr>
                                      <p:rCtr x="-1602" y="-394"/>
                                    </p:animMotion>
                                  </p:childTnLst>
                                </p:cTn>
                              </p:par>
                              <p:par>
                                <p:cTn id="45" presetID="10" presetClass="entr" presetSubtype="0" fill="hold" nodeType="withEffect">
                                  <p:stCondLst>
                                    <p:cond delay="8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42" presetClass="path" presetSubtype="0" decel="100000" fill="hold" nodeType="withEffect">
                                  <p:stCondLst>
                                    <p:cond delay="800"/>
                                  </p:stCondLst>
                                  <p:childTnLst>
                                    <p:animMotion origin="layout" path="M 2.08333E-6 -1.11111E-6 L 0.00716 0.0625 " pathEditMode="relative" rAng="0" ptsTypes="AA">
                                      <p:cBhvr>
                                        <p:cTn id="49" dur="500" spd="-100000" fill="hold"/>
                                        <p:tgtEl>
                                          <p:spTgt spid="34"/>
                                        </p:tgtEl>
                                        <p:attrNameLst>
                                          <p:attrName>ppt_x</p:attrName>
                                          <p:attrName>ppt_y</p:attrName>
                                        </p:attrNameLst>
                                      </p:cBhvr>
                                      <p:rCtr x="352" y="3125"/>
                                    </p:animMotion>
                                  </p:childTnLst>
                                </p:cTn>
                              </p:par>
                              <p:par>
                                <p:cTn id="50" presetID="10" presetClass="entr" presetSubtype="0" fill="hold" nodeType="withEffect">
                                  <p:stCondLst>
                                    <p:cond delay="8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nodeType="withEffect">
                                  <p:stCondLst>
                                    <p:cond delay="800"/>
                                  </p:stCondLst>
                                  <p:childTnLst>
                                    <p:animMotion origin="layout" path="M -6.25E-7 4.07407E-6 L 0.01589 0.04606 " pathEditMode="relative" rAng="0" ptsTypes="AA">
                                      <p:cBhvr>
                                        <p:cTn id="54" dur="500" spd="-100000" fill="hold"/>
                                        <p:tgtEl>
                                          <p:spTgt spid="33"/>
                                        </p:tgtEl>
                                        <p:attrNameLst>
                                          <p:attrName>ppt_x</p:attrName>
                                          <p:attrName>ppt_y</p:attrName>
                                        </p:attrNameLst>
                                      </p:cBhvr>
                                      <p:rCtr x="794" y="2292"/>
                                    </p:animMotion>
                                  </p:childTnLst>
                                </p:cTn>
                              </p:par>
                              <p:par>
                                <p:cTn id="55" presetID="10" presetClass="entr" presetSubtype="0" fill="hold" nodeType="withEffect">
                                  <p:stCondLst>
                                    <p:cond delay="8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42" presetClass="path" presetSubtype="0" decel="100000" fill="hold" nodeType="withEffect">
                                  <p:stCondLst>
                                    <p:cond delay="800"/>
                                  </p:stCondLst>
                                  <p:childTnLst>
                                    <p:animMotion origin="layout" path="M -2.91667E-6 -1.85185E-6 L 0.01966 0.03496 " pathEditMode="relative" rAng="0" ptsTypes="AA">
                                      <p:cBhvr>
                                        <p:cTn id="59" dur="500" spd="-100000" fill="hold"/>
                                        <p:tgtEl>
                                          <p:spTgt spid="32"/>
                                        </p:tgtEl>
                                        <p:attrNameLst>
                                          <p:attrName>ppt_x</p:attrName>
                                          <p:attrName>ppt_y</p:attrName>
                                        </p:attrNameLst>
                                      </p:cBhvr>
                                      <p:rCtr x="977" y="1736"/>
                                    </p:animMotion>
                                  </p:childTnLst>
                                </p:cTn>
                              </p:par>
                              <p:par>
                                <p:cTn id="60" presetID="10" presetClass="entr" presetSubtype="0" fill="hold" grpId="0" nodeType="withEffect">
                                  <p:stCondLst>
                                    <p:cond delay="8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800"/>
                                  </p:stCondLst>
                                  <p:childTnLst>
                                    <p:animMotion origin="layout" path="M -2.70833E-6 4.07407E-6 L -0.00989 0.05416 " pathEditMode="relative" rAng="0" ptsTypes="AA">
                                      <p:cBhvr>
                                        <p:cTn id="64" dur="500" spd="-100000" fill="hold"/>
                                        <p:tgtEl>
                                          <p:spTgt spid="10"/>
                                        </p:tgtEl>
                                        <p:attrNameLst>
                                          <p:attrName>ppt_x</p:attrName>
                                          <p:attrName>ppt_y</p:attrName>
                                        </p:attrNameLst>
                                      </p:cBhvr>
                                      <p:rCtr x="-495" y="2708"/>
                                    </p:animMotion>
                                  </p:childTnLst>
                                </p:cTn>
                              </p:par>
                              <p:par>
                                <p:cTn id="65" presetID="10" presetClass="entr" presetSubtype="0" fill="hold" grpId="0" nodeType="withEffect">
                                  <p:stCondLst>
                                    <p:cond delay="8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42" presetClass="path" presetSubtype="0" decel="100000" fill="hold" grpId="1" nodeType="withEffect">
                                  <p:stCondLst>
                                    <p:cond delay="800"/>
                                  </p:stCondLst>
                                  <p:childTnLst>
                                    <p:animMotion origin="layout" path="M 1.04167E-6 -4.44444E-6 L -0.02018 -0.05023 " pathEditMode="relative" rAng="0" ptsTypes="AA">
                                      <p:cBhvr>
                                        <p:cTn id="69" dur="500" spd="-100000" fill="hold"/>
                                        <p:tgtEl>
                                          <p:spTgt spid="6"/>
                                        </p:tgtEl>
                                        <p:attrNameLst>
                                          <p:attrName>ppt_x</p:attrName>
                                          <p:attrName>ppt_y</p:attrName>
                                        </p:attrNameLst>
                                      </p:cBhvr>
                                      <p:rCtr x="-1016" y="-2523"/>
                                    </p:animMotion>
                                  </p:childTnLst>
                                </p:cTn>
                              </p:par>
                              <p:par>
                                <p:cTn id="70" presetID="10" presetClass="entr" presetSubtype="0" fill="hold" grpId="0" nodeType="withEffect">
                                  <p:stCondLst>
                                    <p:cond delay="8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42" presetClass="path" presetSubtype="0" decel="100000" fill="hold" grpId="1" nodeType="withEffect">
                                  <p:stCondLst>
                                    <p:cond delay="800"/>
                                  </p:stCondLst>
                                  <p:childTnLst>
                                    <p:animMotion origin="layout" path="M -3.125E-6 -4.07407E-6 L 0.04284 -0.00578 " pathEditMode="relative" rAng="0" ptsTypes="AA">
                                      <p:cBhvr>
                                        <p:cTn id="74" dur="500" spd="-100000" fill="hold"/>
                                        <p:tgtEl>
                                          <p:spTgt spid="28"/>
                                        </p:tgtEl>
                                        <p:attrNameLst>
                                          <p:attrName>ppt_x</p:attrName>
                                          <p:attrName>ppt_y</p:attrName>
                                        </p:attrNameLst>
                                      </p:cBhvr>
                                      <p:rCtr x="2135" y="-301"/>
                                    </p:animMotion>
                                  </p:childTnLst>
                                </p:cTn>
                              </p:par>
                              <p:par>
                                <p:cTn id="75" presetID="10" presetClass="entr" presetSubtype="0" fill="hold" grpId="0" nodeType="withEffect">
                                  <p:stCondLst>
                                    <p:cond delay="20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42" presetClass="path" presetSubtype="0" decel="100000" fill="hold" grpId="1" nodeType="withEffect">
                                  <p:stCondLst>
                                    <p:cond delay="200"/>
                                  </p:stCondLst>
                                  <p:childTnLst>
                                    <p:animMotion origin="layout" path="M -3.125E-6 -2.59259E-6 L -3.125E-6 0.01968 " pathEditMode="relative" rAng="0" ptsTypes="AA">
                                      <p:cBhvr>
                                        <p:cTn id="79" dur="500" spd="-100000" fill="hold"/>
                                        <p:tgtEl>
                                          <p:spTgt spid="4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10" grpId="0" animBg="1"/>
      <p:bldP spid="10" grpId="1" animBg="1"/>
      <p:bldP spid="6" grpId="0" animBg="1"/>
      <p:bldP spid="6" grpId="1" animBg="1"/>
      <p:bldP spid="28" grpId="0" animBg="1"/>
      <p:bldP spid="28" grpId="1"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82636-8202-43EE-AEF4-341CB1F2EA9B}"/>
              </a:ext>
            </a:extLst>
          </p:cNvPr>
          <p:cNvSpPr txBox="1">
            <a:spLocks noGrp="1"/>
          </p:cNvSpPr>
          <p:nvPr>
            <p:ph type="title" idx="4294967295"/>
          </p:nvPr>
        </p:nvSpPr>
        <p:spPr>
          <a:xfrm>
            <a:off x="1280879" y="3008389"/>
            <a:ext cx="4011311" cy="83099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90000"/>
              </a:lnSpc>
              <a:spcBef>
                <a:spcPts val="0"/>
              </a:spcBef>
              <a:spcAft>
                <a:spcPts val="0"/>
              </a:spcAft>
              <a:buClrTx/>
              <a:buSzTx/>
              <a:buFontTx/>
              <a:buNone/>
              <a:tabLst/>
              <a:defRPr/>
            </a:pPr>
            <a:r>
              <a:rPr kumimoji="0" lang="en-US" sz="6000" b="0" i="0" u="none" strike="noStrike" kern="1200" cap="none" spc="-100" normalizeH="0" baseline="0" noProof="0">
                <a:ln>
                  <a:noFill/>
                </a:ln>
                <a:gradFill>
                  <a:gsLst>
                    <a:gs pos="100000">
                      <a:srgbClr val="CD9AD0"/>
                    </a:gs>
                    <a:gs pos="0">
                      <a:srgbClr val="8EC8E8"/>
                    </a:gs>
                  </a:gsLst>
                  <a:lin ang="18600000" scaled="0"/>
                </a:gradFill>
                <a:effectLst/>
                <a:uLnTx/>
                <a:uFillTx/>
                <a:latin typeface="Segoe UI Semibold"/>
                <a:ea typeface="+mn-ea"/>
                <a:cs typeface="+mn-cs"/>
              </a:rPr>
              <a:t>Azure AI</a:t>
            </a:r>
          </a:p>
        </p:txBody>
      </p:sp>
      <p:grpSp>
        <p:nvGrpSpPr>
          <p:cNvPr id="5" name="Group 4" descr="Cognitive services product name and logo">
            <a:extLst>
              <a:ext uri="{FF2B5EF4-FFF2-40B4-BE49-F238E27FC236}">
                <a16:creationId xmlns:a16="http://schemas.microsoft.com/office/drawing/2014/main" id="{9AD6A450-3C84-5CE4-0976-584869286F71}"/>
              </a:ext>
            </a:extLst>
          </p:cNvPr>
          <p:cNvGrpSpPr/>
          <p:nvPr/>
        </p:nvGrpSpPr>
        <p:grpSpPr>
          <a:xfrm>
            <a:off x="6150892" y="2461762"/>
            <a:ext cx="4577194" cy="539496"/>
            <a:chOff x="6258178" y="3154140"/>
            <a:chExt cx="4577194" cy="539496"/>
          </a:xfrm>
        </p:grpSpPr>
        <p:sp>
          <p:nvSpPr>
            <p:cNvPr id="48" name="Rectangle 47">
              <a:extLst>
                <a:ext uri="{FF2B5EF4-FFF2-40B4-BE49-F238E27FC236}">
                  <a16:creationId xmlns:a16="http://schemas.microsoft.com/office/drawing/2014/main" id="{6912BFC0-7BA0-4B11-98FF-3D26700D0701}"/>
                </a:ext>
              </a:extLst>
            </p:cNvPr>
            <p:cNvSpPr>
              <a:spLocks/>
            </p:cNvSpPr>
            <p:nvPr/>
          </p:nvSpPr>
          <p:spPr bwMode="auto">
            <a:xfrm>
              <a:off x="7068048" y="3208445"/>
              <a:ext cx="3767324"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Cognitive Services</a:t>
              </a:r>
            </a:p>
          </p:txBody>
        </p:sp>
        <p:pic>
          <p:nvPicPr>
            <p:cNvPr id="7" name="Graphic 6">
              <a:extLst>
                <a:ext uri="{FF2B5EF4-FFF2-40B4-BE49-F238E27FC236}">
                  <a16:creationId xmlns:a16="http://schemas.microsoft.com/office/drawing/2014/main" id="{F94EAEBC-A160-4D34-BBD4-178B13156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8178" y="3154140"/>
              <a:ext cx="539496" cy="539496"/>
            </a:xfrm>
            <a:prstGeom prst="rect">
              <a:avLst/>
            </a:prstGeom>
          </p:spPr>
        </p:pic>
      </p:grpSp>
      <p:grpSp>
        <p:nvGrpSpPr>
          <p:cNvPr id="3" name="Group 2" descr="Azure Machine Learning product name and logo">
            <a:extLst>
              <a:ext uri="{FF2B5EF4-FFF2-40B4-BE49-F238E27FC236}">
                <a16:creationId xmlns:a16="http://schemas.microsoft.com/office/drawing/2014/main" id="{8DFF177A-8596-E30A-32D2-4694F69F6BF1}"/>
              </a:ext>
            </a:extLst>
          </p:cNvPr>
          <p:cNvGrpSpPr/>
          <p:nvPr/>
        </p:nvGrpSpPr>
        <p:grpSpPr>
          <a:xfrm>
            <a:off x="6127537" y="1205196"/>
            <a:ext cx="4853083" cy="539496"/>
            <a:chOff x="6243376" y="2103604"/>
            <a:chExt cx="4318530" cy="539496"/>
          </a:xfrm>
        </p:grpSpPr>
        <p:sp>
          <p:nvSpPr>
            <p:cNvPr id="61" name="Rectangle 60">
              <a:extLst>
                <a:ext uri="{FF2B5EF4-FFF2-40B4-BE49-F238E27FC236}">
                  <a16:creationId xmlns:a16="http://schemas.microsoft.com/office/drawing/2014/main" id="{46BC91C3-5F45-424B-9F47-0B23DA018101}"/>
                </a:ext>
              </a:extLst>
            </p:cNvPr>
            <p:cNvSpPr>
              <a:spLocks/>
            </p:cNvSpPr>
            <p:nvPr/>
          </p:nvSpPr>
          <p:spPr bwMode="auto">
            <a:xfrm>
              <a:off x="6992429" y="2157909"/>
              <a:ext cx="3569477"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Machine Learning</a:t>
              </a:r>
            </a:p>
          </p:txBody>
        </p:sp>
        <p:pic>
          <p:nvPicPr>
            <p:cNvPr id="9" name="Graphic 8">
              <a:extLst>
                <a:ext uri="{FF2B5EF4-FFF2-40B4-BE49-F238E27FC236}">
                  <a16:creationId xmlns:a16="http://schemas.microsoft.com/office/drawing/2014/main" id="{84B42C7B-1685-4587-9394-09C0CF0990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3376" y="2103604"/>
              <a:ext cx="539496" cy="539496"/>
            </a:xfrm>
            <a:prstGeom prst="rect">
              <a:avLst/>
            </a:prstGeom>
          </p:spPr>
        </p:pic>
      </p:grpSp>
      <p:sp>
        <p:nvSpPr>
          <p:cNvPr id="4" name="Rectangle 3" descr="Azure OpenAI Service product name">
            <a:extLst>
              <a:ext uri="{FF2B5EF4-FFF2-40B4-BE49-F238E27FC236}">
                <a16:creationId xmlns:a16="http://schemas.microsoft.com/office/drawing/2014/main" id="{BCF25093-9434-2349-2581-4967DB1826F7}"/>
              </a:ext>
            </a:extLst>
          </p:cNvPr>
          <p:cNvSpPr>
            <a:spLocks/>
          </p:cNvSpPr>
          <p:nvPr/>
        </p:nvSpPr>
        <p:spPr bwMode="auto">
          <a:xfrm>
            <a:off x="6969308" y="5026612"/>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OpenAI Service</a:t>
            </a:r>
          </a:p>
        </p:txBody>
      </p:sp>
      <p:pic>
        <p:nvPicPr>
          <p:cNvPr id="8" name="Graphic 7" descr="Azure OpenAI Service product logo">
            <a:extLst>
              <a:ext uri="{FF2B5EF4-FFF2-40B4-BE49-F238E27FC236}">
                <a16:creationId xmlns:a16="http://schemas.microsoft.com/office/drawing/2014/main" id="{F9F8D8B0-9A6B-F363-65CE-95EA7DC570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57166" y="4874727"/>
            <a:ext cx="726948" cy="726948"/>
          </a:xfrm>
          <a:prstGeom prst="rect">
            <a:avLst/>
          </a:prstGeom>
        </p:spPr>
      </p:pic>
      <p:sp>
        <p:nvSpPr>
          <p:cNvPr id="6" name="Rectangle 5" descr="Azure OpenAI Service product name">
            <a:extLst>
              <a:ext uri="{FF2B5EF4-FFF2-40B4-BE49-F238E27FC236}">
                <a16:creationId xmlns:a16="http://schemas.microsoft.com/office/drawing/2014/main" id="{59EA1A6B-C299-92E3-EC46-14C0355869FF}"/>
              </a:ext>
            </a:extLst>
          </p:cNvPr>
          <p:cNvSpPr>
            <a:spLocks/>
          </p:cNvSpPr>
          <p:nvPr/>
        </p:nvSpPr>
        <p:spPr bwMode="auto">
          <a:xfrm>
            <a:off x="6969308" y="3770908"/>
            <a:ext cx="4011311" cy="430887"/>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4286">
                      <a:srgbClr val="FFFFFF"/>
                    </a:gs>
                    <a:gs pos="15789">
                      <a:srgbClr val="FFFFFF"/>
                    </a:gs>
                  </a:gsLst>
                  <a:lin ang="0" scaled="1"/>
                </a:gradFill>
                <a:effectLst/>
                <a:uLnTx/>
                <a:uFillTx/>
                <a:latin typeface="Segoe UI Semibold"/>
                <a:ea typeface="+mn-ea"/>
                <a:cs typeface="Segoe UI" pitchFamily="34" charset="0"/>
              </a:rPr>
              <a:t>Azure AI Infrastructure</a:t>
            </a:r>
          </a:p>
        </p:txBody>
      </p:sp>
      <p:pic>
        <p:nvPicPr>
          <p:cNvPr id="13" name="Picture 12" descr="Icon">
            <a:extLst>
              <a:ext uri="{FF2B5EF4-FFF2-40B4-BE49-F238E27FC236}">
                <a16:creationId xmlns:a16="http://schemas.microsoft.com/office/drawing/2014/main" id="{8F5B49FF-8969-1950-38DC-BE3FE89BAB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0892" y="3723702"/>
            <a:ext cx="539496" cy="525299"/>
          </a:xfrm>
          <a:prstGeom prst="rect">
            <a:avLst/>
          </a:prstGeom>
        </p:spPr>
      </p:pic>
    </p:spTree>
    <p:extLst>
      <p:ext uri="{BB962C8B-B14F-4D97-AF65-F5344CB8AC3E}">
        <p14:creationId xmlns:p14="http://schemas.microsoft.com/office/powerpoint/2010/main" val="17492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25E-6 4.44444E-6 L -1.25E-6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2.5E-6 3.7037E-6 L -2.5E-6 0.01805 " pathEditMode="relative" rAng="0" ptsTypes="AA">
                                      <p:cBhvr>
                                        <p:cTn id="14" dur="500" spd="-100000" fill="hold"/>
                                        <p:tgtEl>
                                          <p:spTgt spid="3"/>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200"/>
                                  </p:stCondLst>
                                  <p:childTnLst>
                                    <p:animMotion origin="layout" path="M 2.5E-6 3.7037E-7 L 2.5E-6 0.01806 " pathEditMode="relative" rAng="0" ptsTypes="AA">
                                      <p:cBhvr>
                                        <p:cTn id="19" dur="500" spd="-100000" fill="hold"/>
                                        <p:tgtEl>
                                          <p:spTgt spid="5"/>
                                        </p:tgtEl>
                                        <p:attrNameLst>
                                          <p:attrName>ppt_x</p:attrName>
                                          <p:attrName>ppt_y</p:attrName>
                                        </p:attrNameLst>
                                      </p:cBhvr>
                                      <p:rCtr x="0" y="903"/>
                                    </p:animMotion>
                                  </p:childTnLst>
                                </p:cTn>
                              </p:par>
                              <p:par>
                                <p:cTn id="20" presetID="10" presetClass="entr" presetSubtype="0" fill="hold" nodeType="withEffect">
                                  <p:stCondLst>
                                    <p:cond delay="4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400"/>
                                  </p:stCondLst>
                                  <p:childTnLst>
                                    <p:animMotion origin="layout" path="M -2.5E-6 1.11111E-6 L -2.5E-6 0.01805 " pathEditMode="relative" rAng="0" ptsTypes="AA">
                                      <p:cBhvr>
                                        <p:cTn id="24" dur="500" spd="-100000" fill="hold"/>
                                        <p:tgtEl>
                                          <p:spTgt spid="8"/>
                                        </p:tgtEl>
                                        <p:attrNameLst>
                                          <p:attrName>ppt_x</p:attrName>
                                          <p:attrName>ppt_y</p:attrName>
                                        </p:attrNameLst>
                                      </p:cBhvr>
                                      <p:rCtr x="0" y="903"/>
                                    </p:animMotion>
                                  </p:childTnLst>
                                </p:cTn>
                              </p:par>
                              <p:par>
                                <p:cTn id="25" presetID="10" presetClass="entr" presetSubtype="0" fill="hold" grpId="0"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400"/>
                                  </p:stCondLst>
                                  <p:childTnLst>
                                    <p:animMotion origin="layout" path="M 2.29167E-6 -1.85185E-6 L 2.29167E-6 0.01806 " pathEditMode="relative" rAng="0" ptsTypes="AA">
                                      <p:cBhvr>
                                        <p:cTn id="29" dur="500" spd="-100000" fill="hold"/>
                                        <p:tgtEl>
                                          <p:spTgt spid="4"/>
                                        </p:tgtEl>
                                        <p:attrNameLst>
                                          <p:attrName>ppt_x</p:attrName>
                                          <p:attrName>ppt_y</p:attrName>
                                        </p:attrNameLst>
                                      </p:cBhvr>
                                      <p:rCtr x="0" y="903"/>
                                    </p:animMotion>
                                  </p:childTnLst>
                                </p:cTn>
                              </p:par>
                              <p:par>
                                <p:cTn id="30" presetID="10" presetClass="entr" presetSubtype="0" fill="hold" grpId="0" nodeType="withEffect">
                                  <p:stCondLst>
                                    <p:cond delay="3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300"/>
                                  </p:stCondLst>
                                  <p:childTnLst>
                                    <p:animMotion origin="layout" path="M 2.29167E-6 0 L 2.29167E-6 0.01806 " pathEditMode="relative" rAng="0" ptsTypes="AA">
                                      <p:cBhvr>
                                        <p:cTn id="34" dur="500" spd="-100000" fill="hold"/>
                                        <p:tgtEl>
                                          <p:spTgt spid="6"/>
                                        </p:tgtEl>
                                        <p:attrNameLst>
                                          <p:attrName>ppt_x</p:attrName>
                                          <p:attrName>ppt_y</p:attrName>
                                        </p:attrNameLst>
                                      </p:cBhvr>
                                      <p:rCtr x="0" y="903"/>
                                    </p:animMotion>
                                  </p:childTnLst>
                                </p:cTn>
                              </p:par>
                              <p:par>
                                <p:cTn id="35" presetID="10" presetClass="entr" presetSubtype="0" fill="hold" nodeType="withEffect">
                                  <p:stCondLst>
                                    <p:cond delay="3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300"/>
                                  </p:stCondLst>
                                  <p:childTnLst>
                                    <p:animMotion origin="layout" path="M -2.5E-6 0 L -2.5E-6 0.01806 " pathEditMode="relative" rAng="0" ptsTypes="AA">
                                      <p:cBhvr>
                                        <p:cTn id="39" dur="500" spd="-100000" fill="hold"/>
                                        <p:tgtEl>
                                          <p:spTgt spid="1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P spid="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232475" y="400401"/>
            <a:ext cx="11374308" cy="492443"/>
          </a:xfrm>
        </p:spPr>
        <p:txBody>
          <a:bodyPr/>
          <a:lstStyle/>
          <a:p>
            <a:pPr algn="ctr"/>
            <a:r>
              <a:rPr lang="en-US" sz="3200" dirty="0"/>
              <a:t>Azure AI Portfolio</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780" y="1170662"/>
              <a:ext cx="1889575" cy="69449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6426" y="1109708"/>
              <a:ext cx="1838958" cy="808820"/>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OpenAI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Tree>
    <p:extLst>
      <p:ext uri="{BB962C8B-B14F-4D97-AF65-F5344CB8AC3E}">
        <p14:creationId xmlns:p14="http://schemas.microsoft.com/office/powerpoint/2010/main" val="3685734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4">
            <a:extLst>
              <a:ext uri="{FF2B5EF4-FFF2-40B4-BE49-F238E27FC236}">
                <a16:creationId xmlns:a16="http://schemas.microsoft.com/office/drawing/2014/main" id="{2A48A5C3-02A3-6251-4C71-59245D8050FF}"/>
              </a:ext>
            </a:extLst>
          </p:cNvPr>
          <p:cNvSpPr txBox="1">
            <a:spLocks noGrp="1"/>
          </p:cNvSpPr>
          <p:nvPr>
            <p:ph type="title" idx="4294967295"/>
          </p:nvPr>
        </p:nvSpPr>
        <p:spPr>
          <a:xfrm>
            <a:off x="3802838"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14" name="Title 14">
            <a:extLst>
              <a:ext uri="{FF2B5EF4-FFF2-40B4-BE49-F238E27FC236}">
                <a16:creationId xmlns:a16="http://schemas.microsoft.com/office/drawing/2014/main" id="{2435D632-40F6-AC31-E840-323772410B48}"/>
              </a:ext>
            </a:extLst>
          </p:cNvPr>
          <p:cNvSpPr txBox="1">
            <a:spLocks/>
          </p:cNvSpPr>
          <p:nvPr/>
        </p:nvSpPr>
        <p:spPr>
          <a:xfrm>
            <a:off x="4146730"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Tree>
    <p:extLst>
      <p:ext uri="{BB962C8B-B14F-4D97-AF65-F5344CB8AC3E}">
        <p14:creationId xmlns:p14="http://schemas.microsoft.com/office/powerpoint/2010/main" val="27508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4.44444E-6 L 0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0 -3.7037E-6 L 0 0.01968 " pathEditMode="relative" rAng="0" ptsTypes="AA">
                                      <p:cBhvr>
                                        <p:cTn id="14"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588263" y="470848"/>
            <a:ext cx="11018520" cy="553998"/>
          </a:xfrm>
        </p:spPr>
        <p:txBody>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lvl="0"/>
            <a:r>
              <a:rPr lang="en-GB" sz="3600" b="0">
                <a:gradFill flip="none" rotWithShape="1">
                  <a:gsLst>
                    <a:gs pos="0">
                      <a:srgbClr val="8EC8E8"/>
                    </a:gs>
                    <a:gs pos="53000">
                      <a:srgbClr val="CD9AD0"/>
                    </a:gs>
                  </a:gsLst>
                  <a:lin ang="0" scaled="1"/>
                  <a:tileRect/>
                </a:gradFill>
                <a:latin typeface="+mj-lt"/>
              </a:rPr>
              <a:t>Responsible AI </a:t>
            </a:r>
            <a:r>
              <a:rPr lang="en-GB" sz="3600" b="0">
                <a:gradFill>
                  <a:gsLst>
                    <a:gs pos="0">
                      <a:schemeClr val="tx1"/>
                    </a:gs>
                    <a:gs pos="53000">
                      <a:schemeClr val="tx1"/>
                    </a:gs>
                  </a:gsLst>
                  <a:lin ang="0" scaled="1"/>
                </a:gradFill>
                <a:latin typeface="+mj-lt"/>
              </a:rPr>
              <a:t>built into Azure AI</a:t>
            </a:r>
            <a:endParaRPr lang="en-US" sz="3600" b="0" noProof="0">
              <a:gradFill>
                <a:gsLst>
                  <a:gs pos="0">
                    <a:schemeClr val="tx1"/>
                  </a:gs>
                  <a:gs pos="53000">
                    <a:schemeClr val="tx1"/>
                  </a:gs>
                </a:gsLst>
                <a:lin ang="0" scaled="1"/>
              </a:gradFill>
              <a:latin typeface="+mn-lt"/>
            </a:endParaRPr>
          </a:p>
        </p:txBody>
      </p:sp>
      <p:grpSp>
        <p:nvGrpSpPr>
          <p:cNvPr id="68" name="Group 67" descr="Fairness&#10;&#10;Assess fairness and mitigate fairness issues to build models for everyone.&#10;">
            <a:extLst>
              <a:ext uri="{FF2B5EF4-FFF2-40B4-BE49-F238E27FC236}">
                <a16:creationId xmlns:a16="http://schemas.microsoft.com/office/drawing/2014/main" id="{D583204F-2B06-81E0-23B9-33B876CCD025}"/>
              </a:ext>
            </a:extLst>
          </p:cNvPr>
          <p:cNvGrpSpPr/>
          <p:nvPr/>
        </p:nvGrpSpPr>
        <p:grpSpPr>
          <a:xfrm>
            <a:off x="825917" y="1759251"/>
            <a:ext cx="2755484" cy="1656662"/>
            <a:chOff x="825917" y="1759251"/>
            <a:chExt cx="2755484" cy="1656662"/>
          </a:xfrm>
        </p:grpSpPr>
        <p:sp>
          <p:nvSpPr>
            <p:cNvPr id="18" name="Title 14">
              <a:extLst>
                <a:ext uri="{FF2B5EF4-FFF2-40B4-BE49-F238E27FC236}">
                  <a16:creationId xmlns:a16="http://schemas.microsoft.com/office/drawing/2014/main" id="{C6D33796-C756-498E-8A8E-50F3627E4C8E}"/>
                </a:ext>
              </a:extLst>
            </p:cNvPr>
            <p:cNvSpPr txBox="1">
              <a:spLocks/>
            </p:cNvSpPr>
            <p:nvPr/>
          </p:nvSpPr>
          <p:spPr>
            <a:xfrm>
              <a:off x="825917"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Fairness</a:t>
              </a:r>
            </a:p>
          </p:txBody>
        </p:sp>
        <p:sp>
          <p:nvSpPr>
            <p:cNvPr id="37" name="TextBox 36">
              <a:extLst>
                <a:ext uri="{FF2B5EF4-FFF2-40B4-BE49-F238E27FC236}">
                  <a16:creationId xmlns:a16="http://schemas.microsoft.com/office/drawing/2014/main" id="{505F920A-2641-C76D-26CC-E8FEBC6F890A}"/>
                </a:ext>
              </a:extLst>
            </p:cNvPr>
            <p:cNvSpPr txBox="1"/>
            <p:nvPr/>
          </p:nvSpPr>
          <p:spPr>
            <a:xfrm>
              <a:off x="825917" y="2677249"/>
              <a:ext cx="2456126"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Assess fairness and mitigate fairness issues to build models for everyone.</a:t>
              </a:r>
            </a:p>
          </p:txBody>
        </p:sp>
        <p:sp>
          <p:nvSpPr>
            <p:cNvPr id="51" name="Graphic 49">
              <a:extLst>
                <a:ext uri="{FF2B5EF4-FFF2-40B4-BE49-F238E27FC236}">
                  <a16:creationId xmlns:a16="http://schemas.microsoft.com/office/drawing/2014/main" id="{012EB565-6CB5-E0B0-DE2B-55D809294626}"/>
                </a:ext>
              </a:extLst>
            </p:cNvPr>
            <p:cNvSpPr/>
            <p:nvPr/>
          </p:nvSpPr>
          <p:spPr>
            <a:xfrm>
              <a:off x="825917" y="1759251"/>
              <a:ext cx="392381" cy="353143"/>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gradFill>
              <a:gsLst>
                <a:gs pos="26000">
                  <a:srgbClr val="8DC8E8"/>
                </a:gs>
                <a:gs pos="75000">
                  <a:srgbClr val="CD98CF"/>
                </a:gs>
              </a:gsLst>
              <a:lin ang="2700000" scaled="0"/>
            </a:gradFill>
            <a:ln w="19447" cap="flat">
              <a:noFill/>
              <a:prstDash val="solid"/>
              <a:miter/>
            </a:ln>
          </p:spPr>
          <p:txBody>
            <a:bodyPr rtlCol="0" anchor="ctr"/>
            <a:lstStyle/>
            <a:p>
              <a:endParaRPr lang="en-US"/>
            </a:p>
          </p:txBody>
        </p:sp>
      </p:grpSp>
      <p:grpSp>
        <p:nvGrpSpPr>
          <p:cNvPr id="69" name="Group 68" descr="Explainability&#10;&#10;Understand model predictions &#10;by generating feature importance values for your mode.&#10;">
            <a:extLst>
              <a:ext uri="{FF2B5EF4-FFF2-40B4-BE49-F238E27FC236}">
                <a16:creationId xmlns:a16="http://schemas.microsoft.com/office/drawing/2014/main" id="{B11E66B9-6921-C8F4-CD26-0106346A2266}"/>
              </a:ext>
            </a:extLst>
          </p:cNvPr>
          <p:cNvGrpSpPr/>
          <p:nvPr/>
        </p:nvGrpSpPr>
        <p:grpSpPr>
          <a:xfrm>
            <a:off x="4043501" y="1728638"/>
            <a:ext cx="3041637" cy="1687275"/>
            <a:chOff x="4043501" y="1728638"/>
            <a:chExt cx="3041637" cy="1687275"/>
          </a:xfrm>
        </p:grpSpPr>
        <p:sp>
          <p:nvSpPr>
            <p:cNvPr id="20" name="Title 14">
              <a:extLst>
                <a:ext uri="{FF2B5EF4-FFF2-40B4-BE49-F238E27FC236}">
                  <a16:creationId xmlns:a16="http://schemas.microsoft.com/office/drawing/2014/main" id="{7EA7FDB3-9667-F772-83CB-6D499F0632B8}"/>
                </a:ext>
              </a:extLst>
            </p:cNvPr>
            <p:cNvSpPr txBox="1">
              <a:spLocks/>
            </p:cNvSpPr>
            <p:nvPr/>
          </p:nvSpPr>
          <p:spPr>
            <a:xfrm>
              <a:off x="4043501"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Explainability</a:t>
              </a:r>
            </a:p>
          </p:txBody>
        </p:sp>
        <p:sp>
          <p:nvSpPr>
            <p:cNvPr id="38" name="TextBox 37">
              <a:extLst>
                <a:ext uri="{FF2B5EF4-FFF2-40B4-BE49-F238E27FC236}">
                  <a16:creationId xmlns:a16="http://schemas.microsoft.com/office/drawing/2014/main" id="{FD14F2E0-BB50-988E-4632-EA76DFDE110C}"/>
                </a:ext>
              </a:extLst>
            </p:cNvPr>
            <p:cNvSpPr txBox="1"/>
            <p:nvPr/>
          </p:nvSpPr>
          <p:spPr>
            <a:xfrm>
              <a:off x="4043501" y="2677249"/>
              <a:ext cx="3041637"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Understand model predictions </a:t>
              </a:r>
              <a:br>
                <a:rPr lang="en-US" sz="1600">
                  <a:gradFill>
                    <a:gsLst>
                      <a:gs pos="26000">
                        <a:schemeClr val="tx1"/>
                      </a:gs>
                      <a:gs pos="75000">
                        <a:schemeClr val="tx1"/>
                      </a:gs>
                    </a:gsLst>
                    <a:lin ang="2700000" scaled="0"/>
                  </a:gradFill>
                </a:rPr>
              </a:br>
              <a:r>
                <a:rPr lang="en-US" sz="1600">
                  <a:gradFill>
                    <a:gsLst>
                      <a:gs pos="26000">
                        <a:schemeClr val="tx1"/>
                      </a:gs>
                      <a:gs pos="75000">
                        <a:schemeClr val="tx1"/>
                      </a:gs>
                    </a:gsLst>
                    <a:lin ang="2700000" scaled="0"/>
                  </a:gradFill>
                </a:rPr>
                <a:t>by generating feature importance values for your mode.</a:t>
              </a:r>
            </a:p>
          </p:txBody>
        </p:sp>
        <p:sp>
          <p:nvSpPr>
            <p:cNvPr id="54" name="Graphic 52">
              <a:extLst>
                <a:ext uri="{FF2B5EF4-FFF2-40B4-BE49-F238E27FC236}">
                  <a16:creationId xmlns:a16="http://schemas.microsoft.com/office/drawing/2014/main" id="{02468828-8512-B094-D7D2-95777BCCA816}"/>
                </a:ext>
              </a:extLst>
            </p:cNvPr>
            <p:cNvSpPr/>
            <p:nvPr/>
          </p:nvSpPr>
          <p:spPr>
            <a:xfrm>
              <a:off x="4043501" y="1728638"/>
              <a:ext cx="383699" cy="383756"/>
            </a:xfrm>
            <a:custGeom>
              <a:avLst/>
              <a:gdLst>
                <a:gd name="connsiteX0" fmla="*/ 330888 w 330888"/>
                <a:gd name="connsiteY0" fmla="*/ 165443 h 330937"/>
                <a:gd name="connsiteX1" fmla="*/ 165444 w 330888"/>
                <a:gd name="connsiteY1" fmla="*/ 0 h 330937"/>
                <a:gd name="connsiteX2" fmla="*/ 0 w 330888"/>
                <a:gd name="connsiteY2" fmla="*/ 165443 h 330937"/>
                <a:gd name="connsiteX3" fmla="*/ 18942 w 330888"/>
                <a:gd name="connsiteY3" fmla="*/ 242380 h 330937"/>
                <a:gd name="connsiteX4" fmla="*/ 472 w 330888"/>
                <a:gd name="connsiteY4" fmla="*/ 313329 h 330937"/>
                <a:gd name="connsiteX5" fmla="*/ 473 w 330888"/>
                <a:gd name="connsiteY5" fmla="*/ 320417 h 330937"/>
                <a:gd name="connsiteX6" fmla="*/ 17626 w 330888"/>
                <a:gd name="connsiteY6" fmla="*/ 330481 h 330937"/>
                <a:gd name="connsiteX7" fmla="*/ 88608 w 330888"/>
                <a:gd name="connsiteY7" fmla="*/ 311999 h 330937"/>
                <a:gd name="connsiteX8" fmla="*/ 165444 w 330888"/>
                <a:gd name="connsiteY8" fmla="*/ 330888 h 330937"/>
                <a:gd name="connsiteX9" fmla="*/ 330888 w 330888"/>
                <a:gd name="connsiteY9" fmla="*/ 165443 h 330937"/>
                <a:gd name="connsiteX10" fmla="*/ 165444 w 330888"/>
                <a:gd name="connsiteY10" fmla="*/ 74474 h 330937"/>
                <a:gd name="connsiteX11" fmla="*/ 177852 w 330888"/>
                <a:gd name="connsiteY11" fmla="*/ 86882 h 330937"/>
                <a:gd name="connsiteX12" fmla="*/ 177852 w 330888"/>
                <a:gd name="connsiteY12" fmla="*/ 190285 h 330937"/>
                <a:gd name="connsiteX13" fmla="*/ 165444 w 330888"/>
                <a:gd name="connsiteY13" fmla="*/ 202693 h 330937"/>
                <a:gd name="connsiteX14" fmla="*/ 153036 w 330888"/>
                <a:gd name="connsiteY14" fmla="*/ 190285 h 330937"/>
                <a:gd name="connsiteX15" fmla="*/ 153036 w 330888"/>
                <a:gd name="connsiteY15" fmla="*/ 86882 h 330937"/>
                <a:gd name="connsiteX16" fmla="*/ 165444 w 330888"/>
                <a:gd name="connsiteY16" fmla="*/ 74474 h 330937"/>
                <a:gd name="connsiteX17" fmla="*/ 181989 w 330888"/>
                <a:gd name="connsiteY17" fmla="*/ 239883 h 330937"/>
                <a:gd name="connsiteX18" fmla="*/ 165444 w 330888"/>
                <a:gd name="connsiteY18" fmla="*/ 256428 h 330937"/>
                <a:gd name="connsiteX19" fmla="*/ 148900 w 330888"/>
                <a:gd name="connsiteY19" fmla="*/ 239883 h 330937"/>
                <a:gd name="connsiteX20" fmla="*/ 165444 w 330888"/>
                <a:gd name="connsiteY20" fmla="*/ 223339 h 330937"/>
                <a:gd name="connsiteX21" fmla="*/ 181989 w 330888"/>
                <a:gd name="connsiteY21" fmla="*/ 239883 h 33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0888" h="330937">
                  <a:moveTo>
                    <a:pt x="330888" y="165443"/>
                  </a:moveTo>
                  <a:cubicBezTo>
                    <a:pt x="330888" y="74072"/>
                    <a:pt x="256816" y="0"/>
                    <a:pt x="165444" y="0"/>
                  </a:cubicBezTo>
                  <a:cubicBezTo>
                    <a:pt x="74072" y="0"/>
                    <a:pt x="0" y="74072"/>
                    <a:pt x="0" y="165443"/>
                  </a:cubicBezTo>
                  <a:cubicBezTo>
                    <a:pt x="0" y="192623"/>
                    <a:pt x="6571" y="218872"/>
                    <a:pt x="18942" y="242380"/>
                  </a:cubicBezTo>
                  <a:lnTo>
                    <a:pt x="472" y="313329"/>
                  </a:lnTo>
                  <a:cubicBezTo>
                    <a:pt x="-133" y="315652"/>
                    <a:pt x="-133" y="318092"/>
                    <a:pt x="473" y="320417"/>
                  </a:cubicBezTo>
                  <a:cubicBezTo>
                    <a:pt x="2430" y="327933"/>
                    <a:pt x="10110" y="332438"/>
                    <a:pt x="17626" y="330481"/>
                  </a:cubicBezTo>
                  <a:lnTo>
                    <a:pt x="88608" y="311999"/>
                  </a:lnTo>
                  <a:cubicBezTo>
                    <a:pt x="112091" y="324336"/>
                    <a:pt x="138305" y="330888"/>
                    <a:pt x="165444" y="330888"/>
                  </a:cubicBezTo>
                  <a:cubicBezTo>
                    <a:pt x="256816" y="330888"/>
                    <a:pt x="330888" y="256817"/>
                    <a:pt x="330888" y="165443"/>
                  </a:cubicBezTo>
                  <a:close/>
                  <a:moveTo>
                    <a:pt x="165444" y="74474"/>
                  </a:moveTo>
                  <a:cubicBezTo>
                    <a:pt x="172297" y="74474"/>
                    <a:pt x="177852" y="80029"/>
                    <a:pt x="177852" y="86882"/>
                  </a:cubicBezTo>
                  <a:lnTo>
                    <a:pt x="177852" y="190285"/>
                  </a:lnTo>
                  <a:cubicBezTo>
                    <a:pt x="177852" y="197137"/>
                    <a:pt x="172297" y="202693"/>
                    <a:pt x="165444" y="202693"/>
                  </a:cubicBezTo>
                  <a:cubicBezTo>
                    <a:pt x="158591" y="202693"/>
                    <a:pt x="153036" y="197137"/>
                    <a:pt x="153036" y="190285"/>
                  </a:cubicBezTo>
                  <a:lnTo>
                    <a:pt x="153036" y="86882"/>
                  </a:lnTo>
                  <a:cubicBezTo>
                    <a:pt x="153036" y="80029"/>
                    <a:pt x="158591" y="74474"/>
                    <a:pt x="165444" y="74474"/>
                  </a:cubicBezTo>
                  <a:close/>
                  <a:moveTo>
                    <a:pt x="181989" y="239883"/>
                  </a:moveTo>
                  <a:cubicBezTo>
                    <a:pt x="181989" y="249021"/>
                    <a:pt x="174582" y="256428"/>
                    <a:pt x="165444" y="256428"/>
                  </a:cubicBezTo>
                  <a:cubicBezTo>
                    <a:pt x="156307" y="256428"/>
                    <a:pt x="148900" y="249021"/>
                    <a:pt x="148900" y="239883"/>
                  </a:cubicBezTo>
                  <a:cubicBezTo>
                    <a:pt x="148900" y="230746"/>
                    <a:pt x="156307" y="223339"/>
                    <a:pt x="165444" y="223339"/>
                  </a:cubicBezTo>
                  <a:cubicBezTo>
                    <a:pt x="174582" y="223339"/>
                    <a:pt x="181989" y="230746"/>
                    <a:pt x="181989" y="239883"/>
                  </a:cubicBezTo>
                  <a:close/>
                </a:path>
              </a:pathLst>
            </a:custGeom>
            <a:gradFill>
              <a:gsLst>
                <a:gs pos="26000">
                  <a:srgbClr val="8DC8E8"/>
                </a:gs>
                <a:gs pos="75000">
                  <a:srgbClr val="CD98CF"/>
                </a:gs>
              </a:gsLst>
              <a:lin ang="2700000" scaled="0"/>
            </a:gradFill>
            <a:ln w="16272" cap="flat">
              <a:noFill/>
              <a:prstDash val="solid"/>
              <a:miter/>
            </a:ln>
          </p:spPr>
          <p:txBody>
            <a:bodyPr rtlCol="0" anchor="ctr"/>
            <a:lstStyle/>
            <a:p>
              <a:endParaRPr lang="en-US"/>
            </a:p>
          </p:txBody>
        </p:sp>
      </p:grpSp>
      <p:grpSp>
        <p:nvGrpSpPr>
          <p:cNvPr id="70" name="Group 69" descr="Counterfactuals&#10;&#10;Observe feature perturbations and find the closest datapoints with different model predictions.&#10;">
            <a:extLst>
              <a:ext uri="{FF2B5EF4-FFF2-40B4-BE49-F238E27FC236}">
                <a16:creationId xmlns:a16="http://schemas.microsoft.com/office/drawing/2014/main" id="{3A8FA36D-2BE4-9864-4425-5C3C8109155C}"/>
              </a:ext>
            </a:extLst>
          </p:cNvPr>
          <p:cNvGrpSpPr/>
          <p:nvPr/>
        </p:nvGrpSpPr>
        <p:grpSpPr>
          <a:xfrm>
            <a:off x="7846597" y="1717093"/>
            <a:ext cx="3041637" cy="1698820"/>
            <a:chOff x="7846597" y="1717093"/>
            <a:chExt cx="3041637" cy="1698820"/>
          </a:xfrm>
        </p:grpSpPr>
        <p:sp>
          <p:nvSpPr>
            <p:cNvPr id="22" name="Title 14">
              <a:extLst>
                <a:ext uri="{FF2B5EF4-FFF2-40B4-BE49-F238E27FC236}">
                  <a16:creationId xmlns:a16="http://schemas.microsoft.com/office/drawing/2014/main" id="{F60F5311-0604-E7A0-3CB1-A256E7C71170}"/>
                </a:ext>
              </a:extLst>
            </p:cNvPr>
            <p:cNvSpPr txBox="1">
              <a:spLocks/>
            </p:cNvSpPr>
            <p:nvPr/>
          </p:nvSpPr>
          <p:spPr>
            <a:xfrm>
              <a:off x="7846597" y="2256322"/>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Counterfactuals</a:t>
              </a:r>
            </a:p>
          </p:txBody>
        </p:sp>
        <p:sp>
          <p:nvSpPr>
            <p:cNvPr id="39" name="TextBox 38">
              <a:extLst>
                <a:ext uri="{FF2B5EF4-FFF2-40B4-BE49-F238E27FC236}">
                  <a16:creationId xmlns:a16="http://schemas.microsoft.com/office/drawing/2014/main" id="{14E98187-C5EB-4D30-CB5F-C34B72B030CB}"/>
                </a:ext>
              </a:extLst>
            </p:cNvPr>
            <p:cNvSpPr txBox="1"/>
            <p:nvPr/>
          </p:nvSpPr>
          <p:spPr>
            <a:xfrm>
              <a:off x="7846597" y="2677249"/>
              <a:ext cx="3041637"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Observe feature perturbations and find the closest datapoints with different model predictions.</a:t>
              </a:r>
            </a:p>
          </p:txBody>
        </p:sp>
        <p:sp>
          <p:nvSpPr>
            <p:cNvPr id="57" name="Graphic 55">
              <a:extLst>
                <a:ext uri="{FF2B5EF4-FFF2-40B4-BE49-F238E27FC236}">
                  <a16:creationId xmlns:a16="http://schemas.microsoft.com/office/drawing/2014/main" id="{0EE67439-832C-85C0-E687-9D3EB6F1265A}"/>
                </a:ext>
              </a:extLst>
            </p:cNvPr>
            <p:cNvSpPr/>
            <p:nvPr/>
          </p:nvSpPr>
          <p:spPr>
            <a:xfrm>
              <a:off x="7846597" y="1717093"/>
              <a:ext cx="395301" cy="395301"/>
            </a:xfrm>
            <a:custGeom>
              <a:avLst/>
              <a:gdLst>
                <a:gd name="connsiteX0" fmla="*/ 160258 w 395301"/>
                <a:gd name="connsiteY0" fmla="*/ 0 h 395301"/>
                <a:gd name="connsiteX1" fmla="*/ 320515 w 395301"/>
                <a:gd name="connsiteY1" fmla="*/ 160258 h 395301"/>
                <a:gd name="connsiteX2" fmla="*/ 287694 w 395301"/>
                <a:gd name="connsiteY2" fmla="*/ 257444 h 395301"/>
                <a:gd name="connsiteX3" fmla="*/ 389043 w 395301"/>
                <a:gd name="connsiteY3" fmla="*/ 358825 h 395301"/>
                <a:gd name="connsiteX4" fmla="*/ 389043 w 395301"/>
                <a:gd name="connsiteY4" fmla="*/ 389043 h 395301"/>
                <a:gd name="connsiteX5" fmla="*/ 360838 w 395301"/>
                <a:gd name="connsiteY5" fmla="*/ 390821 h 395301"/>
                <a:gd name="connsiteX6" fmla="*/ 358825 w 395301"/>
                <a:gd name="connsiteY6" fmla="*/ 389043 h 395301"/>
                <a:gd name="connsiteX7" fmla="*/ 257444 w 395301"/>
                <a:gd name="connsiteY7" fmla="*/ 287694 h 395301"/>
                <a:gd name="connsiteX8" fmla="*/ 160258 w 395301"/>
                <a:gd name="connsiteY8" fmla="*/ 320515 h 395301"/>
                <a:gd name="connsiteX9" fmla="*/ 0 w 395301"/>
                <a:gd name="connsiteY9" fmla="*/ 160258 h 395301"/>
                <a:gd name="connsiteX10" fmla="*/ 160258 w 395301"/>
                <a:gd name="connsiteY10" fmla="*/ 0 h 395301"/>
                <a:gd name="connsiteX11" fmla="*/ 160258 w 395301"/>
                <a:gd name="connsiteY11" fmla="*/ 42735 h 395301"/>
                <a:gd name="connsiteX12" fmla="*/ 42735 w 395301"/>
                <a:gd name="connsiteY12" fmla="*/ 160258 h 395301"/>
                <a:gd name="connsiteX13" fmla="*/ 160258 w 395301"/>
                <a:gd name="connsiteY13" fmla="*/ 277780 h 395301"/>
                <a:gd name="connsiteX14" fmla="*/ 277780 w 395301"/>
                <a:gd name="connsiteY14" fmla="*/ 160258 h 395301"/>
                <a:gd name="connsiteX15" fmla="*/ 160258 w 395301"/>
                <a:gd name="connsiteY15" fmla="*/ 42735 h 39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5301" h="395301">
                  <a:moveTo>
                    <a:pt x="160258" y="0"/>
                  </a:moveTo>
                  <a:cubicBezTo>
                    <a:pt x="248765" y="0"/>
                    <a:pt x="320515" y="71750"/>
                    <a:pt x="320515" y="160258"/>
                  </a:cubicBezTo>
                  <a:cubicBezTo>
                    <a:pt x="320515" y="196798"/>
                    <a:pt x="308284" y="230484"/>
                    <a:pt x="287694" y="257444"/>
                  </a:cubicBezTo>
                  <a:lnTo>
                    <a:pt x="389043" y="358825"/>
                  </a:lnTo>
                  <a:cubicBezTo>
                    <a:pt x="397387" y="367169"/>
                    <a:pt x="397387" y="380699"/>
                    <a:pt x="389043" y="389043"/>
                  </a:cubicBezTo>
                  <a:cubicBezTo>
                    <a:pt x="381340" y="396746"/>
                    <a:pt x="369220" y="397338"/>
                    <a:pt x="360838" y="390821"/>
                  </a:cubicBezTo>
                  <a:lnTo>
                    <a:pt x="358825" y="389043"/>
                  </a:lnTo>
                  <a:lnTo>
                    <a:pt x="257444" y="287694"/>
                  </a:lnTo>
                  <a:cubicBezTo>
                    <a:pt x="230484" y="308284"/>
                    <a:pt x="196798" y="320515"/>
                    <a:pt x="160258" y="320515"/>
                  </a:cubicBezTo>
                  <a:cubicBezTo>
                    <a:pt x="71750" y="320515"/>
                    <a:pt x="0" y="248765"/>
                    <a:pt x="0" y="160258"/>
                  </a:cubicBezTo>
                  <a:cubicBezTo>
                    <a:pt x="0" y="71750"/>
                    <a:pt x="71750" y="0"/>
                    <a:pt x="160258" y="0"/>
                  </a:cubicBezTo>
                  <a:close/>
                  <a:moveTo>
                    <a:pt x="160258" y="42735"/>
                  </a:moveTo>
                  <a:cubicBezTo>
                    <a:pt x="95352" y="42735"/>
                    <a:pt x="42735" y="95352"/>
                    <a:pt x="42735" y="160258"/>
                  </a:cubicBezTo>
                  <a:cubicBezTo>
                    <a:pt x="42735" y="225164"/>
                    <a:pt x="95352" y="277780"/>
                    <a:pt x="160258" y="277780"/>
                  </a:cubicBezTo>
                  <a:cubicBezTo>
                    <a:pt x="225164" y="277780"/>
                    <a:pt x="277780" y="225164"/>
                    <a:pt x="277780" y="160258"/>
                  </a:cubicBezTo>
                  <a:cubicBezTo>
                    <a:pt x="277780" y="95352"/>
                    <a:pt x="225164" y="42735"/>
                    <a:pt x="160258" y="42735"/>
                  </a:cubicBezTo>
                  <a:close/>
                </a:path>
              </a:pathLst>
            </a:custGeom>
            <a:gradFill>
              <a:gsLst>
                <a:gs pos="26000">
                  <a:srgbClr val="8DC8E8"/>
                </a:gs>
                <a:gs pos="75000">
                  <a:srgbClr val="CD98CF"/>
                </a:gs>
              </a:gsLst>
              <a:lin ang="2700000" scaled="0"/>
            </a:gradFill>
            <a:ln w="21034" cap="flat">
              <a:noFill/>
              <a:prstDash val="solid"/>
              <a:miter/>
            </a:ln>
          </p:spPr>
          <p:txBody>
            <a:bodyPr rtlCol="0" anchor="ctr"/>
            <a:lstStyle/>
            <a:p>
              <a:endParaRPr lang="en-US"/>
            </a:p>
          </p:txBody>
        </p:sp>
      </p:grpSp>
      <p:grpSp>
        <p:nvGrpSpPr>
          <p:cNvPr id="71" name="Group 70" descr="Casual analysis&#10;&#10;Estimate the effect of a feature on real-world outcomes.&#10;">
            <a:extLst>
              <a:ext uri="{FF2B5EF4-FFF2-40B4-BE49-F238E27FC236}">
                <a16:creationId xmlns:a16="http://schemas.microsoft.com/office/drawing/2014/main" id="{432AE412-489F-42D0-5FDB-030562A17FA2}"/>
              </a:ext>
            </a:extLst>
          </p:cNvPr>
          <p:cNvGrpSpPr/>
          <p:nvPr/>
        </p:nvGrpSpPr>
        <p:grpSpPr>
          <a:xfrm>
            <a:off x="825917" y="3923169"/>
            <a:ext cx="2755484" cy="1857715"/>
            <a:chOff x="825917" y="3923169"/>
            <a:chExt cx="2755484" cy="1857715"/>
          </a:xfrm>
        </p:grpSpPr>
        <p:sp>
          <p:nvSpPr>
            <p:cNvPr id="23" name="Title 14">
              <a:extLst>
                <a:ext uri="{FF2B5EF4-FFF2-40B4-BE49-F238E27FC236}">
                  <a16:creationId xmlns:a16="http://schemas.microsoft.com/office/drawing/2014/main" id="{18E191DB-D321-74FC-18D3-B6ED45515B53}"/>
                </a:ext>
              </a:extLst>
            </p:cNvPr>
            <p:cNvSpPr txBox="1">
              <a:spLocks/>
            </p:cNvSpPr>
            <p:nvPr/>
          </p:nvSpPr>
          <p:spPr>
            <a:xfrm>
              <a:off x="825917"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Causal analysis</a:t>
              </a:r>
            </a:p>
          </p:txBody>
        </p:sp>
        <p:sp>
          <p:nvSpPr>
            <p:cNvPr id="40" name="TextBox 39">
              <a:extLst>
                <a:ext uri="{FF2B5EF4-FFF2-40B4-BE49-F238E27FC236}">
                  <a16:creationId xmlns:a16="http://schemas.microsoft.com/office/drawing/2014/main" id="{29C8900F-6205-BC13-C24B-371F98CACD9D}"/>
                </a:ext>
              </a:extLst>
            </p:cNvPr>
            <p:cNvSpPr txBox="1"/>
            <p:nvPr/>
          </p:nvSpPr>
          <p:spPr>
            <a:xfrm>
              <a:off x="825917" y="5042220"/>
              <a:ext cx="2456126"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Estimate the effect of a feature on real-world outcomes.</a:t>
              </a:r>
            </a:p>
          </p:txBody>
        </p:sp>
        <p:sp>
          <p:nvSpPr>
            <p:cNvPr id="60" name="Graphic 58">
              <a:extLst>
                <a:ext uri="{FF2B5EF4-FFF2-40B4-BE49-F238E27FC236}">
                  <a16:creationId xmlns:a16="http://schemas.microsoft.com/office/drawing/2014/main" id="{6257137E-21F8-BAC7-00B7-6BF890E355FA}"/>
                </a:ext>
              </a:extLst>
            </p:cNvPr>
            <p:cNvSpPr/>
            <p:nvPr/>
          </p:nvSpPr>
          <p:spPr>
            <a:xfrm>
              <a:off x="825917" y="3923169"/>
              <a:ext cx="404011" cy="466203"/>
            </a:xfrm>
            <a:custGeom>
              <a:avLst/>
              <a:gdLst>
                <a:gd name="connsiteX0" fmla="*/ 201161 w 275251"/>
                <a:gd name="connsiteY0" fmla="*/ 84699 h 317622"/>
                <a:gd name="connsiteX1" fmla="*/ 269979 w 275251"/>
                <a:gd name="connsiteY1" fmla="*/ 84699 h 317622"/>
                <a:gd name="connsiteX2" fmla="*/ 190573 w 275251"/>
                <a:gd name="connsiteY2" fmla="*/ 5294 h 317622"/>
                <a:gd name="connsiteX3" fmla="*/ 190573 w 275251"/>
                <a:gd name="connsiteY3" fmla="*/ 74112 h 317622"/>
                <a:gd name="connsiteX4" fmla="*/ 201161 w 275251"/>
                <a:gd name="connsiteY4" fmla="*/ 84699 h 317622"/>
                <a:gd name="connsiteX5" fmla="*/ 201161 w 275251"/>
                <a:gd name="connsiteY5" fmla="*/ 105874 h 317622"/>
                <a:gd name="connsiteX6" fmla="*/ 169399 w 275251"/>
                <a:gd name="connsiteY6" fmla="*/ 74112 h 317622"/>
                <a:gd name="connsiteX7" fmla="*/ 169399 w 275251"/>
                <a:gd name="connsiteY7" fmla="*/ 0 h 317622"/>
                <a:gd name="connsiteX8" fmla="*/ 95287 w 275251"/>
                <a:gd name="connsiteY8" fmla="*/ 0 h 317622"/>
                <a:gd name="connsiteX9" fmla="*/ 63524 w 275251"/>
                <a:gd name="connsiteY9" fmla="*/ 31762 h 317622"/>
                <a:gd name="connsiteX10" fmla="*/ 63524 w 275251"/>
                <a:gd name="connsiteY10" fmla="*/ 132914 h 317622"/>
                <a:gd name="connsiteX11" fmla="*/ 63690 w 275251"/>
                <a:gd name="connsiteY11" fmla="*/ 132839 h 317622"/>
                <a:gd name="connsiteX12" fmla="*/ 63906 w 275251"/>
                <a:gd name="connsiteY12" fmla="*/ 132745 h 317622"/>
                <a:gd name="connsiteX13" fmla="*/ 72778 w 275251"/>
                <a:gd name="connsiteY13" fmla="*/ 115233 h 317622"/>
                <a:gd name="connsiteX14" fmla="*/ 95287 w 275251"/>
                <a:gd name="connsiteY14" fmla="*/ 105895 h 317622"/>
                <a:gd name="connsiteX15" fmla="*/ 117711 w 275251"/>
                <a:gd name="connsiteY15" fmla="*/ 115170 h 317622"/>
                <a:gd name="connsiteX16" fmla="*/ 126668 w 275251"/>
                <a:gd name="connsiteY16" fmla="*/ 132766 h 317622"/>
                <a:gd name="connsiteX17" fmla="*/ 162432 w 275251"/>
                <a:gd name="connsiteY17" fmla="*/ 155233 h 317622"/>
                <a:gd name="connsiteX18" fmla="*/ 184877 w 275251"/>
                <a:gd name="connsiteY18" fmla="*/ 190976 h 317622"/>
                <a:gd name="connsiteX19" fmla="*/ 202410 w 275251"/>
                <a:gd name="connsiteY19" fmla="*/ 199869 h 317622"/>
                <a:gd name="connsiteX20" fmla="*/ 211748 w 275251"/>
                <a:gd name="connsiteY20" fmla="*/ 222357 h 317622"/>
                <a:gd name="connsiteX21" fmla="*/ 202495 w 275251"/>
                <a:gd name="connsiteY21" fmla="*/ 244781 h 317622"/>
                <a:gd name="connsiteX22" fmla="*/ 184877 w 275251"/>
                <a:gd name="connsiteY22" fmla="*/ 253759 h 317622"/>
                <a:gd name="connsiteX23" fmla="*/ 162411 w 275251"/>
                <a:gd name="connsiteY23" fmla="*/ 289502 h 317622"/>
                <a:gd name="connsiteX24" fmla="*/ 156457 w 275251"/>
                <a:gd name="connsiteY24" fmla="*/ 294357 h 317622"/>
                <a:gd name="connsiteX25" fmla="*/ 153644 w 275251"/>
                <a:gd name="connsiteY25" fmla="*/ 296469 h 317622"/>
                <a:gd name="connsiteX26" fmla="*/ 243489 w 275251"/>
                <a:gd name="connsiteY26" fmla="*/ 296469 h 317622"/>
                <a:gd name="connsiteX27" fmla="*/ 275251 w 275251"/>
                <a:gd name="connsiteY27" fmla="*/ 264706 h 317622"/>
                <a:gd name="connsiteX28" fmla="*/ 275251 w 275251"/>
                <a:gd name="connsiteY28" fmla="*/ 105874 h 317622"/>
                <a:gd name="connsiteX29" fmla="*/ 201161 w 275251"/>
                <a:gd name="connsiteY29" fmla="*/ 105874 h 317622"/>
                <a:gd name="connsiteX30" fmla="*/ 110257 w 275251"/>
                <a:gd name="connsiteY30" fmla="*/ 207365 h 317622"/>
                <a:gd name="connsiteX31" fmla="*/ 99416 w 275251"/>
                <a:gd name="connsiteY31" fmla="*/ 201563 h 317622"/>
                <a:gd name="connsiteX32" fmla="*/ 87177 w 275251"/>
                <a:gd name="connsiteY32" fmla="*/ 202770 h 317622"/>
                <a:gd name="connsiteX33" fmla="*/ 77669 w 275251"/>
                <a:gd name="connsiteY33" fmla="*/ 210562 h 317622"/>
                <a:gd name="connsiteX34" fmla="*/ 74112 w 275251"/>
                <a:gd name="connsiteY34" fmla="*/ 222336 h 317622"/>
                <a:gd name="connsiteX35" fmla="*/ 80316 w 275251"/>
                <a:gd name="connsiteY35" fmla="*/ 237306 h 317622"/>
                <a:gd name="connsiteX36" fmla="*/ 95287 w 275251"/>
                <a:gd name="connsiteY36" fmla="*/ 243510 h 317622"/>
                <a:gd name="connsiteX37" fmla="*/ 107060 w 275251"/>
                <a:gd name="connsiteY37" fmla="*/ 239953 h 317622"/>
                <a:gd name="connsiteX38" fmla="*/ 114852 w 275251"/>
                <a:gd name="connsiteY38" fmla="*/ 230446 h 317622"/>
                <a:gd name="connsiteX39" fmla="*/ 116059 w 275251"/>
                <a:gd name="connsiteY39" fmla="*/ 218206 h 317622"/>
                <a:gd name="connsiteX40" fmla="*/ 110257 w 275251"/>
                <a:gd name="connsiteY40" fmla="*/ 207365 h 317622"/>
                <a:gd name="connsiteX41" fmla="*/ 179986 w 275251"/>
                <a:gd name="connsiteY41" fmla="*/ 211748 h 317622"/>
                <a:gd name="connsiteX42" fmla="*/ 187482 w 275251"/>
                <a:gd name="connsiteY42" fmla="*/ 214840 h 317622"/>
                <a:gd name="connsiteX43" fmla="*/ 190573 w 275251"/>
                <a:gd name="connsiteY43" fmla="*/ 222336 h 317622"/>
                <a:gd name="connsiteX44" fmla="*/ 187482 w 275251"/>
                <a:gd name="connsiteY44" fmla="*/ 229831 h 317622"/>
                <a:gd name="connsiteX45" fmla="*/ 179986 w 275251"/>
                <a:gd name="connsiteY45" fmla="*/ 232923 h 317622"/>
                <a:gd name="connsiteX46" fmla="*/ 168319 w 275251"/>
                <a:gd name="connsiteY46" fmla="*/ 232923 h 317622"/>
                <a:gd name="connsiteX47" fmla="*/ 147461 w 275251"/>
                <a:gd name="connsiteY47" fmla="*/ 274510 h 317622"/>
                <a:gd name="connsiteX48" fmla="*/ 105874 w 275251"/>
                <a:gd name="connsiteY48" fmla="*/ 295367 h 317622"/>
                <a:gd name="connsiteX49" fmla="*/ 105874 w 275251"/>
                <a:gd name="connsiteY49" fmla="*/ 307035 h 317622"/>
                <a:gd name="connsiteX50" fmla="*/ 102783 w 275251"/>
                <a:gd name="connsiteY50" fmla="*/ 314531 h 317622"/>
                <a:gd name="connsiteX51" fmla="*/ 95287 w 275251"/>
                <a:gd name="connsiteY51" fmla="*/ 317622 h 317622"/>
                <a:gd name="connsiteX52" fmla="*/ 87791 w 275251"/>
                <a:gd name="connsiteY52" fmla="*/ 314531 h 317622"/>
                <a:gd name="connsiteX53" fmla="*/ 84699 w 275251"/>
                <a:gd name="connsiteY53" fmla="*/ 307035 h 317622"/>
                <a:gd name="connsiteX54" fmla="*/ 84699 w 275251"/>
                <a:gd name="connsiteY54" fmla="*/ 295367 h 317622"/>
                <a:gd name="connsiteX55" fmla="*/ 43112 w 275251"/>
                <a:gd name="connsiteY55" fmla="*/ 274510 h 317622"/>
                <a:gd name="connsiteX56" fmla="*/ 22255 w 275251"/>
                <a:gd name="connsiteY56" fmla="*/ 232923 h 317622"/>
                <a:gd name="connsiteX57" fmla="*/ 10587 w 275251"/>
                <a:gd name="connsiteY57" fmla="*/ 232923 h 317622"/>
                <a:gd name="connsiteX58" fmla="*/ 3092 w 275251"/>
                <a:gd name="connsiteY58" fmla="*/ 229831 h 317622"/>
                <a:gd name="connsiteX59" fmla="*/ 0 w 275251"/>
                <a:gd name="connsiteY59" fmla="*/ 222336 h 317622"/>
                <a:gd name="connsiteX60" fmla="*/ 3092 w 275251"/>
                <a:gd name="connsiteY60" fmla="*/ 214840 h 317622"/>
                <a:gd name="connsiteX61" fmla="*/ 10587 w 275251"/>
                <a:gd name="connsiteY61" fmla="*/ 211748 h 317622"/>
                <a:gd name="connsiteX62" fmla="*/ 22255 w 275251"/>
                <a:gd name="connsiteY62" fmla="*/ 211748 h 317622"/>
                <a:gd name="connsiteX63" fmla="*/ 43112 w 275251"/>
                <a:gd name="connsiteY63" fmla="*/ 170161 h 317622"/>
                <a:gd name="connsiteX64" fmla="*/ 84699 w 275251"/>
                <a:gd name="connsiteY64" fmla="*/ 149304 h 317622"/>
                <a:gd name="connsiteX65" fmla="*/ 84699 w 275251"/>
                <a:gd name="connsiteY65" fmla="*/ 137636 h 317622"/>
                <a:gd name="connsiteX66" fmla="*/ 87791 w 275251"/>
                <a:gd name="connsiteY66" fmla="*/ 130140 h 317622"/>
                <a:gd name="connsiteX67" fmla="*/ 95287 w 275251"/>
                <a:gd name="connsiteY67" fmla="*/ 127049 h 317622"/>
                <a:gd name="connsiteX68" fmla="*/ 102783 w 275251"/>
                <a:gd name="connsiteY68" fmla="*/ 130140 h 317622"/>
                <a:gd name="connsiteX69" fmla="*/ 105874 w 275251"/>
                <a:gd name="connsiteY69" fmla="*/ 137636 h 317622"/>
                <a:gd name="connsiteX70" fmla="*/ 105874 w 275251"/>
                <a:gd name="connsiteY70" fmla="*/ 149304 h 317622"/>
                <a:gd name="connsiteX71" fmla="*/ 147461 w 275251"/>
                <a:gd name="connsiteY71" fmla="*/ 170161 h 317622"/>
                <a:gd name="connsiteX72" fmla="*/ 168319 w 275251"/>
                <a:gd name="connsiteY72" fmla="*/ 211748 h 317622"/>
                <a:gd name="connsiteX73" fmla="*/ 179986 w 275251"/>
                <a:gd name="connsiteY73" fmla="*/ 211748 h 317622"/>
                <a:gd name="connsiteX74" fmla="*/ 132724 w 275251"/>
                <a:gd name="connsiteY74" fmla="*/ 259773 h 317622"/>
                <a:gd name="connsiteX75" fmla="*/ 144200 w 275251"/>
                <a:gd name="connsiteY75" fmla="*/ 242600 h 317622"/>
                <a:gd name="connsiteX76" fmla="*/ 148203 w 275251"/>
                <a:gd name="connsiteY76" fmla="*/ 222336 h 317622"/>
                <a:gd name="connsiteX77" fmla="*/ 136175 w 275251"/>
                <a:gd name="connsiteY77" fmla="*/ 188752 h 317622"/>
                <a:gd name="connsiteX78" fmla="*/ 105578 w 275251"/>
                <a:gd name="connsiteY78" fmla="*/ 170415 h 317622"/>
                <a:gd name="connsiteX79" fmla="*/ 70300 w 275251"/>
                <a:gd name="connsiteY79" fmla="*/ 175666 h 317622"/>
                <a:gd name="connsiteX80" fmla="*/ 46352 w 275251"/>
                <a:gd name="connsiteY80" fmla="*/ 202092 h 317622"/>
                <a:gd name="connsiteX81" fmla="*/ 44615 w 275251"/>
                <a:gd name="connsiteY81" fmla="*/ 237708 h 317622"/>
                <a:gd name="connsiteX82" fmla="*/ 65875 w 275251"/>
                <a:gd name="connsiteY82" fmla="*/ 266358 h 317622"/>
                <a:gd name="connsiteX83" fmla="*/ 100474 w 275251"/>
                <a:gd name="connsiteY83" fmla="*/ 275018 h 317622"/>
                <a:gd name="connsiteX84" fmla="*/ 132724 w 275251"/>
                <a:gd name="connsiteY84" fmla="*/ 259773 h 3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5251" h="317622">
                  <a:moveTo>
                    <a:pt x="201161" y="84699"/>
                  </a:moveTo>
                  <a:lnTo>
                    <a:pt x="269979" y="84699"/>
                  </a:lnTo>
                  <a:lnTo>
                    <a:pt x="190573" y="5294"/>
                  </a:lnTo>
                  <a:lnTo>
                    <a:pt x="190573" y="74112"/>
                  </a:lnTo>
                  <a:cubicBezTo>
                    <a:pt x="190573" y="79956"/>
                    <a:pt x="195316" y="84699"/>
                    <a:pt x="201161" y="84699"/>
                  </a:cubicBezTo>
                  <a:close/>
                  <a:moveTo>
                    <a:pt x="201161" y="105874"/>
                  </a:moveTo>
                  <a:cubicBezTo>
                    <a:pt x="183628" y="105874"/>
                    <a:pt x="169399" y="91645"/>
                    <a:pt x="169399" y="74112"/>
                  </a:cubicBezTo>
                  <a:lnTo>
                    <a:pt x="169399" y="0"/>
                  </a:lnTo>
                  <a:lnTo>
                    <a:pt x="95287" y="0"/>
                  </a:lnTo>
                  <a:cubicBezTo>
                    <a:pt x="77754" y="0"/>
                    <a:pt x="63524" y="14229"/>
                    <a:pt x="63524" y="31762"/>
                  </a:cubicBezTo>
                  <a:lnTo>
                    <a:pt x="63524" y="132914"/>
                  </a:lnTo>
                  <a:cubicBezTo>
                    <a:pt x="63582" y="132895"/>
                    <a:pt x="63635" y="132867"/>
                    <a:pt x="63690" y="132839"/>
                  </a:cubicBezTo>
                  <a:cubicBezTo>
                    <a:pt x="63756" y="132804"/>
                    <a:pt x="63824" y="132768"/>
                    <a:pt x="63906" y="132745"/>
                  </a:cubicBezTo>
                  <a:cubicBezTo>
                    <a:pt x="64922" y="126138"/>
                    <a:pt x="67992" y="120040"/>
                    <a:pt x="72778" y="115233"/>
                  </a:cubicBezTo>
                  <a:cubicBezTo>
                    <a:pt x="78770" y="109199"/>
                    <a:pt x="86774" y="105895"/>
                    <a:pt x="95287" y="105895"/>
                  </a:cubicBezTo>
                  <a:cubicBezTo>
                    <a:pt x="103735" y="105895"/>
                    <a:pt x="111718" y="109177"/>
                    <a:pt x="117711" y="115170"/>
                  </a:cubicBezTo>
                  <a:cubicBezTo>
                    <a:pt x="122560" y="119998"/>
                    <a:pt x="125651" y="126117"/>
                    <a:pt x="126668" y="132766"/>
                  </a:cubicBezTo>
                  <a:cubicBezTo>
                    <a:pt x="140050" y="137488"/>
                    <a:pt x="152374" y="145175"/>
                    <a:pt x="162432" y="155233"/>
                  </a:cubicBezTo>
                  <a:cubicBezTo>
                    <a:pt x="172490" y="165291"/>
                    <a:pt x="180155" y="177614"/>
                    <a:pt x="184877" y="190976"/>
                  </a:cubicBezTo>
                  <a:cubicBezTo>
                    <a:pt x="191484" y="191992"/>
                    <a:pt x="197582" y="195062"/>
                    <a:pt x="202410" y="199869"/>
                  </a:cubicBezTo>
                  <a:cubicBezTo>
                    <a:pt x="208424" y="205862"/>
                    <a:pt x="211748" y="213844"/>
                    <a:pt x="211748" y="222357"/>
                  </a:cubicBezTo>
                  <a:cubicBezTo>
                    <a:pt x="211748" y="230805"/>
                    <a:pt x="208466" y="238767"/>
                    <a:pt x="202495" y="244781"/>
                  </a:cubicBezTo>
                  <a:cubicBezTo>
                    <a:pt x="197667" y="249630"/>
                    <a:pt x="191547" y="252743"/>
                    <a:pt x="184877" y="253759"/>
                  </a:cubicBezTo>
                  <a:cubicBezTo>
                    <a:pt x="180155" y="267141"/>
                    <a:pt x="172490" y="279465"/>
                    <a:pt x="162411" y="289502"/>
                  </a:cubicBezTo>
                  <a:cubicBezTo>
                    <a:pt x="160594" y="291319"/>
                    <a:pt x="158527" y="292837"/>
                    <a:pt x="156457" y="294357"/>
                  </a:cubicBezTo>
                  <a:cubicBezTo>
                    <a:pt x="155512" y="295050"/>
                    <a:pt x="154567" y="295744"/>
                    <a:pt x="153644" y="296469"/>
                  </a:cubicBezTo>
                  <a:lnTo>
                    <a:pt x="243489" y="296469"/>
                  </a:lnTo>
                  <a:cubicBezTo>
                    <a:pt x="261022" y="296469"/>
                    <a:pt x="275251" y="282239"/>
                    <a:pt x="275251" y="264706"/>
                  </a:cubicBezTo>
                  <a:lnTo>
                    <a:pt x="275251" y="105874"/>
                  </a:lnTo>
                  <a:lnTo>
                    <a:pt x="201161" y="105874"/>
                  </a:lnTo>
                  <a:close/>
                  <a:moveTo>
                    <a:pt x="110257" y="207365"/>
                  </a:moveTo>
                  <a:cubicBezTo>
                    <a:pt x="107293" y="204400"/>
                    <a:pt x="103524" y="202368"/>
                    <a:pt x="99416" y="201563"/>
                  </a:cubicBezTo>
                  <a:cubicBezTo>
                    <a:pt x="95308" y="200758"/>
                    <a:pt x="91052" y="201161"/>
                    <a:pt x="87177" y="202770"/>
                  </a:cubicBezTo>
                  <a:cubicBezTo>
                    <a:pt x="83302" y="204358"/>
                    <a:pt x="79998" y="207090"/>
                    <a:pt x="77669" y="210562"/>
                  </a:cubicBezTo>
                  <a:cubicBezTo>
                    <a:pt x="75361" y="214056"/>
                    <a:pt x="74112" y="218143"/>
                    <a:pt x="74112" y="222336"/>
                  </a:cubicBezTo>
                  <a:cubicBezTo>
                    <a:pt x="74112" y="227947"/>
                    <a:pt x="76356" y="233325"/>
                    <a:pt x="80316" y="237306"/>
                  </a:cubicBezTo>
                  <a:cubicBezTo>
                    <a:pt x="84276" y="241287"/>
                    <a:pt x="89675" y="243510"/>
                    <a:pt x="95287" y="243510"/>
                  </a:cubicBezTo>
                  <a:cubicBezTo>
                    <a:pt x="99479" y="243510"/>
                    <a:pt x="103566" y="242282"/>
                    <a:pt x="107060" y="239953"/>
                  </a:cubicBezTo>
                  <a:cubicBezTo>
                    <a:pt x="110533" y="237624"/>
                    <a:pt x="113243" y="234320"/>
                    <a:pt x="114852" y="230446"/>
                  </a:cubicBezTo>
                  <a:cubicBezTo>
                    <a:pt x="116461" y="226570"/>
                    <a:pt x="116885" y="222314"/>
                    <a:pt x="116059" y="218206"/>
                  </a:cubicBezTo>
                  <a:cubicBezTo>
                    <a:pt x="115233" y="214099"/>
                    <a:pt x="113222" y="210329"/>
                    <a:pt x="110257" y="207365"/>
                  </a:cubicBezTo>
                  <a:close/>
                  <a:moveTo>
                    <a:pt x="179986" y="211748"/>
                  </a:moveTo>
                  <a:cubicBezTo>
                    <a:pt x="182802" y="211748"/>
                    <a:pt x="185491" y="212870"/>
                    <a:pt x="187482" y="214840"/>
                  </a:cubicBezTo>
                  <a:cubicBezTo>
                    <a:pt x="189472" y="216830"/>
                    <a:pt x="190573" y="219519"/>
                    <a:pt x="190573" y="222336"/>
                  </a:cubicBezTo>
                  <a:cubicBezTo>
                    <a:pt x="190573" y="225152"/>
                    <a:pt x="189451" y="227841"/>
                    <a:pt x="187482" y="229831"/>
                  </a:cubicBezTo>
                  <a:cubicBezTo>
                    <a:pt x="185491" y="231822"/>
                    <a:pt x="182802" y="232923"/>
                    <a:pt x="179986" y="232923"/>
                  </a:cubicBezTo>
                  <a:lnTo>
                    <a:pt x="168319" y="232923"/>
                  </a:lnTo>
                  <a:cubicBezTo>
                    <a:pt x="166032" y="248677"/>
                    <a:pt x="158705" y="263266"/>
                    <a:pt x="147461" y="274510"/>
                  </a:cubicBezTo>
                  <a:cubicBezTo>
                    <a:pt x="136218" y="285754"/>
                    <a:pt x="121628" y="293081"/>
                    <a:pt x="105874" y="295367"/>
                  </a:cubicBezTo>
                  <a:lnTo>
                    <a:pt x="105874" y="307035"/>
                  </a:lnTo>
                  <a:cubicBezTo>
                    <a:pt x="105874" y="309851"/>
                    <a:pt x="104752" y="312540"/>
                    <a:pt x="102783" y="314531"/>
                  </a:cubicBezTo>
                  <a:cubicBezTo>
                    <a:pt x="100792" y="316521"/>
                    <a:pt x="98103" y="317622"/>
                    <a:pt x="95287" y="317622"/>
                  </a:cubicBezTo>
                  <a:cubicBezTo>
                    <a:pt x="92470" y="317622"/>
                    <a:pt x="89781" y="316500"/>
                    <a:pt x="87791" y="314531"/>
                  </a:cubicBezTo>
                  <a:cubicBezTo>
                    <a:pt x="85800" y="312540"/>
                    <a:pt x="84699" y="309851"/>
                    <a:pt x="84699" y="307035"/>
                  </a:cubicBezTo>
                  <a:lnTo>
                    <a:pt x="84699" y="295367"/>
                  </a:lnTo>
                  <a:cubicBezTo>
                    <a:pt x="68945" y="293081"/>
                    <a:pt x="54356" y="285754"/>
                    <a:pt x="43112" y="274510"/>
                  </a:cubicBezTo>
                  <a:cubicBezTo>
                    <a:pt x="31868" y="263266"/>
                    <a:pt x="24542" y="248677"/>
                    <a:pt x="22255" y="232923"/>
                  </a:cubicBezTo>
                  <a:lnTo>
                    <a:pt x="10587" y="232923"/>
                  </a:lnTo>
                  <a:cubicBezTo>
                    <a:pt x="7771" y="232923"/>
                    <a:pt x="5082" y="231801"/>
                    <a:pt x="3092" y="229831"/>
                  </a:cubicBezTo>
                  <a:cubicBezTo>
                    <a:pt x="1101" y="227841"/>
                    <a:pt x="0" y="225152"/>
                    <a:pt x="0" y="222336"/>
                  </a:cubicBezTo>
                  <a:cubicBezTo>
                    <a:pt x="0" y="219519"/>
                    <a:pt x="1122" y="216830"/>
                    <a:pt x="3092" y="214840"/>
                  </a:cubicBezTo>
                  <a:cubicBezTo>
                    <a:pt x="5082" y="212849"/>
                    <a:pt x="7771" y="211748"/>
                    <a:pt x="10587" y="211748"/>
                  </a:cubicBezTo>
                  <a:lnTo>
                    <a:pt x="22255" y="211748"/>
                  </a:lnTo>
                  <a:cubicBezTo>
                    <a:pt x="24542" y="195994"/>
                    <a:pt x="31868" y="181405"/>
                    <a:pt x="43112" y="170161"/>
                  </a:cubicBezTo>
                  <a:cubicBezTo>
                    <a:pt x="54356" y="158917"/>
                    <a:pt x="68945" y="151590"/>
                    <a:pt x="84699" y="149304"/>
                  </a:cubicBezTo>
                  <a:lnTo>
                    <a:pt x="84699" y="137636"/>
                  </a:lnTo>
                  <a:cubicBezTo>
                    <a:pt x="84699" y="134820"/>
                    <a:pt x="85822" y="132131"/>
                    <a:pt x="87791" y="130140"/>
                  </a:cubicBezTo>
                  <a:cubicBezTo>
                    <a:pt x="89781" y="128150"/>
                    <a:pt x="92470" y="127049"/>
                    <a:pt x="95287" y="127049"/>
                  </a:cubicBezTo>
                  <a:cubicBezTo>
                    <a:pt x="98103" y="127049"/>
                    <a:pt x="100792" y="128171"/>
                    <a:pt x="102783" y="130140"/>
                  </a:cubicBezTo>
                  <a:cubicBezTo>
                    <a:pt x="104773" y="132131"/>
                    <a:pt x="105874" y="134820"/>
                    <a:pt x="105874" y="137636"/>
                  </a:cubicBezTo>
                  <a:lnTo>
                    <a:pt x="105874" y="149304"/>
                  </a:lnTo>
                  <a:cubicBezTo>
                    <a:pt x="121628" y="151590"/>
                    <a:pt x="136218" y="158917"/>
                    <a:pt x="147461" y="170161"/>
                  </a:cubicBezTo>
                  <a:cubicBezTo>
                    <a:pt x="158705" y="181405"/>
                    <a:pt x="166032" y="195994"/>
                    <a:pt x="168319" y="211748"/>
                  </a:cubicBezTo>
                  <a:lnTo>
                    <a:pt x="179986" y="211748"/>
                  </a:lnTo>
                  <a:close/>
                  <a:moveTo>
                    <a:pt x="132724" y="259773"/>
                  </a:moveTo>
                  <a:cubicBezTo>
                    <a:pt x="137636" y="254860"/>
                    <a:pt x="141532" y="249016"/>
                    <a:pt x="144200" y="242600"/>
                  </a:cubicBezTo>
                  <a:cubicBezTo>
                    <a:pt x="146847" y="236184"/>
                    <a:pt x="148203" y="229302"/>
                    <a:pt x="148203" y="222336"/>
                  </a:cubicBezTo>
                  <a:cubicBezTo>
                    <a:pt x="148203" y="210096"/>
                    <a:pt x="143946" y="198217"/>
                    <a:pt x="136175" y="188752"/>
                  </a:cubicBezTo>
                  <a:cubicBezTo>
                    <a:pt x="128404" y="179287"/>
                    <a:pt x="117584" y="172808"/>
                    <a:pt x="105578" y="170415"/>
                  </a:cubicBezTo>
                  <a:cubicBezTo>
                    <a:pt x="93572" y="168022"/>
                    <a:pt x="81100" y="169886"/>
                    <a:pt x="70300" y="175666"/>
                  </a:cubicBezTo>
                  <a:cubicBezTo>
                    <a:pt x="59501" y="181447"/>
                    <a:pt x="51031" y="190785"/>
                    <a:pt x="46352" y="202092"/>
                  </a:cubicBezTo>
                  <a:cubicBezTo>
                    <a:pt x="41672" y="213400"/>
                    <a:pt x="41058" y="225999"/>
                    <a:pt x="44615" y="237708"/>
                  </a:cubicBezTo>
                  <a:cubicBezTo>
                    <a:pt x="48173" y="249439"/>
                    <a:pt x="55690" y="259561"/>
                    <a:pt x="65875" y="266358"/>
                  </a:cubicBezTo>
                  <a:cubicBezTo>
                    <a:pt x="76060" y="273155"/>
                    <a:pt x="88278" y="276225"/>
                    <a:pt x="100474" y="275018"/>
                  </a:cubicBezTo>
                  <a:cubicBezTo>
                    <a:pt x="112671" y="273812"/>
                    <a:pt x="124063" y="268433"/>
                    <a:pt x="132724" y="259773"/>
                  </a:cubicBezTo>
                  <a:close/>
                </a:path>
              </a:pathLst>
            </a:custGeom>
            <a:gradFill>
              <a:gsLst>
                <a:gs pos="26000">
                  <a:srgbClr val="8DC8E8"/>
                </a:gs>
                <a:gs pos="75000">
                  <a:srgbClr val="CD98CF"/>
                </a:gs>
              </a:gsLst>
              <a:lin ang="2700000" scaled="0"/>
            </a:gradFill>
            <a:ln w="20836" cap="flat">
              <a:noFill/>
              <a:prstDash val="solid"/>
              <a:miter/>
            </a:ln>
          </p:spPr>
          <p:txBody>
            <a:bodyPr rtlCol="0" anchor="ctr"/>
            <a:lstStyle/>
            <a:p>
              <a:endParaRPr lang="en-US"/>
            </a:p>
          </p:txBody>
        </p:sp>
      </p:grpSp>
      <p:grpSp>
        <p:nvGrpSpPr>
          <p:cNvPr id="72" name="Group 71" descr="Error analysis&#10;&#10;Identify dataset cohorts with high error rates and visualize error distribution in your model.&#10;">
            <a:extLst>
              <a:ext uri="{FF2B5EF4-FFF2-40B4-BE49-F238E27FC236}">
                <a16:creationId xmlns:a16="http://schemas.microsoft.com/office/drawing/2014/main" id="{77371174-D331-C6D8-06FB-C0B837BBFC6D}"/>
              </a:ext>
            </a:extLst>
          </p:cNvPr>
          <p:cNvGrpSpPr/>
          <p:nvPr/>
        </p:nvGrpSpPr>
        <p:grpSpPr>
          <a:xfrm>
            <a:off x="4043501" y="4050516"/>
            <a:ext cx="3041637" cy="1730368"/>
            <a:chOff x="4043501" y="4050516"/>
            <a:chExt cx="3041637" cy="1730368"/>
          </a:xfrm>
        </p:grpSpPr>
        <p:sp>
          <p:nvSpPr>
            <p:cNvPr id="24" name="Title 14">
              <a:extLst>
                <a:ext uri="{FF2B5EF4-FFF2-40B4-BE49-F238E27FC236}">
                  <a16:creationId xmlns:a16="http://schemas.microsoft.com/office/drawing/2014/main" id="{B358DBB0-D84B-62A4-2E3F-FC2FE6A29F99}"/>
                </a:ext>
              </a:extLst>
            </p:cNvPr>
            <p:cNvSpPr txBox="1">
              <a:spLocks/>
            </p:cNvSpPr>
            <p:nvPr/>
          </p:nvSpPr>
          <p:spPr>
            <a:xfrm>
              <a:off x="4043501"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Error </a:t>
              </a:r>
              <a:r>
                <a:rPr kumimoji="0" lang="en-CA" sz="2000" b="0" i="0" u="none" strike="noStrike" kern="1200" cap="none" spc="-50" normalizeH="0" baseline="0" noProof="0">
                  <a:ln>
                    <a:noFill/>
                  </a:ln>
                  <a:gradFill>
                    <a:gsLst>
                      <a:gs pos="26000">
                        <a:srgbClr val="8DC8E8"/>
                      </a:gs>
                      <a:gs pos="75000">
                        <a:srgbClr val="CD98CF"/>
                      </a:gs>
                    </a:gsLst>
                    <a:lin ang="2700000" scaled="0"/>
                  </a:gradFill>
                  <a:effectLst/>
                  <a:uLnTx/>
                  <a:uFillTx/>
                  <a:latin typeface="Segoe UI Semibold"/>
                  <a:ea typeface="+mn-ea"/>
                  <a:cs typeface="Segoe UI Semibold" panose="020B0702040204020203" pitchFamily="34" charset="0"/>
                </a:rPr>
                <a:t>analysis</a:t>
              </a:r>
            </a:p>
          </p:txBody>
        </p:sp>
        <p:sp>
          <p:nvSpPr>
            <p:cNvPr id="41" name="TextBox 40">
              <a:extLst>
                <a:ext uri="{FF2B5EF4-FFF2-40B4-BE49-F238E27FC236}">
                  <a16:creationId xmlns:a16="http://schemas.microsoft.com/office/drawing/2014/main" id="{59A8642C-EF2B-C5AD-3F1A-387C2852FCA5}"/>
                </a:ext>
              </a:extLst>
            </p:cNvPr>
            <p:cNvSpPr txBox="1"/>
            <p:nvPr/>
          </p:nvSpPr>
          <p:spPr>
            <a:xfrm>
              <a:off x="4043501" y="5042220"/>
              <a:ext cx="3041637" cy="738664"/>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Identify dataset cohorts with high error rates and visualize error distribution in your model.</a:t>
              </a:r>
            </a:p>
          </p:txBody>
        </p:sp>
        <p:sp>
          <p:nvSpPr>
            <p:cNvPr id="63" name="Graphic 61">
              <a:extLst>
                <a:ext uri="{FF2B5EF4-FFF2-40B4-BE49-F238E27FC236}">
                  <a16:creationId xmlns:a16="http://schemas.microsoft.com/office/drawing/2014/main" id="{935E1106-2F22-2896-E439-3BCF54EBE947}"/>
                </a:ext>
              </a:extLst>
            </p:cNvPr>
            <p:cNvSpPr/>
            <p:nvPr/>
          </p:nvSpPr>
          <p:spPr>
            <a:xfrm>
              <a:off x="4043501" y="4050516"/>
              <a:ext cx="384036" cy="338856"/>
            </a:xfrm>
            <a:custGeom>
              <a:avLst/>
              <a:gdLst>
                <a:gd name="connsiteX0" fmla="*/ 16943 w 384036"/>
                <a:gd name="connsiteY0" fmla="*/ 0 h 338856"/>
                <a:gd name="connsiteX1" fmla="*/ 0 w 384036"/>
                <a:gd name="connsiteY1" fmla="*/ 16943 h 338856"/>
                <a:gd name="connsiteX2" fmla="*/ 16943 w 384036"/>
                <a:gd name="connsiteY2" fmla="*/ 33886 h 338856"/>
                <a:gd name="connsiteX3" fmla="*/ 344504 w 384036"/>
                <a:gd name="connsiteY3" fmla="*/ 33886 h 338856"/>
                <a:gd name="connsiteX4" fmla="*/ 361446 w 384036"/>
                <a:gd name="connsiteY4" fmla="*/ 16943 h 338856"/>
                <a:gd name="connsiteX5" fmla="*/ 344504 w 384036"/>
                <a:gd name="connsiteY5" fmla="*/ 0 h 338856"/>
                <a:gd name="connsiteX6" fmla="*/ 16943 w 384036"/>
                <a:gd name="connsiteY6" fmla="*/ 0 h 338856"/>
                <a:gd name="connsiteX7" fmla="*/ 16943 w 384036"/>
                <a:gd name="connsiteY7" fmla="*/ 135542 h 338856"/>
                <a:gd name="connsiteX8" fmla="*/ 0 w 384036"/>
                <a:gd name="connsiteY8" fmla="*/ 152485 h 338856"/>
                <a:gd name="connsiteX9" fmla="*/ 16943 w 384036"/>
                <a:gd name="connsiteY9" fmla="*/ 169428 h 338856"/>
                <a:gd name="connsiteX10" fmla="*/ 178226 w 384036"/>
                <a:gd name="connsiteY10" fmla="*/ 169428 h 338856"/>
                <a:gd name="connsiteX11" fmla="*/ 210924 w 384036"/>
                <a:gd name="connsiteY11" fmla="*/ 135542 h 338856"/>
                <a:gd name="connsiteX12" fmla="*/ 16943 w 384036"/>
                <a:gd name="connsiteY12" fmla="*/ 135542 h 338856"/>
                <a:gd name="connsiteX13" fmla="*/ 16943 w 384036"/>
                <a:gd name="connsiteY13" fmla="*/ 203314 h 338856"/>
                <a:gd name="connsiteX14" fmla="*/ 162810 w 384036"/>
                <a:gd name="connsiteY14" fmla="*/ 203314 h 338856"/>
                <a:gd name="connsiteX15" fmla="*/ 158133 w 384036"/>
                <a:gd name="connsiteY15" fmla="*/ 237199 h 338856"/>
                <a:gd name="connsiteX16" fmla="*/ 16943 w 384036"/>
                <a:gd name="connsiteY16" fmla="*/ 237199 h 338856"/>
                <a:gd name="connsiteX17" fmla="*/ 0 w 384036"/>
                <a:gd name="connsiteY17" fmla="*/ 220256 h 338856"/>
                <a:gd name="connsiteX18" fmla="*/ 16943 w 384036"/>
                <a:gd name="connsiteY18" fmla="*/ 203314 h 338856"/>
                <a:gd name="connsiteX19" fmla="*/ 16943 w 384036"/>
                <a:gd name="connsiteY19" fmla="*/ 271085 h 338856"/>
                <a:gd name="connsiteX20" fmla="*/ 162810 w 384036"/>
                <a:gd name="connsiteY20" fmla="*/ 271085 h 338856"/>
                <a:gd name="connsiteX21" fmla="*/ 178226 w 384036"/>
                <a:gd name="connsiteY21" fmla="*/ 304970 h 338856"/>
                <a:gd name="connsiteX22" fmla="*/ 16943 w 384036"/>
                <a:gd name="connsiteY22" fmla="*/ 304970 h 338856"/>
                <a:gd name="connsiteX23" fmla="*/ 0 w 384036"/>
                <a:gd name="connsiteY23" fmla="*/ 288028 h 338856"/>
                <a:gd name="connsiteX24" fmla="*/ 16943 w 384036"/>
                <a:gd name="connsiteY24" fmla="*/ 271085 h 338856"/>
                <a:gd name="connsiteX25" fmla="*/ 16943 w 384036"/>
                <a:gd name="connsiteY25" fmla="*/ 67771 h 338856"/>
                <a:gd name="connsiteX26" fmla="*/ 0 w 384036"/>
                <a:gd name="connsiteY26" fmla="*/ 84714 h 338856"/>
                <a:gd name="connsiteX27" fmla="*/ 16943 w 384036"/>
                <a:gd name="connsiteY27" fmla="*/ 101657 h 338856"/>
                <a:gd name="connsiteX28" fmla="*/ 344504 w 384036"/>
                <a:gd name="connsiteY28" fmla="*/ 101657 h 338856"/>
                <a:gd name="connsiteX29" fmla="*/ 361446 w 384036"/>
                <a:gd name="connsiteY29" fmla="*/ 84714 h 338856"/>
                <a:gd name="connsiteX30" fmla="*/ 344504 w 384036"/>
                <a:gd name="connsiteY30" fmla="*/ 67771 h 338856"/>
                <a:gd name="connsiteX31" fmla="*/ 16943 w 384036"/>
                <a:gd name="connsiteY31" fmla="*/ 67771 h 338856"/>
                <a:gd name="connsiteX32" fmla="*/ 384037 w 384036"/>
                <a:gd name="connsiteY32" fmla="*/ 237199 h 338856"/>
                <a:gd name="connsiteX33" fmla="*/ 282380 w 384036"/>
                <a:gd name="connsiteY33" fmla="*/ 338856 h 338856"/>
                <a:gd name="connsiteX34" fmla="*/ 180723 w 384036"/>
                <a:gd name="connsiteY34" fmla="*/ 237199 h 338856"/>
                <a:gd name="connsiteX35" fmla="*/ 282380 w 384036"/>
                <a:gd name="connsiteY35" fmla="*/ 135542 h 338856"/>
                <a:gd name="connsiteX36" fmla="*/ 384037 w 384036"/>
                <a:gd name="connsiteY36" fmla="*/ 237199 h 338856"/>
                <a:gd name="connsiteX37" fmla="*/ 282380 w 384036"/>
                <a:gd name="connsiteY37" fmla="*/ 180723 h 338856"/>
                <a:gd name="connsiteX38" fmla="*/ 271085 w 384036"/>
                <a:gd name="connsiteY38" fmla="*/ 192018 h 338856"/>
                <a:gd name="connsiteX39" fmla="*/ 271085 w 384036"/>
                <a:gd name="connsiteY39" fmla="*/ 237199 h 338856"/>
                <a:gd name="connsiteX40" fmla="*/ 282380 w 384036"/>
                <a:gd name="connsiteY40" fmla="*/ 248494 h 338856"/>
                <a:gd name="connsiteX41" fmla="*/ 293675 w 384036"/>
                <a:gd name="connsiteY41" fmla="*/ 237199 h 338856"/>
                <a:gd name="connsiteX42" fmla="*/ 293675 w 384036"/>
                <a:gd name="connsiteY42" fmla="*/ 192018 h 338856"/>
                <a:gd name="connsiteX43" fmla="*/ 282380 w 384036"/>
                <a:gd name="connsiteY43" fmla="*/ 180723 h 338856"/>
                <a:gd name="connsiteX44" fmla="*/ 282380 w 384036"/>
                <a:gd name="connsiteY44" fmla="*/ 296499 h 338856"/>
                <a:gd name="connsiteX45" fmla="*/ 296499 w 384036"/>
                <a:gd name="connsiteY45" fmla="*/ 282380 h 338856"/>
                <a:gd name="connsiteX46" fmla="*/ 282380 w 384036"/>
                <a:gd name="connsiteY46" fmla="*/ 268261 h 338856"/>
                <a:gd name="connsiteX47" fmla="*/ 268261 w 384036"/>
                <a:gd name="connsiteY47" fmla="*/ 282380 h 338856"/>
                <a:gd name="connsiteX48" fmla="*/ 282380 w 384036"/>
                <a:gd name="connsiteY48" fmla="*/ 296499 h 3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036" h="338856">
                  <a:moveTo>
                    <a:pt x="16943" y="0"/>
                  </a:moveTo>
                  <a:cubicBezTo>
                    <a:pt x="7586" y="0"/>
                    <a:pt x="0" y="7586"/>
                    <a:pt x="0" y="16943"/>
                  </a:cubicBezTo>
                  <a:cubicBezTo>
                    <a:pt x="0" y="26300"/>
                    <a:pt x="7586" y="33886"/>
                    <a:pt x="16943" y="33886"/>
                  </a:cubicBezTo>
                  <a:lnTo>
                    <a:pt x="344504" y="33886"/>
                  </a:lnTo>
                  <a:cubicBezTo>
                    <a:pt x="353861" y="33886"/>
                    <a:pt x="361446" y="26300"/>
                    <a:pt x="361446" y="16943"/>
                  </a:cubicBezTo>
                  <a:cubicBezTo>
                    <a:pt x="361446" y="7586"/>
                    <a:pt x="353861" y="0"/>
                    <a:pt x="344504" y="0"/>
                  </a:cubicBezTo>
                  <a:lnTo>
                    <a:pt x="16943" y="0"/>
                  </a:lnTo>
                  <a:close/>
                  <a:moveTo>
                    <a:pt x="16943" y="135542"/>
                  </a:moveTo>
                  <a:cubicBezTo>
                    <a:pt x="7586" y="135542"/>
                    <a:pt x="0" y="143128"/>
                    <a:pt x="0" y="152485"/>
                  </a:cubicBezTo>
                  <a:cubicBezTo>
                    <a:pt x="0" y="161842"/>
                    <a:pt x="7586" y="169428"/>
                    <a:pt x="16943" y="169428"/>
                  </a:cubicBezTo>
                  <a:lnTo>
                    <a:pt x="178226" y="169428"/>
                  </a:lnTo>
                  <a:cubicBezTo>
                    <a:pt x="186877" y="156161"/>
                    <a:pt x="197994" y="144649"/>
                    <a:pt x="210924" y="135542"/>
                  </a:cubicBezTo>
                  <a:lnTo>
                    <a:pt x="16943" y="135542"/>
                  </a:lnTo>
                  <a:close/>
                  <a:moveTo>
                    <a:pt x="16943" y="203314"/>
                  </a:moveTo>
                  <a:lnTo>
                    <a:pt x="162810" y="203314"/>
                  </a:lnTo>
                  <a:cubicBezTo>
                    <a:pt x="159763" y="214085"/>
                    <a:pt x="158133" y="225452"/>
                    <a:pt x="158133" y="237199"/>
                  </a:cubicBezTo>
                  <a:lnTo>
                    <a:pt x="16943" y="237199"/>
                  </a:lnTo>
                  <a:cubicBezTo>
                    <a:pt x="7586" y="237199"/>
                    <a:pt x="0" y="229613"/>
                    <a:pt x="0" y="220256"/>
                  </a:cubicBezTo>
                  <a:cubicBezTo>
                    <a:pt x="0" y="210899"/>
                    <a:pt x="7586" y="203314"/>
                    <a:pt x="16943" y="203314"/>
                  </a:cubicBezTo>
                  <a:close/>
                  <a:moveTo>
                    <a:pt x="16943" y="271085"/>
                  </a:moveTo>
                  <a:lnTo>
                    <a:pt x="162810" y="271085"/>
                  </a:lnTo>
                  <a:cubicBezTo>
                    <a:pt x="166248" y="283241"/>
                    <a:pt x="171489" y="294638"/>
                    <a:pt x="178226" y="304970"/>
                  </a:cubicBezTo>
                  <a:lnTo>
                    <a:pt x="16943" y="304970"/>
                  </a:lnTo>
                  <a:cubicBezTo>
                    <a:pt x="7586" y="304970"/>
                    <a:pt x="0" y="297385"/>
                    <a:pt x="0" y="288028"/>
                  </a:cubicBezTo>
                  <a:cubicBezTo>
                    <a:pt x="0" y="278671"/>
                    <a:pt x="7586" y="271085"/>
                    <a:pt x="16943" y="271085"/>
                  </a:cubicBezTo>
                  <a:close/>
                  <a:moveTo>
                    <a:pt x="16943" y="67771"/>
                  </a:moveTo>
                  <a:cubicBezTo>
                    <a:pt x="7586" y="67771"/>
                    <a:pt x="0" y="75357"/>
                    <a:pt x="0" y="84714"/>
                  </a:cubicBezTo>
                  <a:cubicBezTo>
                    <a:pt x="0" y="94071"/>
                    <a:pt x="7586" y="101657"/>
                    <a:pt x="16943" y="101657"/>
                  </a:cubicBezTo>
                  <a:lnTo>
                    <a:pt x="344504" y="101657"/>
                  </a:lnTo>
                  <a:cubicBezTo>
                    <a:pt x="353861" y="101657"/>
                    <a:pt x="361446" y="94071"/>
                    <a:pt x="361446" y="84714"/>
                  </a:cubicBezTo>
                  <a:cubicBezTo>
                    <a:pt x="361446" y="75357"/>
                    <a:pt x="353861" y="67771"/>
                    <a:pt x="344504" y="67771"/>
                  </a:cubicBezTo>
                  <a:lnTo>
                    <a:pt x="16943" y="67771"/>
                  </a:lnTo>
                  <a:close/>
                  <a:moveTo>
                    <a:pt x="384037" y="237199"/>
                  </a:moveTo>
                  <a:cubicBezTo>
                    <a:pt x="384037" y="293343"/>
                    <a:pt x="338524" y="338856"/>
                    <a:pt x="282380" y="338856"/>
                  </a:cubicBezTo>
                  <a:cubicBezTo>
                    <a:pt x="226236" y="338856"/>
                    <a:pt x="180723" y="293343"/>
                    <a:pt x="180723" y="237199"/>
                  </a:cubicBezTo>
                  <a:cubicBezTo>
                    <a:pt x="180723" y="181055"/>
                    <a:pt x="226236" y="135542"/>
                    <a:pt x="282380" y="135542"/>
                  </a:cubicBezTo>
                  <a:cubicBezTo>
                    <a:pt x="338524" y="135542"/>
                    <a:pt x="384037" y="181055"/>
                    <a:pt x="384037" y="237199"/>
                  </a:cubicBezTo>
                  <a:close/>
                  <a:moveTo>
                    <a:pt x="282380" y="180723"/>
                  </a:moveTo>
                  <a:cubicBezTo>
                    <a:pt x="276143" y="180723"/>
                    <a:pt x="271085" y="185781"/>
                    <a:pt x="271085" y="192018"/>
                  </a:cubicBezTo>
                  <a:lnTo>
                    <a:pt x="271085" y="237199"/>
                  </a:lnTo>
                  <a:cubicBezTo>
                    <a:pt x="271085" y="243436"/>
                    <a:pt x="276143" y="248494"/>
                    <a:pt x="282380" y="248494"/>
                  </a:cubicBezTo>
                  <a:cubicBezTo>
                    <a:pt x="288617" y="248494"/>
                    <a:pt x="293675" y="243436"/>
                    <a:pt x="293675" y="237199"/>
                  </a:cubicBezTo>
                  <a:lnTo>
                    <a:pt x="293675" y="192018"/>
                  </a:lnTo>
                  <a:cubicBezTo>
                    <a:pt x="293675" y="185781"/>
                    <a:pt x="288617" y="180723"/>
                    <a:pt x="282380" y="180723"/>
                  </a:cubicBezTo>
                  <a:close/>
                  <a:moveTo>
                    <a:pt x="282380" y="296499"/>
                  </a:moveTo>
                  <a:cubicBezTo>
                    <a:pt x="290178" y="296499"/>
                    <a:pt x="296499" y="290178"/>
                    <a:pt x="296499" y="282380"/>
                  </a:cubicBezTo>
                  <a:cubicBezTo>
                    <a:pt x="296499" y="274582"/>
                    <a:pt x="290178" y="268261"/>
                    <a:pt x="282380" y="268261"/>
                  </a:cubicBezTo>
                  <a:cubicBezTo>
                    <a:pt x="274582" y="268261"/>
                    <a:pt x="268261" y="274582"/>
                    <a:pt x="268261" y="282380"/>
                  </a:cubicBezTo>
                  <a:cubicBezTo>
                    <a:pt x="268261" y="290178"/>
                    <a:pt x="274582" y="296499"/>
                    <a:pt x="282380" y="296499"/>
                  </a:cubicBezTo>
                  <a:close/>
                </a:path>
              </a:pathLst>
            </a:custGeom>
            <a:gradFill>
              <a:gsLst>
                <a:gs pos="26000">
                  <a:srgbClr val="8DC8E8"/>
                </a:gs>
                <a:gs pos="75000">
                  <a:srgbClr val="CD98CF"/>
                </a:gs>
              </a:gsLst>
              <a:lin ang="2700000" scaled="0"/>
            </a:gradFill>
            <a:ln w="22384" cap="flat">
              <a:noFill/>
              <a:prstDash val="solid"/>
              <a:miter/>
            </a:ln>
          </p:spPr>
          <p:txBody>
            <a:bodyPr rtlCol="0" anchor="ctr"/>
            <a:lstStyle/>
            <a:p>
              <a:endParaRPr lang="en-US"/>
            </a:p>
          </p:txBody>
        </p:sp>
      </p:grpSp>
      <p:grpSp>
        <p:nvGrpSpPr>
          <p:cNvPr id="73" name="Group 72" descr="Responsible AI scorecard&#10;&#10;Get a PDF summary of your Responsible AI insights to share with. Your technical and non-technical stakeholders to aid in compliance reviews.&#10;">
            <a:extLst>
              <a:ext uri="{FF2B5EF4-FFF2-40B4-BE49-F238E27FC236}">
                <a16:creationId xmlns:a16="http://schemas.microsoft.com/office/drawing/2014/main" id="{C971C26F-54B5-1FAB-CD14-0F4DC6A9B411}"/>
              </a:ext>
            </a:extLst>
          </p:cNvPr>
          <p:cNvGrpSpPr/>
          <p:nvPr/>
        </p:nvGrpSpPr>
        <p:grpSpPr>
          <a:xfrm>
            <a:off x="7846596" y="3977372"/>
            <a:ext cx="3660775" cy="2049733"/>
            <a:chOff x="7846596" y="3977372"/>
            <a:chExt cx="3660775" cy="2049733"/>
          </a:xfrm>
        </p:grpSpPr>
        <p:sp>
          <p:nvSpPr>
            <p:cNvPr id="25" name="Title 14">
              <a:extLst>
                <a:ext uri="{FF2B5EF4-FFF2-40B4-BE49-F238E27FC236}">
                  <a16:creationId xmlns:a16="http://schemas.microsoft.com/office/drawing/2014/main" id="{8E82F494-8D7D-02F6-3C62-C54CA4DFD450}"/>
                </a:ext>
              </a:extLst>
            </p:cNvPr>
            <p:cNvSpPr txBox="1">
              <a:spLocks/>
            </p:cNvSpPr>
            <p:nvPr/>
          </p:nvSpPr>
          <p:spPr>
            <a:xfrm>
              <a:off x="7846597" y="4559938"/>
              <a:ext cx="2755484"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Responsible AI scorecard</a:t>
              </a:r>
            </a:p>
          </p:txBody>
        </p:sp>
        <p:sp>
          <p:nvSpPr>
            <p:cNvPr id="42" name="TextBox 41">
              <a:extLst>
                <a:ext uri="{FF2B5EF4-FFF2-40B4-BE49-F238E27FC236}">
                  <a16:creationId xmlns:a16="http://schemas.microsoft.com/office/drawing/2014/main" id="{04E0F4AC-884D-09B6-6060-735786E33DE4}"/>
                </a:ext>
              </a:extLst>
            </p:cNvPr>
            <p:cNvSpPr txBox="1"/>
            <p:nvPr/>
          </p:nvSpPr>
          <p:spPr>
            <a:xfrm>
              <a:off x="7846596" y="5042220"/>
              <a:ext cx="3660775" cy="984885"/>
            </a:xfrm>
            <a:prstGeom prst="rect">
              <a:avLst/>
            </a:prstGeom>
            <a:noFill/>
          </p:spPr>
          <p:txBody>
            <a:bodyPr wrap="square" lIns="0" tIns="0" rIns="0" bIns="0" rtlCol="0">
              <a:spAutoFit/>
            </a:bodyPr>
            <a:lstStyle/>
            <a:p>
              <a:pPr algn="l"/>
              <a:r>
                <a:rPr lang="en-US" sz="1600">
                  <a:gradFill>
                    <a:gsLst>
                      <a:gs pos="26000">
                        <a:schemeClr val="tx1"/>
                      </a:gs>
                      <a:gs pos="75000">
                        <a:schemeClr val="tx1"/>
                      </a:gs>
                    </a:gsLst>
                    <a:lin ang="2700000" scaled="0"/>
                  </a:gradFill>
                </a:rPr>
                <a:t>Get a PDF summary of your Responsible AI insights to share with your technical and non-technical stakeholders to aid in compliance reviews.</a:t>
              </a:r>
            </a:p>
          </p:txBody>
        </p:sp>
        <p:sp>
          <p:nvSpPr>
            <p:cNvPr id="66" name="Graphic 64">
              <a:extLst>
                <a:ext uri="{FF2B5EF4-FFF2-40B4-BE49-F238E27FC236}">
                  <a16:creationId xmlns:a16="http://schemas.microsoft.com/office/drawing/2014/main" id="{C6644E52-E275-D0C6-899B-8BB63A4F4B09}"/>
                </a:ext>
              </a:extLst>
            </p:cNvPr>
            <p:cNvSpPr/>
            <p:nvPr/>
          </p:nvSpPr>
          <p:spPr>
            <a:xfrm>
              <a:off x="7846597" y="3977372"/>
              <a:ext cx="372762" cy="412000"/>
            </a:xfrm>
            <a:custGeom>
              <a:avLst/>
              <a:gdLst>
                <a:gd name="connsiteX0" fmla="*/ 122619 w 372762"/>
                <a:gd name="connsiteY0" fmla="*/ 0 h 412000"/>
                <a:gd name="connsiteX1" fmla="*/ 191286 w 372762"/>
                <a:gd name="connsiteY1" fmla="*/ 0 h 412000"/>
                <a:gd name="connsiteX2" fmla="*/ 235158 w 372762"/>
                <a:gd name="connsiteY2" fmla="*/ 39227 h 412000"/>
                <a:gd name="connsiteX3" fmla="*/ 269762 w 372762"/>
                <a:gd name="connsiteY3" fmla="*/ 39238 h 412000"/>
                <a:gd name="connsiteX4" fmla="*/ 313905 w 372762"/>
                <a:gd name="connsiteY4" fmla="*/ 83381 h 412000"/>
                <a:gd name="connsiteX5" fmla="*/ 313905 w 372762"/>
                <a:gd name="connsiteY5" fmla="*/ 186346 h 412000"/>
                <a:gd name="connsiteX6" fmla="*/ 264858 w 372762"/>
                <a:gd name="connsiteY6" fmla="*/ 176572 h 412000"/>
                <a:gd name="connsiteX7" fmla="*/ 137334 w 372762"/>
                <a:gd name="connsiteY7" fmla="*/ 304096 h 412000"/>
                <a:gd name="connsiteX8" fmla="*/ 172836 w 372762"/>
                <a:gd name="connsiteY8" fmla="*/ 392382 h 412000"/>
                <a:gd name="connsiteX9" fmla="*/ 44143 w 372762"/>
                <a:gd name="connsiteY9" fmla="*/ 392382 h 412000"/>
                <a:gd name="connsiteX10" fmla="*/ 0 w 372762"/>
                <a:gd name="connsiteY10" fmla="*/ 348239 h 412000"/>
                <a:gd name="connsiteX11" fmla="*/ 0 w 372762"/>
                <a:gd name="connsiteY11" fmla="*/ 83381 h 412000"/>
                <a:gd name="connsiteX12" fmla="*/ 44143 w 372762"/>
                <a:gd name="connsiteY12" fmla="*/ 39238 h 412000"/>
                <a:gd name="connsiteX13" fmla="*/ 78747 w 372762"/>
                <a:gd name="connsiteY13" fmla="*/ 39227 h 412000"/>
                <a:gd name="connsiteX14" fmla="*/ 122619 w 372762"/>
                <a:gd name="connsiteY14" fmla="*/ 0 h 412000"/>
                <a:gd name="connsiteX15" fmla="*/ 191286 w 372762"/>
                <a:gd name="connsiteY15" fmla="*/ 29429 h 412000"/>
                <a:gd name="connsiteX16" fmla="*/ 122619 w 372762"/>
                <a:gd name="connsiteY16" fmla="*/ 29429 h 412000"/>
                <a:gd name="connsiteX17" fmla="*/ 107905 w 372762"/>
                <a:gd name="connsiteY17" fmla="*/ 44143 h 412000"/>
                <a:gd name="connsiteX18" fmla="*/ 122619 w 372762"/>
                <a:gd name="connsiteY18" fmla="*/ 58857 h 412000"/>
                <a:gd name="connsiteX19" fmla="*/ 191286 w 372762"/>
                <a:gd name="connsiteY19" fmla="*/ 58857 h 412000"/>
                <a:gd name="connsiteX20" fmla="*/ 206000 w 372762"/>
                <a:gd name="connsiteY20" fmla="*/ 44143 h 412000"/>
                <a:gd name="connsiteX21" fmla="*/ 191286 w 372762"/>
                <a:gd name="connsiteY21" fmla="*/ 29429 h 412000"/>
                <a:gd name="connsiteX22" fmla="*/ 372763 w 372762"/>
                <a:gd name="connsiteY22" fmla="*/ 304096 h 412000"/>
                <a:gd name="connsiteX23" fmla="*/ 264858 w 372762"/>
                <a:gd name="connsiteY23" fmla="*/ 412001 h 412000"/>
                <a:gd name="connsiteX24" fmla="*/ 156953 w 372762"/>
                <a:gd name="connsiteY24" fmla="*/ 304096 h 412000"/>
                <a:gd name="connsiteX25" fmla="*/ 264858 w 372762"/>
                <a:gd name="connsiteY25" fmla="*/ 196191 h 412000"/>
                <a:gd name="connsiteX26" fmla="*/ 372763 w 372762"/>
                <a:gd name="connsiteY26" fmla="*/ 304096 h 412000"/>
                <a:gd name="connsiteX27" fmla="*/ 330652 w 372762"/>
                <a:gd name="connsiteY27" fmla="*/ 257920 h 412000"/>
                <a:gd name="connsiteX28" fmla="*/ 316778 w 372762"/>
                <a:gd name="connsiteY28" fmla="*/ 257920 h 412000"/>
                <a:gd name="connsiteX29" fmla="*/ 245239 w 372762"/>
                <a:gd name="connsiteY29" fmla="*/ 329461 h 412000"/>
                <a:gd name="connsiteX30" fmla="*/ 212938 w 372762"/>
                <a:gd name="connsiteY30" fmla="*/ 297159 h 412000"/>
                <a:gd name="connsiteX31" fmla="*/ 199063 w 372762"/>
                <a:gd name="connsiteY31" fmla="*/ 297159 h 412000"/>
                <a:gd name="connsiteX32" fmla="*/ 199063 w 372762"/>
                <a:gd name="connsiteY32" fmla="*/ 311033 h 412000"/>
                <a:gd name="connsiteX33" fmla="*/ 238301 w 372762"/>
                <a:gd name="connsiteY33" fmla="*/ 350271 h 412000"/>
                <a:gd name="connsiteX34" fmla="*/ 252176 w 372762"/>
                <a:gd name="connsiteY34" fmla="*/ 350271 h 412000"/>
                <a:gd name="connsiteX35" fmla="*/ 330652 w 372762"/>
                <a:gd name="connsiteY35" fmla="*/ 271795 h 412000"/>
                <a:gd name="connsiteX36" fmla="*/ 330652 w 372762"/>
                <a:gd name="connsiteY36" fmla="*/ 257920 h 4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2762" h="412000">
                  <a:moveTo>
                    <a:pt x="122619" y="0"/>
                  </a:moveTo>
                  <a:lnTo>
                    <a:pt x="191286" y="0"/>
                  </a:lnTo>
                  <a:cubicBezTo>
                    <a:pt x="214003" y="0"/>
                    <a:pt x="232714" y="17161"/>
                    <a:pt x="235158" y="39227"/>
                  </a:cubicBezTo>
                  <a:lnTo>
                    <a:pt x="269762" y="39238"/>
                  </a:lnTo>
                  <a:cubicBezTo>
                    <a:pt x="294141" y="39238"/>
                    <a:pt x="313905" y="59002"/>
                    <a:pt x="313905" y="83381"/>
                  </a:cubicBezTo>
                  <a:lnTo>
                    <a:pt x="313905" y="186346"/>
                  </a:lnTo>
                  <a:cubicBezTo>
                    <a:pt x="298807" y="180048"/>
                    <a:pt x="282238" y="176572"/>
                    <a:pt x="264858" y="176572"/>
                  </a:cubicBezTo>
                  <a:cubicBezTo>
                    <a:pt x="194427" y="176572"/>
                    <a:pt x="137334" y="233665"/>
                    <a:pt x="137334" y="304096"/>
                  </a:cubicBezTo>
                  <a:cubicBezTo>
                    <a:pt x="137334" y="338361"/>
                    <a:pt x="150847" y="369469"/>
                    <a:pt x="172836" y="392382"/>
                  </a:cubicBezTo>
                  <a:lnTo>
                    <a:pt x="44143" y="392382"/>
                  </a:lnTo>
                  <a:cubicBezTo>
                    <a:pt x="19763" y="392382"/>
                    <a:pt x="0" y="372617"/>
                    <a:pt x="0" y="348239"/>
                  </a:cubicBezTo>
                  <a:lnTo>
                    <a:pt x="0" y="83381"/>
                  </a:lnTo>
                  <a:cubicBezTo>
                    <a:pt x="0" y="59002"/>
                    <a:pt x="19763" y="39238"/>
                    <a:pt x="44143" y="39238"/>
                  </a:cubicBezTo>
                  <a:lnTo>
                    <a:pt x="78747" y="39227"/>
                  </a:lnTo>
                  <a:cubicBezTo>
                    <a:pt x="81192" y="17161"/>
                    <a:pt x="99901" y="0"/>
                    <a:pt x="122619" y="0"/>
                  </a:cubicBezTo>
                  <a:close/>
                  <a:moveTo>
                    <a:pt x="191286" y="29429"/>
                  </a:moveTo>
                  <a:lnTo>
                    <a:pt x="122619" y="29429"/>
                  </a:lnTo>
                  <a:cubicBezTo>
                    <a:pt x="114493" y="29429"/>
                    <a:pt x="107905" y="36017"/>
                    <a:pt x="107905" y="44143"/>
                  </a:cubicBezTo>
                  <a:cubicBezTo>
                    <a:pt x="107905" y="52269"/>
                    <a:pt x="114493" y="58857"/>
                    <a:pt x="122619" y="58857"/>
                  </a:cubicBezTo>
                  <a:lnTo>
                    <a:pt x="191286" y="58857"/>
                  </a:lnTo>
                  <a:cubicBezTo>
                    <a:pt x="199412" y="58857"/>
                    <a:pt x="206000" y="52269"/>
                    <a:pt x="206000" y="44143"/>
                  </a:cubicBezTo>
                  <a:cubicBezTo>
                    <a:pt x="206000" y="36017"/>
                    <a:pt x="199412" y="29429"/>
                    <a:pt x="191286" y="29429"/>
                  </a:cubicBezTo>
                  <a:close/>
                  <a:moveTo>
                    <a:pt x="372763" y="304096"/>
                  </a:moveTo>
                  <a:cubicBezTo>
                    <a:pt x="372763" y="363691"/>
                    <a:pt x="324453" y="412001"/>
                    <a:pt x="264858" y="412001"/>
                  </a:cubicBezTo>
                  <a:cubicBezTo>
                    <a:pt x="205263" y="412001"/>
                    <a:pt x="156953" y="363691"/>
                    <a:pt x="156953" y="304096"/>
                  </a:cubicBezTo>
                  <a:cubicBezTo>
                    <a:pt x="156953" y="244501"/>
                    <a:pt x="205263" y="196191"/>
                    <a:pt x="264858" y="196191"/>
                  </a:cubicBezTo>
                  <a:cubicBezTo>
                    <a:pt x="324453" y="196191"/>
                    <a:pt x="372763" y="244501"/>
                    <a:pt x="372763" y="304096"/>
                  </a:cubicBezTo>
                  <a:close/>
                  <a:moveTo>
                    <a:pt x="330652" y="257920"/>
                  </a:moveTo>
                  <a:cubicBezTo>
                    <a:pt x="326821" y="254091"/>
                    <a:pt x="320609" y="254091"/>
                    <a:pt x="316778" y="257920"/>
                  </a:cubicBezTo>
                  <a:lnTo>
                    <a:pt x="245239" y="329461"/>
                  </a:lnTo>
                  <a:lnTo>
                    <a:pt x="212938" y="297159"/>
                  </a:lnTo>
                  <a:cubicBezTo>
                    <a:pt x="209106" y="293329"/>
                    <a:pt x="202895" y="293329"/>
                    <a:pt x="199063" y="297159"/>
                  </a:cubicBezTo>
                  <a:cubicBezTo>
                    <a:pt x="195233" y="300990"/>
                    <a:pt x="195233" y="307202"/>
                    <a:pt x="199063" y="311033"/>
                  </a:cubicBezTo>
                  <a:lnTo>
                    <a:pt x="238301" y="350271"/>
                  </a:lnTo>
                  <a:cubicBezTo>
                    <a:pt x="242133" y="354101"/>
                    <a:pt x="248344" y="354101"/>
                    <a:pt x="252176" y="350271"/>
                  </a:cubicBezTo>
                  <a:lnTo>
                    <a:pt x="330652" y="271795"/>
                  </a:lnTo>
                  <a:cubicBezTo>
                    <a:pt x="334482" y="267963"/>
                    <a:pt x="334482" y="261752"/>
                    <a:pt x="330652" y="257920"/>
                  </a:cubicBezTo>
                  <a:close/>
                </a:path>
              </a:pathLst>
            </a:custGeom>
            <a:gradFill>
              <a:gsLst>
                <a:gs pos="26000">
                  <a:srgbClr val="8DC8E8"/>
                </a:gs>
                <a:gs pos="75000">
                  <a:srgbClr val="CD98CF"/>
                </a:gs>
              </a:gsLst>
              <a:lin ang="2700000" scaled="0"/>
            </a:gradFill>
            <a:ln w="22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41494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91667E-6 4.44444E-6 L -2.91667E-6 0.01805 " pathEditMode="relative" rAng="0" ptsTypes="AA">
                                      <p:cBhvr>
                                        <p:cTn id="9" dur="500" spd="-100000" fill="hold"/>
                                        <p:tgtEl>
                                          <p:spTgt spid="2"/>
                                        </p:tgtEl>
                                        <p:attrNameLst>
                                          <p:attrName>ppt_x</p:attrName>
                                          <p:attrName>ppt_y</p:attrName>
                                        </p:attrNameLst>
                                      </p:cBhvr>
                                      <p:rCtr x="0" y="903"/>
                                    </p:animMotion>
                                  </p:childTnLst>
                                </p:cTn>
                              </p:par>
                              <p:par>
                                <p:cTn id="10" presetID="10" presetClass="entr" presetSubtype="0" fill="hold" nodeType="withEffect">
                                  <p:stCondLst>
                                    <p:cond delay="2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42" presetClass="path" presetSubtype="0" decel="100000" fill="hold" nodeType="withEffect">
                                  <p:stCondLst>
                                    <p:cond delay="200"/>
                                  </p:stCondLst>
                                  <p:childTnLst>
                                    <p:animMotion origin="layout" path="M -2.91667E-6 4.44444E-6 L -2.91667E-6 0.01805 " pathEditMode="relative" rAng="0" ptsTypes="AA">
                                      <p:cBhvr>
                                        <p:cTn id="14" dur="500" spd="-100000" fill="hold"/>
                                        <p:tgtEl>
                                          <p:spTgt spid="68"/>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42" presetClass="path" presetSubtype="0" decel="100000" fill="hold" nodeType="withEffect">
                                  <p:stCondLst>
                                    <p:cond delay="200"/>
                                  </p:stCondLst>
                                  <p:childTnLst>
                                    <p:animMotion origin="layout" path="M -2.91667E-6 4.44444E-6 L -2.91667E-6 0.01805 " pathEditMode="relative" rAng="0" ptsTypes="AA">
                                      <p:cBhvr>
                                        <p:cTn id="19" dur="500" spd="-100000" fill="hold"/>
                                        <p:tgtEl>
                                          <p:spTgt spid="69"/>
                                        </p:tgtEl>
                                        <p:attrNameLst>
                                          <p:attrName>ppt_x</p:attrName>
                                          <p:attrName>ppt_y</p:attrName>
                                        </p:attrNameLst>
                                      </p:cBhvr>
                                      <p:rCtr x="0" y="903"/>
                                    </p:animMotion>
                                  </p:childTnLst>
                                </p:cTn>
                              </p:par>
                              <p:par>
                                <p:cTn id="20" presetID="10" presetClass="entr" presetSubtype="0" fill="hold" nodeType="withEffect">
                                  <p:stCondLst>
                                    <p:cond delay="2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nodeType="withEffect">
                                  <p:stCondLst>
                                    <p:cond delay="200"/>
                                  </p:stCondLst>
                                  <p:childTnLst>
                                    <p:animMotion origin="layout" path="M -2.91667E-6 4.44444E-6 L -2.91667E-6 0.01805 " pathEditMode="relative" rAng="0" ptsTypes="AA">
                                      <p:cBhvr>
                                        <p:cTn id="24" dur="500" spd="-100000" fill="hold"/>
                                        <p:tgtEl>
                                          <p:spTgt spid="70"/>
                                        </p:tgtEl>
                                        <p:attrNameLst>
                                          <p:attrName>ppt_x</p:attrName>
                                          <p:attrName>ppt_y</p:attrName>
                                        </p:attrNameLst>
                                      </p:cBhvr>
                                      <p:rCtr x="0" y="903"/>
                                    </p:animMotion>
                                  </p:childTnLst>
                                </p:cTn>
                              </p:par>
                              <p:par>
                                <p:cTn id="25" presetID="10" presetClass="entr" presetSubtype="0" fill="hold" nodeType="withEffect">
                                  <p:stCondLst>
                                    <p:cond delay="40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42" presetClass="path" presetSubtype="0" decel="100000" fill="hold" nodeType="withEffect">
                                  <p:stCondLst>
                                    <p:cond delay="400"/>
                                  </p:stCondLst>
                                  <p:childTnLst>
                                    <p:animMotion origin="layout" path="M -2.91667E-6 4.44444E-6 L -2.91667E-6 0.01805 " pathEditMode="relative" rAng="0" ptsTypes="AA">
                                      <p:cBhvr>
                                        <p:cTn id="29" dur="500" spd="-100000" fill="hold"/>
                                        <p:tgtEl>
                                          <p:spTgt spid="71"/>
                                        </p:tgtEl>
                                        <p:attrNameLst>
                                          <p:attrName>ppt_x</p:attrName>
                                          <p:attrName>ppt_y</p:attrName>
                                        </p:attrNameLst>
                                      </p:cBhvr>
                                      <p:rCtr x="0" y="903"/>
                                    </p:animMotion>
                                  </p:childTnLst>
                                </p:cTn>
                              </p:par>
                              <p:par>
                                <p:cTn id="30" presetID="10" presetClass="entr" presetSubtype="0" fill="hold" nodeType="withEffect">
                                  <p:stCondLst>
                                    <p:cond delay="40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42" presetClass="path" presetSubtype="0" decel="100000" fill="hold" nodeType="withEffect">
                                  <p:stCondLst>
                                    <p:cond delay="400"/>
                                  </p:stCondLst>
                                  <p:childTnLst>
                                    <p:animMotion origin="layout" path="M -2.91667E-6 4.44444E-6 L -2.91667E-6 0.01805 " pathEditMode="relative" rAng="0" ptsTypes="AA">
                                      <p:cBhvr>
                                        <p:cTn id="34" dur="500" spd="-100000" fill="hold"/>
                                        <p:tgtEl>
                                          <p:spTgt spid="72"/>
                                        </p:tgtEl>
                                        <p:attrNameLst>
                                          <p:attrName>ppt_x</p:attrName>
                                          <p:attrName>ppt_y</p:attrName>
                                        </p:attrNameLst>
                                      </p:cBhvr>
                                      <p:rCtr x="0" y="903"/>
                                    </p:animMotion>
                                  </p:childTnLst>
                                </p:cTn>
                              </p:par>
                              <p:par>
                                <p:cTn id="35" presetID="10" presetClass="entr" presetSubtype="0" fill="hold" nodeType="withEffect">
                                  <p:stCondLst>
                                    <p:cond delay="40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42" presetClass="path" presetSubtype="0" decel="100000" fill="hold" nodeType="withEffect">
                                  <p:stCondLst>
                                    <p:cond delay="400"/>
                                  </p:stCondLst>
                                  <p:childTnLst>
                                    <p:animMotion origin="layout" path="M -2.91667E-6 4.44444E-6 L -2.91667E-6 0.01805 " pathEditMode="relative" rAng="0" ptsTypes="AA">
                                      <p:cBhvr>
                                        <p:cTn id="39" dur="500" spd="-100000" fill="hold"/>
                                        <p:tgtEl>
                                          <p:spTgt spid="7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49A002-D946-6CFC-09CD-FD0B79C52F37}"/>
              </a:ext>
            </a:extLst>
          </p:cNvPr>
          <p:cNvSpPr txBox="1"/>
          <p:nvPr/>
        </p:nvSpPr>
        <p:spPr>
          <a:xfrm>
            <a:off x="6542981" y="1562633"/>
            <a:ext cx="5136239"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cs typeface="Segoe UI Semibold"/>
              </a:rPr>
              <a:t> data</a:t>
            </a:r>
          </a:p>
        </p:txBody>
      </p:sp>
      <p:cxnSp>
        <p:nvCxnSpPr>
          <p:cNvPr id="3" name="Straight Connector 2">
            <a:extLst>
              <a:ext uri="{FF2B5EF4-FFF2-40B4-BE49-F238E27FC236}">
                <a16:creationId xmlns:a16="http://schemas.microsoft.com/office/drawing/2014/main" id="{BDC94C8C-F6E2-DF77-18AE-33C2B34E3379}"/>
              </a:ext>
              <a:ext uri="{C183D7F6-B498-43B3-948B-1728B52AA6E4}">
                <adec:decorative xmlns:adec="http://schemas.microsoft.com/office/drawing/2017/decorative" val="1"/>
              </a:ext>
            </a:extLst>
          </p:cNvPr>
          <p:cNvCxnSpPr>
            <a:cxnSpLocks/>
          </p:cNvCxnSpPr>
          <p:nvPr/>
        </p:nvCxnSpPr>
        <p:spPr>
          <a:xfrm>
            <a:off x="8302685" y="1901685"/>
            <a:ext cx="459840"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0E389C-262C-FE89-2DE1-6372234D04F1}"/>
              </a:ext>
              <a:ext uri="{C183D7F6-B498-43B3-948B-1728B52AA6E4}">
                <adec:decorative xmlns:adec="http://schemas.microsoft.com/office/drawing/2017/decorative" val="1"/>
              </a:ext>
            </a:extLst>
          </p:cNvPr>
          <p:cNvCxnSpPr>
            <a:cxnSpLocks/>
          </p:cNvCxnSpPr>
          <p:nvPr/>
        </p:nvCxnSpPr>
        <p:spPr>
          <a:xfrm>
            <a:off x="6828726" y="3113361"/>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7D806A-4196-AB1C-824C-C1AB37F2CB6A}"/>
              </a:ext>
              <a:ext uri="{C183D7F6-B498-43B3-948B-1728B52AA6E4}">
                <adec:decorative xmlns:adec="http://schemas.microsoft.com/office/drawing/2017/decorative" val="1"/>
              </a:ext>
            </a:extLst>
          </p:cNvPr>
          <p:cNvCxnSpPr>
            <a:cxnSpLocks/>
          </p:cNvCxnSpPr>
          <p:nvPr/>
        </p:nvCxnSpPr>
        <p:spPr>
          <a:xfrm>
            <a:off x="8255471" y="4406089"/>
            <a:ext cx="1180372"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C48E85E-5B87-B48D-4C80-FBF9D805B9A4}"/>
              </a:ext>
            </a:extLst>
          </p:cNvPr>
          <p:cNvSpPr txBox="1"/>
          <p:nvPr/>
        </p:nvSpPr>
        <p:spPr>
          <a:xfrm>
            <a:off x="6542981" y="4017892"/>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12" name="TextBox 11">
            <a:extLst>
              <a:ext uri="{FF2B5EF4-FFF2-40B4-BE49-F238E27FC236}">
                <a16:creationId xmlns:a16="http://schemas.microsoft.com/office/drawing/2014/main" id="{D51A09FF-0681-489E-D24A-C9B5BA3413FB}"/>
              </a:ext>
            </a:extLst>
          </p:cNvPr>
          <p:cNvSpPr txBox="1"/>
          <p:nvPr/>
        </p:nvSpPr>
        <p:spPr>
          <a:xfrm>
            <a:off x="6542981" y="2360500"/>
            <a:ext cx="4780181" cy="1200329"/>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fine-tuning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2400" b="0" i="0" u="none" strike="noStrike" kern="1200" cap="none" spc="-50" normalizeH="0" baseline="0" noProof="0">
                <a:ln w="3175">
                  <a:noFill/>
                </a:ln>
                <a:gradFill flip="none" rotWithShape="1">
                  <a:gsLst>
                    <a:gs pos="69000">
                      <a:srgbClr val="CD9AD0"/>
                    </a:gs>
                    <a:gs pos="100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86809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4">
            <a:extLst>
              <a:ext uri="{FF2B5EF4-FFF2-40B4-BE49-F238E27FC236}">
                <a16:creationId xmlns:a16="http://schemas.microsoft.com/office/drawing/2014/main" id="{6A36AF24-BD05-3318-A8CE-8B7756A963D0}"/>
              </a:ext>
            </a:extLst>
          </p:cNvPr>
          <p:cNvSpPr txBox="1">
            <a:spLocks noGrp="1"/>
          </p:cNvSpPr>
          <p:nvPr>
            <p:ph type="title" idx="4294967295"/>
          </p:nvPr>
        </p:nvSpPr>
        <p:spPr>
          <a:xfrm>
            <a:off x="963743"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Cloud</a:t>
            </a:r>
          </a:p>
        </p:txBody>
      </p:sp>
      <p:sp>
        <p:nvSpPr>
          <p:cNvPr id="9" name="Title 14">
            <a:extLst>
              <a:ext uri="{FF2B5EF4-FFF2-40B4-BE49-F238E27FC236}">
                <a16:creationId xmlns:a16="http://schemas.microsoft.com/office/drawing/2014/main" id="{6A38FADA-8A47-DBBE-BBA1-E96E9CFB1C77}"/>
              </a:ext>
            </a:extLst>
          </p:cNvPr>
          <p:cNvSpPr txBox="1">
            <a:spLocks/>
          </p:cNvSpPr>
          <p:nvPr/>
        </p:nvSpPr>
        <p:spPr>
          <a:xfrm>
            <a:off x="963743"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Tree>
    <p:extLst>
      <p:ext uri="{BB962C8B-B14F-4D97-AF65-F5344CB8AC3E}">
        <p14:creationId xmlns:p14="http://schemas.microsoft.com/office/powerpoint/2010/main" val="54274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4.44444E-6 L 2.70833E-6 0.01967 " pathEditMode="relative" rAng="0" ptsTypes="AA">
                                      <p:cBhvr>
                                        <p:cTn id="9" dur="5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2.29167E-6 -3.7037E-6 L -2.29167E-6 0.01968 " pathEditMode="relative" rAng="0" ptsTypes="AA">
                                      <p:cBhvr>
                                        <p:cTn id="14" dur="500" spd="-100000" fill="hold"/>
                                        <p:tgtEl>
                                          <p:spTgt spid="9"/>
                                        </p:tgtEl>
                                        <p:attrNameLst>
                                          <p:attrName>ppt_x</p:attrName>
                                          <p:attrName>ppt_y</p:attrName>
                                        </p:attrNameLst>
                                      </p:cBhvr>
                                      <p:rCtr x="0" y="972"/>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4.375E-6 3.7037E-7 L 4.375E-6 0.01968 " pathEditMode="relative" rAng="0" ptsTypes="AA">
                                      <p:cBhvr>
                                        <p:cTn id="19" dur="500" spd="-100000" fill="hold"/>
                                        <p:tgtEl>
                                          <p:spTgt spid="2"/>
                                        </p:tgtEl>
                                        <p:attrNameLst>
                                          <p:attrName>ppt_x</p:attrName>
                                          <p:attrName>ppt_y</p:attrName>
                                        </p:attrNameLst>
                                      </p:cBhvr>
                                      <p:rCtr x="0" y="972"/>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100"/>
                                  </p:stCondLst>
                                  <p:childTnLst>
                                    <p:animMotion origin="layout" path="M 2.08333E-7 -4.81481E-6 L 2.08333E-7 0.01968 " pathEditMode="relative" rAng="0" ptsTypes="AA">
                                      <p:cBhvr>
                                        <p:cTn id="24" dur="500" spd="-100000" fill="hold"/>
                                        <p:tgtEl>
                                          <p:spTgt spid="3"/>
                                        </p:tgtEl>
                                        <p:attrNameLst>
                                          <p:attrName>ppt_x</p:attrName>
                                          <p:attrName>ppt_y</p:attrName>
                                        </p:attrNameLst>
                                      </p:cBhvr>
                                      <p:rCtr x="0" y="972"/>
                                    </p:animMotion>
                                  </p:childTnLst>
                                </p:cTn>
                              </p:par>
                              <p:par>
                                <p:cTn id="25" presetID="16" presetClass="entr" presetSubtype="42"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Horizontal)">
                                      <p:cBhvr>
                                        <p:cTn id="27" dur="500"/>
                                        <p:tgtEl>
                                          <p:spTgt spid="4"/>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42" presetClass="path" presetSubtype="0" decel="100000" fill="hold" grpId="1" nodeType="withEffect">
                                  <p:stCondLst>
                                    <p:cond delay="200"/>
                                  </p:stCondLst>
                                  <p:childTnLst>
                                    <p:animMotion origin="layout" path="M -2.29167E-6 -2.96296E-6 L -2.29167E-6 0.01968 " pathEditMode="relative" rAng="0" ptsTypes="AA">
                                      <p:cBhvr>
                                        <p:cTn id="32" dur="500" spd="-100000" fill="hold"/>
                                        <p:tgtEl>
                                          <p:spTgt spid="12"/>
                                        </p:tgtEl>
                                        <p:attrNameLst>
                                          <p:attrName>ppt_x</p:attrName>
                                          <p:attrName>ppt_y</p:attrName>
                                        </p:attrNameLst>
                                      </p:cBhvr>
                                      <p:rCtr x="0" y="972"/>
                                    </p:animMotion>
                                  </p:childTnLst>
                                </p:cTn>
                              </p:par>
                              <p:par>
                                <p:cTn id="33" presetID="10" presetClass="entr" presetSubtype="0" fill="hold" nodeType="withEffect">
                                  <p:stCondLst>
                                    <p:cond delay="2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decel="100000" fill="hold" nodeType="withEffect">
                                  <p:stCondLst>
                                    <p:cond delay="200"/>
                                  </p:stCondLst>
                                  <p:childTnLst>
                                    <p:animMotion origin="layout" path="M -4.58333E-6 4.81481E-6 L -4.58333E-6 0.01967 " pathEditMode="relative" rAng="0" ptsTypes="AA">
                                      <p:cBhvr>
                                        <p:cTn id="37" dur="500" spd="-100000" fill="hold"/>
                                        <p:tgtEl>
                                          <p:spTgt spid="6"/>
                                        </p:tgtEl>
                                        <p:attrNameLst>
                                          <p:attrName>ppt_x</p:attrName>
                                          <p:attrName>ppt_y</p:attrName>
                                        </p:attrNameLst>
                                      </p:cBhvr>
                                      <p:rCtr x="0" y="972"/>
                                    </p:animMotion>
                                  </p:childTnLst>
                                </p:cTn>
                              </p:par>
                              <p:par>
                                <p:cTn id="38" presetID="10" presetClass="entr" presetSubtype="0" fill="hold" grpId="0" nodeType="withEffect">
                                  <p:stCondLst>
                                    <p:cond delay="3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42" presetClass="path" presetSubtype="0" decel="100000" fill="hold" grpId="1" nodeType="withEffect">
                                  <p:stCondLst>
                                    <p:cond delay="300"/>
                                  </p:stCondLst>
                                  <p:childTnLst>
                                    <p:animMotion origin="layout" path="M -4.16667E-7 3.7037E-7 L -4.16667E-7 0.01968 " pathEditMode="relative" rAng="0" ptsTypes="AA">
                                      <p:cBhvr>
                                        <p:cTn id="42" dur="500" spd="-100000" fill="hold"/>
                                        <p:tgtEl>
                                          <p:spTgt spid="13"/>
                                        </p:tgtEl>
                                        <p:attrNameLst>
                                          <p:attrName>ppt_x</p:attrName>
                                          <p:attrName>ppt_y</p:attrName>
                                        </p:attrNameLst>
                                      </p:cBhvr>
                                      <p:rCtr x="0" y="972"/>
                                    </p:animMotion>
                                  </p:childTnLst>
                                </p:cTn>
                              </p:par>
                              <p:par>
                                <p:cTn id="43" presetID="10" presetClass="entr" presetSubtype="0" fill="hold" nodeType="withEffect">
                                  <p:stCondLst>
                                    <p:cond delay="3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42" presetClass="path" presetSubtype="0" decel="100000" fill="hold" nodeType="withEffect">
                                  <p:stCondLst>
                                    <p:cond delay="300"/>
                                  </p:stCondLst>
                                  <p:childTnLst>
                                    <p:animMotion origin="layout" path="M -8.33333E-7 -1.11111E-6 L -8.33333E-7 0.01968 " pathEditMode="relative" rAng="0" ptsTypes="AA">
                                      <p:cBhvr>
                                        <p:cTn id="47" dur="500" spd="-100000" fill="hold"/>
                                        <p:tgtEl>
                                          <p:spTgt spid="1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13" grpId="1"/>
      <p:bldP spid="12" grpId="0"/>
      <p:bldP spid="12" grpId="1"/>
      <p:bldP spid="5" grpId="0"/>
      <p:bldP spid="5" grpId="1"/>
      <p:bldP spid="9" grpId="0"/>
      <p:bldP spid="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ircle: Hollow 98" descr="Wheel portraying the six components of the Microsoft cloud; Infrastructure, Digital and app innovation, Data and AI, Modern Work, Business Applications and Security.">
            <a:extLst>
              <a:ext uri="{FF2B5EF4-FFF2-40B4-BE49-F238E27FC236}">
                <a16:creationId xmlns:a16="http://schemas.microsoft.com/office/drawing/2014/main" id="{49D6D34C-C20C-1D78-FCDD-B0E00B4D8F65}"/>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101" name="Rectangle 100">
            <a:extLst>
              <a:ext uri="{FF2B5EF4-FFF2-40B4-BE49-F238E27FC236}">
                <a16:creationId xmlns:a16="http://schemas.microsoft.com/office/drawing/2014/main" id="{ACD1CE35-FEA1-1746-7730-517239AE5118}"/>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2" name="Rectangle 101">
            <a:extLst>
              <a:ext uri="{FF2B5EF4-FFF2-40B4-BE49-F238E27FC236}">
                <a16:creationId xmlns:a16="http://schemas.microsoft.com/office/drawing/2014/main" id="{65E9FA38-17E5-6A96-44CD-74880BDB8BEA}"/>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03" name="Rectangle 102">
            <a:extLst>
              <a:ext uri="{FF2B5EF4-FFF2-40B4-BE49-F238E27FC236}">
                <a16:creationId xmlns:a16="http://schemas.microsoft.com/office/drawing/2014/main" id="{15C9B7C6-98A2-A81C-AE3E-51EBFC602671}"/>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00" name="TextBox 99">
            <a:extLst>
              <a:ext uri="{FF2B5EF4-FFF2-40B4-BE49-F238E27FC236}">
                <a16:creationId xmlns:a16="http://schemas.microsoft.com/office/drawing/2014/main" id="{AE262CC0-E881-B10D-7C61-CDD10E9E9256}"/>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28" name="Oval 127">
            <a:extLst>
              <a:ext uri="{FF2B5EF4-FFF2-40B4-BE49-F238E27FC236}">
                <a16:creationId xmlns:a16="http://schemas.microsoft.com/office/drawing/2014/main" id="{C3487C70-8494-0D1B-349A-E71201ED704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4" name="Group 103">
            <a:extLst>
              <a:ext uri="{FF2B5EF4-FFF2-40B4-BE49-F238E27FC236}">
                <a16:creationId xmlns:a16="http://schemas.microsoft.com/office/drawing/2014/main" id="{BB72182D-20B4-0AF9-3A9F-684C942F9797}"/>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05" name="Group 104">
              <a:extLst>
                <a:ext uri="{FF2B5EF4-FFF2-40B4-BE49-F238E27FC236}">
                  <a16:creationId xmlns:a16="http://schemas.microsoft.com/office/drawing/2014/main" id="{509804E2-2DBE-E02A-5BF0-C95A7F5CD077}"/>
                </a:ext>
              </a:extLst>
            </p:cNvPr>
            <p:cNvGrpSpPr/>
            <p:nvPr/>
          </p:nvGrpSpPr>
          <p:grpSpPr>
            <a:xfrm>
              <a:off x="9947215" y="2150730"/>
              <a:ext cx="902810" cy="2346807"/>
              <a:chOff x="9947215" y="2150730"/>
              <a:chExt cx="902810" cy="2346807"/>
            </a:xfrm>
          </p:grpSpPr>
          <p:sp>
            <p:nvSpPr>
              <p:cNvPr id="121" name="Rectangle 120">
                <a:extLst>
                  <a:ext uri="{FF2B5EF4-FFF2-40B4-BE49-F238E27FC236}">
                    <a16:creationId xmlns:a16="http://schemas.microsoft.com/office/drawing/2014/main" id="{691BAE14-3120-14CE-3A69-4E387845B933}"/>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122" name="Picture 121" descr="Web browser with a speech bubble containing coding symbols in it">
                <a:extLst>
                  <a:ext uri="{FF2B5EF4-FFF2-40B4-BE49-F238E27FC236}">
                    <a16:creationId xmlns:a16="http://schemas.microsoft.com/office/drawing/2014/main" id="{AEA5314A-AA22-1F1B-7A23-8EC42E103FA8}"/>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06" name="Group 105">
              <a:extLst>
                <a:ext uri="{FF2B5EF4-FFF2-40B4-BE49-F238E27FC236}">
                  <a16:creationId xmlns:a16="http://schemas.microsoft.com/office/drawing/2014/main" id="{23229C82-9C6D-B50F-848E-C1FEF8131C2E}"/>
                </a:ext>
              </a:extLst>
            </p:cNvPr>
            <p:cNvGrpSpPr/>
            <p:nvPr/>
          </p:nvGrpSpPr>
          <p:grpSpPr>
            <a:xfrm>
              <a:off x="7177431" y="4237883"/>
              <a:ext cx="2094268" cy="942241"/>
              <a:chOff x="7177431" y="4237883"/>
              <a:chExt cx="2094268" cy="942241"/>
            </a:xfrm>
          </p:grpSpPr>
          <p:pic>
            <p:nvPicPr>
              <p:cNvPr id="119" name="Picture 118" descr="A laptop with a person icon inside along with a small phone and a cloud graphic">
                <a:extLst>
                  <a:ext uri="{FF2B5EF4-FFF2-40B4-BE49-F238E27FC236}">
                    <a16:creationId xmlns:a16="http://schemas.microsoft.com/office/drawing/2014/main" id="{53C16B34-C1BD-AF1C-CBE3-40874DF7C69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120" name="Rectangle 119">
                <a:extLst>
                  <a:ext uri="{FF2B5EF4-FFF2-40B4-BE49-F238E27FC236}">
                    <a16:creationId xmlns:a16="http://schemas.microsoft.com/office/drawing/2014/main" id="{E7DFD91B-3CA8-34E8-8E1C-6B7AA438ABE1}"/>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07" name="Group 106">
              <a:extLst>
                <a:ext uri="{FF2B5EF4-FFF2-40B4-BE49-F238E27FC236}">
                  <a16:creationId xmlns:a16="http://schemas.microsoft.com/office/drawing/2014/main" id="{8CB3571F-11E5-2653-F0AA-A7FB51B12E61}"/>
                </a:ext>
              </a:extLst>
            </p:cNvPr>
            <p:cNvGrpSpPr/>
            <p:nvPr/>
          </p:nvGrpSpPr>
          <p:grpSpPr>
            <a:xfrm>
              <a:off x="8478087" y="3755058"/>
              <a:ext cx="2194854" cy="1615026"/>
              <a:chOff x="8478087" y="3755058"/>
              <a:chExt cx="2194854" cy="1615026"/>
            </a:xfrm>
          </p:grpSpPr>
          <p:sp>
            <p:nvSpPr>
              <p:cNvPr id="117" name="Rectangle 116">
                <a:extLst>
                  <a:ext uri="{FF2B5EF4-FFF2-40B4-BE49-F238E27FC236}">
                    <a16:creationId xmlns:a16="http://schemas.microsoft.com/office/drawing/2014/main" id="{48E9337C-39E3-70D2-1550-606F179E5EFF}"/>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118" name="Picture 117" descr="Cloud with a network visual of connected nodes and lines overlaid on top of it">
                <a:extLst>
                  <a:ext uri="{FF2B5EF4-FFF2-40B4-BE49-F238E27FC236}">
                    <a16:creationId xmlns:a16="http://schemas.microsoft.com/office/drawing/2014/main" id="{DA29E4FA-8057-DDCC-A49F-9A6F9FAACF1D}"/>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08" name="Group 107">
              <a:extLst>
                <a:ext uri="{FF2B5EF4-FFF2-40B4-BE49-F238E27FC236}">
                  <a16:creationId xmlns:a16="http://schemas.microsoft.com/office/drawing/2014/main" id="{50FCA6AF-4FC5-A4B5-6EA1-0E4143A03075}"/>
                </a:ext>
              </a:extLst>
            </p:cNvPr>
            <p:cNvGrpSpPr/>
            <p:nvPr/>
          </p:nvGrpSpPr>
          <p:grpSpPr>
            <a:xfrm>
              <a:off x="7239993" y="2760647"/>
              <a:ext cx="674624" cy="1466216"/>
              <a:chOff x="7239993" y="2760647"/>
              <a:chExt cx="674624" cy="1466216"/>
            </a:xfrm>
          </p:grpSpPr>
          <p:pic>
            <p:nvPicPr>
              <p:cNvPr id="115" name="Picture 114" descr="Two mountains and an upward trending arrow overlaid on top of it">
                <a:extLst>
                  <a:ext uri="{FF2B5EF4-FFF2-40B4-BE49-F238E27FC236}">
                    <a16:creationId xmlns:a16="http://schemas.microsoft.com/office/drawing/2014/main" id="{E0917C9E-74E2-A4D0-0A8F-598FD3E4C2C3}"/>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116" name="Rectangle 115">
                <a:extLst>
                  <a:ext uri="{FF2B5EF4-FFF2-40B4-BE49-F238E27FC236}">
                    <a16:creationId xmlns:a16="http://schemas.microsoft.com/office/drawing/2014/main" id="{34D8C425-FA7B-6A91-13DA-5FD6A2A0AB7C}"/>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09" name="Group 108">
              <a:extLst>
                <a:ext uri="{FF2B5EF4-FFF2-40B4-BE49-F238E27FC236}">
                  <a16:creationId xmlns:a16="http://schemas.microsoft.com/office/drawing/2014/main" id="{0C7D71CB-AA7A-F737-2952-9A3059588B1A}"/>
                </a:ext>
              </a:extLst>
            </p:cNvPr>
            <p:cNvGrpSpPr/>
            <p:nvPr/>
          </p:nvGrpSpPr>
          <p:grpSpPr>
            <a:xfrm>
              <a:off x="8723058" y="1393141"/>
              <a:ext cx="2361449" cy="1676948"/>
              <a:chOff x="8723058" y="1393141"/>
              <a:chExt cx="2361449" cy="1676948"/>
            </a:xfrm>
          </p:grpSpPr>
          <p:sp>
            <p:nvSpPr>
              <p:cNvPr id="113" name="Rectangle 112">
                <a:extLst>
                  <a:ext uri="{FF2B5EF4-FFF2-40B4-BE49-F238E27FC236}">
                    <a16:creationId xmlns:a16="http://schemas.microsoft.com/office/drawing/2014/main" id="{961BD393-82FC-B1E7-FB1C-B947551B7B6A}"/>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114" name="Picture 113" descr="Cloud with an arrow pointing downwards coming out of it">
                <a:extLst>
                  <a:ext uri="{FF2B5EF4-FFF2-40B4-BE49-F238E27FC236}">
                    <a16:creationId xmlns:a16="http://schemas.microsoft.com/office/drawing/2014/main" id="{9C8F094D-629E-11BF-281E-9E8783A3F7A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110" name="Group 109">
              <a:extLst>
                <a:ext uri="{FF2B5EF4-FFF2-40B4-BE49-F238E27FC236}">
                  <a16:creationId xmlns:a16="http://schemas.microsoft.com/office/drawing/2014/main" id="{82347D73-E6D3-E8AB-2D22-32F69ECBBDCA}"/>
                </a:ext>
              </a:extLst>
            </p:cNvPr>
            <p:cNvGrpSpPr/>
            <p:nvPr/>
          </p:nvGrpSpPr>
          <p:grpSpPr>
            <a:xfrm>
              <a:off x="7278025" y="1950277"/>
              <a:ext cx="2243055" cy="805287"/>
              <a:chOff x="7278025" y="1950277"/>
              <a:chExt cx="2243055" cy="805287"/>
            </a:xfrm>
          </p:grpSpPr>
          <p:pic>
            <p:nvPicPr>
              <p:cNvPr id="111" name="Picture 110" descr="Shield with a lock overlaid on top of it">
                <a:extLst>
                  <a:ext uri="{FF2B5EF4-FFF2-40B4-BE49-F238E27FC236}">
                    <a16:creationId xmlns:a16="http://schemas.microsoft.com/office/drawing/2014/main" id="{0A03E4DF-219D-2BB7-8943-B3A857FF257D}"/>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112" name="Rectangle 111">
                <a:extLst>
                  <a:ext uri="{FF2B5EF4-FFF2-40B4-BE49-F238E27FC236}">
                    <a16:creationId xmlns:a16="http://schemas.microsoft.com/office/drawing/2014/main" id="{43A648EB-9DCC-6594-965E-D491A89C7DC9}"/>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123" name="Oval 122">
            <a:extLst>
              <a:ext uri="{FF2B5EF4-FFF2-40B4-BE49-F238E27FC236}">
                <a16:creationId xmlns:a16="http://schemas.microsoft.com/office/drawing/2014/main" id="{B803061B-F3FE-3EA5-4A60-7F20B9986E6A}"/>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124" name="TextBox 123">
            <a:extLst>
              <a:ext uri="{FF2B5EF4-FFF2-40B4-BE49-F238E27FC236}">
                <a16:creationId xmlns:a16="http://schemas.microsoft.com/office/drawing/2014/main" id="{CD804CBB-243C-CE43-CF4E-4414AC290538}"/>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125" name="TextBox 124">
            <a:extLst>
              <a:ext uri="{FF2B5EF4-FFF2-40B4-BE49-F238E27FC236}">
                <a16:creationId xmlns:a16="http://schemas.microsoft.com/office/drawing/2014/main" id="{9D2D2FEB-ADB5-576A-078B-A4028B702ECF}"/>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126" name="Rectangle 125">
            <a:extLst>
              <a:ext uri="{FF2B5EF4-FFF2-40B4-BE49-F238E27FC236}">
                <a16:creationId xmlns:a16="http://schemas.microsoft.com/office/drawing/2014/main" id="{3942EA08-DB2B-9D0C-A6FA-5A90F2C8FE15}"/>
              </a:ext>
            </a:extLst>
          </p:cNvPr>
          <p:cNvSpPr>
            <a:spLocks noChangeAspect="1"/>
          </p:cNvSpPr>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127" name="Oval 126" descr="Microsoft cloud pillar visual, these pillars are; Infrastructure, Digital and app innovation, Data and AI, Modern Work, Business applications, and security.">
            <a:extLst>
              <a:ext uri="{FF2B5EF4-FFF2-40B4-BE49-F238E27FC236}">
                <a16:creationId xmlns:a16="http://schemas.microsoft.com/office/drawing/2014/main" id="{478AD66E-6EF5-542A-5FFB-D21C6C8D30A6}"/>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2D559367-6B5C-CDE0-911A-9726824FA056}"/>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3" name="TextBox 2">
            <a:extLst>
              <a:ext uri="{FF2B5EF4-FFF2-40B4-BE49-F238E27FC236}">
                <a16:creationId xmlns:a16="http://schemas.microsoft.com/office/drawing/2014/main" id="{80B0AF65-B08A-1F66-D718-CD4B88E2AF13}"/>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sp>
        <p:nvSpPr>
          <p:cNvPr id="4" name="Title 3">
            <a:extLst>
              <a:ext uri="{FF2B5EF4-FFF2-40B4-BE49-F238E27FC236}">
                <a16:creationId xmlns:a16="http://schemas.microsoft.com/office/drawing/2014/main" id="{A106304D-F3B4-ABB7-2D79-FAE7F375AA87}"/>
              </a:ext>
            </a:extLst>
          </p:cNvPr>
          <p:cNvSpPr txBox="1">
            <a:spLocks noGrp="1"/>
          </p:cNvSpPr>
          <p:nvPr>
            <p:ph type="title" idx="4294967295"/>
          </p:nvPr>
        </p:nvSpPr>
        <p:spPr>
          <a:xfrm>
            <a:off x="6487107" y="1879152"/>
            <a:ext cx="4801748"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Microsoft Cloud</a:t>
            </a:r>
          </a:p>
        </p:txBody>
      </p:sp>
      <p:cxnSp>
        <p:nvCxnSpPr>
          <p:cNvPr id="8" name="Straight Connector 7">
            <a:extLst>
              <a:ext uri="{FF2B5EF4-FFF2-40B4-BE49-F238E27FC236}">
                <a16:creationId xmlns:a16="http://schemas.microsoft.com/office/drawing/2014/main" id="{21238F12-805E-80AE-5496-B01D9D5CE8C5}"/>
              </a:ext>
              <a:ext uri="{C183D7F6-B498-43B3-948B-1728B52AA6E4}">
                <adec:decorative xmlns:adec="http://schemas.microsoft.com/office/drawing/2017/decorative" val="1"/>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17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6" presetClass="emph" presetSubtype="0" accel="100000" autoRev="1" fill="hold" grpId="1" nodeType="withEffect">
                                  <p:stCondLst>
                                    <p:cond delay="0"/>
                                  </p:stCondLst>
                                  <p:childTnLst>
                                    <p:animScale>
                                      <p:cBhvr>
                                        <p:cTn id="9" dur="500" fill="hold"/>
                                        <p:tgtEl>
                                          <p:spTgt spid="128"/>
                                        </p:tgtEl>
                                      </p:cBhvr>
                                      <p:by x="80000" y="80000"/>
                                    </p:animScale>
                                  </p:childTnLst>
                                </p:cTn>
                              </p:par>
                              <p:par>
                                <p:cTn id="10" presetID="10" presetClass="entr" presetSubtype="0" fill="hold" grpId="0" nodeType="withEffect">
                                  <p:stCondLst>
                                    <p:cond delay="10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42" presetClass="path" presetSubtype="0" decel="100000" fill="hold" grpId="1" nodeType="withEffect">
                                  <p:stCondLst>
                                    <p:cond delay="100"/>
                                  </p:stCondLst>
                                  <p:childTnLst>
                                    <p:animMotion origin="layout" path="M 0 0 L 0 0.03542 " pathEditMode="relative" rAng="0" ptsTypes="AA">
                                      <p:cBhvr>
                                        <p:cTn id="14" dur="700" spd="-100000" fill="hold"/>
                                        <p:tgtEl>
                                          <p:spTgt spid="12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500"/>
                                        <p:tgtEl>
                                          <p:spTgt spid="123"/>
                                        </p:tgtEl>
                                      </p:cBhvr>
                                    </p:animEffect>
                                  </p:childTnLst>
                                </p:cTn>
                              </p:par>
                              <p:par>
                                <p:cTn id="18" presetID="42" presetClass="path" presetSubtype="0" decel="100000" fill="hold" grpId="1" nodeType="withEffect">
                                  <p:stCondLst>
                                    <p:cond delay="100"/>
                                  </p:stCondLst>
                                  <p:childTnLst>
                                    <p:animMotion origin="layout" path="M 0 0 L 0 0.03542 " pathEditMode="relative" rAng="0" ptsTypes="AA">
                                      <p:cBhvr>
                                        <p:cTn id="19" dur="700" spd="-100000" fill="hold"/>
                                        <p:tgtEl>
                                          <p:spTgt spid="12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42" presetClass="path" presetSubtype="0" decel="100000" fill="hold" grpId="1" nodeType="withEffect">
                                  <p:stCondLst>
                                    <p:cond delay="100"/>
                                  </p:stCondLst>
                                  <p:childTnLst>
                                    <p:animMotion origin="layout" path="M 0 0 L 0 0.03542 " pathEditMode="relative" rAng="0" ptsTypes="AA">
                                      <p:cBhvr>
                                        <p:cTn id="24" dur="700" spd="-100000" fill="hold"/>
                                        <p:tgtEl>
                                          <p:spTgt spid="12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42" presetClass="path" presetSubtype="0" decel="100000" fill="hold" grpId="1" nodeType="withEffect">
                                  <p:stCondLst>
                                    <p:cond delay="100"/>
                                  </p:stCondLst>
                                  <p:childTnLst>
                                    <p:animMotion origin="layout" path="M 0 0 L 0 0.03542 " pathEditMode="relative" rAng="0" ptsTypes="AA">
                                      <p:cBhvr>
                                        <p:cTn id="29" dur="700" spd="-100000" fill="hold"/>
                                        <p:tgtEl>
                                          <p:spTgt spid="12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27"/>
                                        </p:tgtEl>
                                        <p:attrNameLst>
                                          <p:attrName>style.visibility</p:attrName>
                                        </p:attrNameLst>
                                      </p:cBhvr>
                                      <p:to>
                                        <p:strVal val="visible"/>
                                      </p:to>
                                    </p:set>
                                    <p:animEffect transition="in" filter="fade">
                                      <p:cBhvr>
                                        <p:cTn id="32" dur="500"/>
                                        <p:tgtEl>
                                          <p:spTgt spid="127"/>
                                        </p:tgtEl>
                                      </p:cBhvr>
                                    </p:animEffect>
                                  </p:childTnLst>
                                </p:cTn>
                              </p:par>
                              <p:par>
                                <p:cTn id="33" presetID="42" presetClass="path" presetSubtype="0" decel="100000" fill="hold" grpId="1" nodeType="withEffect">
                                  <p:stCondLst>
                                    <p:cond delay="100"/>
                                  </p:stCondLst>
                                  <p:childTnLst>
                                    <p:animMotion origin="layout" path="M -2.08333E-7 0 L -2.08333E-7 0.03542 " pathEditMode="relative" rAng="0" ptsTypes="AA">
                                      <p:cBhvr>
                                        <p:cTn id="34" dur="700" spd="-100000" fill="hold"/>
                                        <p:tgtEl>
                                          <p:spTgt spid="127"/>
                                        </p:tgtEl>
                                        <p:attrNameLst>
                                          <p:attrName>ppt_x</p:attrName>
                                          <p:attrName>ppt_y</p:attrName>
                                        </p:attrNameLst>
                                      </p:cBhvr>
                                      <p:rCtr x="0" y="1759"/>
                                    </p:animMotion>
                                  </p:childTnLst>
                                </p:cTn>
                              </p:par>
                              <p:par>
                                <p:cTn id="35" presetID="10" presetClass="entr" presetSubtype="0" fill="hold" nodeType="withEffect">
                                  <p:stCondLst>
                                    <p:cond delay="50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par>
                                <p:cTn id="38" presetID="6" presetClass="emph" presetSubtype="0" accel="100000" autoRev="1" fill="hold" nodeType="withEffect">
                                  <p:stCondLst>
                                    <p:cond delay="0"/>
                                  </p:stCondLst>
                                  <p:childTnLst>
                                    <p:animScale>
                                      <p:cBhvr>
                                        <p:cTn id="39" dur="500" fill="hold"/>
                                        <p:tgtEl>
                                          <p:spTgt spid="104"/>
                                        </p:tgtEl>
                                      </p:cBhvr>
                                      <p:by x="80000" y="80000"/>
                                    </p:animScale>
                                  </p:childTnLst>
                                </p:cTn>
                              </p:par>
                              <p:par>
                                <p:cTn id="40" presetID="16" presetClass="entr" presetSubtype="42" fill="hold" grpId="0" nodeType="withEffect">
                                  <p:stCondLst>
                                    <p:cond delay="500"/>
                                  </p:stCondLst>
                                  <p:childTnLst>
                                    <p:set>
                                      <p:cBhvr>
                                        <p:cTn id="41" dur="1" fill="hold">
                                          <p:stCondLst>
                                            <p:cond delay="0"/>
                                          </p:stCondLst>
                                        </p:cTn>
                                        <p:tgtEl>
                                          <p:spTgt spid="101"/>
                                        </p:tgtEl>
                                        <p:attrNameLst>
                                          <p:attrName>style.visibility</p:attrName>
                                        </p:attrNameLst>
                                      </p:cBhvr>
                                      <p:to>
                                        <p:strVal val="visible"/>
                                      </p:to>
                                    </p:set>
                                    <p:animEffect transition="in" filter="barn(outHorizontal)">
                                      <p:cBhvr>
                                        <p:cTn id="42" dur="500"/>
                                        <p:tgtEl>
                                          <p:spTgt spid="101"/>
                                        </p:tgtEl>
                                      </p:cBhvr>
                                    </p:animEffect>
                                  </p:childTnLst>
                                </p:cTn>
                              </p:par>
                              <p:par>
                                <p:cTn id="43" presetID="16" presetClass="entr" presetSubtype="42" fill="hold" grpId="0" nodeType="withEffect">
                                  <p:stCondLst>
                                    <p:cond delay="500"/>
                                  </p:stCondLst>
                                  <p:childTnLst>
                                    <p:set>
                                      <p:cBhvr>
                                        <p:cTn id="44" dur="1" fill="hold">
                                          <p:stCondLst>
                                            <p:cond delay="0"/>
                                          </p:stCondLst>
                                        </p:cTn>
                                        <p:tgtEl>
                                          <p:spTgt spid="102"/>
                                        </p:tgtEl>
                                        <p:attrNameLst>
                                          <p:attrName>style.visibility</p:attrName>
                                        </p:attrNameLst>
                                      </p:cBhvr>
                                      <p:to>
                                        <p:strVal val="visible"/>
                                      </p:to>
                                    </p:set>
                                    <p:animEffect transition="in" filter="barn(outHorizontal)">
                                      <p:cBhvr>
                                        <p:cTn id="45" dur="500"/>
                                        <p:tgtEl>
                                          <p:spTgt spid="102"/>
                                        </p:tgtEl>
                                      </p:cBhvr>
                                    </p:animEffect>
                                  </p:childTnLst>
                                </p:cTn>
                              </p:par>
                              <p:par>
                                <p:cTn id="46" presetID="16" presetClass="entr" presetSubtype="37" fill="hold" grpId="0" nodeType="withEffect">
                                  <p:stCondLst>
                                    <p:cond delay="500"/>
                                  </p:stCondLst>
                                  <p:childTnLst>
                                    <p:set>
                                      <p:cBhvr>
                                        <p:cTn id="47" dur="1" fill="hold">
                                          <p:stCondLst>
                                            <p:cond delay="0"/>
                                          </p:stCondLst>
                                        </p:cTn>
                                        <p:tgtEl>
                                          <p:spTgt spid="103"/>
                                        </p:tgtEl>
                                        <p:attrNameLst>
                                          <p:attrName>style.visibility</p:attrName>
                                        </p:attrNameLst>
                                      </p:cBhvr>
                                      <p:to>
                                        <p:strVal val="visible"/>
                                      </p:to>
                                    </p:set>
                                    <p:animEffect transition="in" filter="barn(outVertical)">
                                      <p:cBhvr>
                                        <p:cTn id="48" dur="500"/>
                                        <p:tgtEl>
                                          <p:spTgt spid="103"/>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6" presetClass="emph" presetSubtype="0" accel="100000" autoRev="1" fill="hold" grpId="1" nodeType="withEffect">
                                  <p:stCondLst>
                                    <p:cond delay="0"/>
                                  </p:stCondLst>
                                  <p:childTnLst>
                                    <p:animScale>
                                      <p:cBhvr>
                                        <p:cTn id="53" dur="500" fill="hold"/>
                                        <p:tgtEl>
                                          <p:spTgt spid="100"/>
                                        </p:tgtEl>
                                      </p:cBhvr>
                                      <p:by x="80000" y="80000"/>
                                    </p:animScale>
                                  </p:childTnLst>
                                </p:cTn>
                              </p:par>
                              <p:par>
                                <p:cTn id="54" presetID="10" presetClass="entr" presetSubtype="0" fill="hold" grpId="0" nodeType="withEffect">
                                  <p:stCondLst>
                                    <p:cond delay="50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6" presetClass="emph" presetSubtype="0" accel="100000" autoRev="1" fill="hold" grpId="1" nodeType="withEffect">
                                  <p:stCondLst>
                                    <p:cond delay="0"/>
                                  </p:stCondLst>
                                  <p:childTnLst>
                                    <p:animScale>
                                      <p:cBhvr>
                                        <p:cTn id="58" dur="500" fill="hold"/>
                                        <p:tgtEl>
                                          <p:spTgt spid="99"/>
                                        </p:tgtEl>
                                      </p:cBhvr>
                                      <p:by x="80000" y="80000"/>
                                    </p:animScale>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42" presetClass="path" presetSubtype="0" decel="100000" fill="hold" grpId="1" nodeType="withEffect">
                                  <p:stCondLst>
                                    <p:cond delay="0"/>
                                  </p:stCondLst>
                                  <p:childTnLst>
                                    <p:animMotion origin="layout" path="M 3.75E-6 -5.55112E-17 L 3.75E-6 0.03542 " pathEditMode="relative" rAng="0" ptsTypes="AA">
                                      <p:cBhvr>
                                        <p:cTn id="64" dur="700" spd="-100000" fill="hold"/>
                                        <p:tgtEl>
                                          <p:spTgt spid="4"/>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42" presetClass="path" presetSubtype="0" decel="100000" fill="hold" nodeType="withEffect">
                                  <p:stCondLst>
                                    <p:cond delay="0"/>
                                  </p:stCondLst>
                                  <p:childTnLst>
                                    <p:animMotion origin="layout" path="M 0 3.33333E-6 L 0 0.03541 " pathEditMode="relative" rAng="0" ptsTypes="AA">
                                      <p:cBhvr>
                                        <p:cTn id="69" dur="700" spd="-100000" fill="hold"/>
                                        <p:tgtEl>
                                          <p:spTgt spid="8"/>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par>
                                <p:cTn id="73" presetID="42" presetClass="path" presetSubtype="0" decel="100000" fill="hold" grpId="1" nodeType="withEffect">
                                  <p:stCondLst>
                                    <p:cond delay="100"/>
                                  </p:stCondLst>
                                  <p:childTnLst>
                                    <p:animMotion origin="layout" path="M 2.08333E-6 2.22222E-6 L 2.08333E-6 0.03541 " pathEditMode="relative" rAng="0" ptsTypes="AA">
                                      <p:cBhvr>
                                        <p:cTn id="74" dur="700" spd="-100000" fill="hold"/>
                                        <p:tgtEl>
                                          <p:spTgt spid="2"/>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par>
                                <p:cTn id="78" presetID="42" presetClass="path" presetSubtype="0" decel="100000" fill="hold" grpId="1" nodeType="withEffect">
                                  <p:stCondLst>
                                    <p:cond delay="200"/>
                                  </p:stCondLst>
                                  <p:childTnLst>
                                    <p:animMotion origin="layout" path="M 1.66667E-6 -1.48148E-6 L 1.66667E-6 0.03542 " pathEditMode="relative" rAng="0" ptsTypes="AA">
                                      <p:cBhvr>
                                        <p:cTn id="7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101" grpId="0" animBg="1"/>
      <p:bldP spid="102" grpId="0" animBg="1"/>
      <p:bldP spid="103" grpId="0" animBg="1"/>
      <p:bldP spid="100" grpId="0"/>
      <p:bldP spid="100" grpId="1"/>
      <p:bldP spid="128" grpId="0" animBg="1"/>
      <p:bldP spid="128" grpId="1" animBg="1"/>
      <p:bldP spid="123" grpId="0" animBg="1"/>
      <p:bldP spid="123" grpId="1" animBg="1"/>
      <p:bldP spid="124" grpId="0"/>
      <p:bldP spid="124" grpId="1"/>
      <p:bldP spid="125" grpId="0"/>
      <p:bldP spid="125" grpId="1"/>
      <p:bldP spid="126" grpId="0"/>
      <p:bldP spid="126" grpId="1"/>
      <p:bldP spid="127" grpId="0" animBg="1"/>
      <p:bldP spid="127" grpId="1" animBg="1"/>
      <p:bldP spid="2" grpId="0"/>
      <p:bldP spid="2" grpId="1"/>
      <p:bldP spid="3" grpId="0"/>
      <p:bldP spid="3" grpId="1"/>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6C2F36-7372-61BB-1086-A211C0D81659}"/>
              </a:ext>
            </a:extLst>
          </p:cNvPr>
          <p:cNvSpPr>
            <a:spLocks noGrp="1"/>
          </p:cNvSpPr>
          <p:nvPr>
            <p:ph type="title" idx="4294967295"/>
          </p:nvPr>
        </p:nvSpPr>
        <p:spPr>
          <a:xfrm>
            <a:off x="635530" y="489123"/>
            <a:ext cx="11018838" cy="554037"/>
          </a:xfrm>
        </p:spPr>
        <p:txBody>
          <a:bodyPr/>
          <a:lstStyle/>
          <a:p>
            <a:pPr algn="ctr" defTabSz="914400">
              <a:lnSpc>
                <a:spcPct val="90000"/>
              </a:lnSpc>
              <a:spcBef>
                <a:spcPts val="0"/>
              </a:spcBef>
              <a:defRPr/>
            </a:pPr>
            <a:r>
              <a:rPr lang="en-US" sz="4000" spc="0">
                <a:ln>
                  <a:noFill/>
                </a:ln>
                <a:gradFill flip="none" rotWithShape="1">
                  <a:gsLst>
                    <a:gs pos="0">
                      <a:srgbClr val="CD9AD0"/>
                    </a:gs>
                    <a:gs pos="100000">
                      <a:srgbClr val="8EC8E8"/>
                    </a:gs>
                  </a:gsLst>
                  <a:lin ang="10800000" scaled="1"/>
                  <a:tileRect/>
                </a:gradFill>
                <a:latin typeface="Segoe UI Semibold"/>
              </a:rPr>
              <a:t>How do I get started?</a:t>
            </a:r>
          </a:p>
        </p:txBody>
      </p:sp>
      <p:grpSp>
        <p:nvGrpSpPr>
          <p:cNvPr id="71" name="Group 70" descr="Build intelligent app experiences with Azure AI. Learn how to build AI-powered applications for your organizations on Azure. AI workshop to identify uses cases.">
            <a:extLst>
              <a:ext uri="{FF2B5EF4-FFF2-40B4-BE49-F238E27FC236}">
                <a16:creationId xmlns:a16="http://schemas.microsoft.com/office/drawing/2014/main" id="{40B046F3-1F22-3345-76EA-D465F62E1190}"/>
              </a:ext>
            </a:extLst>
          </p:cNvPr>
          <p:cNvGrpSpPr/>
          <p:nvPr/>
        </p:nvGrpSpPr>
        <p:grpSpPr>
          <a:xfrm>
            <a:off x="3303801" y="1449295"/>
            <a:ext cx="2697704" cy="3307610"/>
            <a:chOff x="3368196" y="2131779"/>
            <a:chExt cx="2697704" cy="4021796"/>
          </a:xfrm>
        </p:grpSpPr>
        <p:sp>
          <p:nvSpPr>
            <p:cNvPr id="72" name="Rectangle: Rounded Corners 4">
              <a:extLst>
                <a:ext uri="{FF2B5EF4-FFF2-40B4-BE49-F238E27FC236}">
                  <a16:creationId xmlns:a16="http://schemas.microsoft.com/office/drawing/2014/main" id="{DE1FA01D-31F1-4126-1697-E160D6F77342}"/>
                </a:ext>
                <a:ext uri="{C183D7F6-B498-43B3-948B-1728B52AA6E4}">
                  <adec:decorative xmlns:adec="http://schemas.microsoft.com/office/drawing/2017/decorative" val="1"/>
                </a:ext>
              </a:extLst>
            </p:cNvPr>
            <p:cNvSpPr/>
            <p:nvPr/>
          </p:nvSpPr>
          <p:spPr>
            <a:xfrm>
              <a:off x="3368196" y="2131779"/>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73" name="TextBox 72">
              <a:extLst>
                <a:ext uri="{FF2B5EF4-FFF2-40B4-BE49-F238E27FC236}">
                  <a16:creationId xmlns:a16="http://schemas.microsoft.com/office/drawing/2014/main" id="{912E3ED7-BD55-14AB-46B0-BA4BAB07DC91}"/>
                </a:ext>
              </a:extLst>
            </p:cNvPr>
            <p:cNvSpPr txBox="1"/>
            <p:nvPr/>
          </p:nvSpPr>
          <p:spPr>
            <a:xfrm>
              <a:off x="3550131" y="2543610"/>
              <a:ext cx="2333834"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Build intelligent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app experiences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with Azure AI</a:t>
              </a:r>
            </a:p>
          </p:txBody>
        </p:sp>
      </p:grpSp>
      <p:grpSp>
        <p:nvGrpSpPr>
          <p:cNvPr id="74" name="Group 73" descr="Get AI-ready with Azure. Learn how migrating your data to Azure can give you the foundation for better AI experiences, &#10;&#10;Plan an exec briefing on Microsoft Intelligent Data Platform (Technology + People) or complete a data estate assessment.">
            <a:extLst>
              <a:ext uri="{FF2B5EF4-FFF2-40B4-BE49-F238E27FC236}">
                <a16:creationId xmlns:a16="http://schemas.microsoft.com/office/drawing/2014/main" id="{8E87FA09-7E8D-C9EF-B1AC-7942D8039CC0}"/>
              </a:ext>
            </a:extLst>
          </p:cNvPr>
          <p:cNvGrpSpPr/>
          <p:nvPr/>
        </p:nvGrpSpPr>
        <p:grpSpPr>
          <a:xfrm>
            <a:off x="446424" y="1449295"/>
            <a:ext cx="2697704" cy="3307609"/>
            <a:chOff x="510819" y="2131780"/>
            <a:chExt cx="2697704" cy="4021796"/>
          </a:xfrm>
        </p:grpSpPr>
        <p:sp>
          <p:nvSpPr>
            <p:cNvPr id="75" name="Rectangle: Rounded Corners 4">
              <a:extLst>
                <a:ext uri="{FF2B5EF4-FFF2-40B4-BE49-F238E27FC236}">
                  <a16:creationId xmlns:a16="http://schemas.microsoft.com/office/drawing/2014/main" id="{C1C4D6BA-6E55-A1C6-C6F3-4654664A48BD}"/>
                </a:ext>
                <a:ext uri="{C183D7F6-B498-43B3-948B-1728B52AA6E4}">
                  <adec:decorative xmlns:adec="http://schemas.microsoft.com/office/drawing/2017/decorative" val="1"/>
                </a:ext>
              </a:extLst>
            </p:cNvPr>
            <p:cNvSpPr/>
            <p:nvPr/>
          </p:nvSpPr>
          <p:spPr>
            <a:xfrm>
              <a:off x="510819" y="2131780"/>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76" name="TextBox 75">
              <a:extLst>
                <a:ext uri="{FF2B5EF4-FFF2-40B4-BE49-F238E27FC236}">
                  <a16:creationId xmlns:a16="http://schemas.microsoft.com/office/drawing/2014/main" id="{AC7255F9-11A3-6D84-A84B-DCF6E01DCC98}"/>
                </a:ext>
              </a:extLst>
            </p:cNvPr>
            <p:cNvSpPr txBox="1"/>
            <p:nvPr/>
          </p:nvSpPr>
          <p:spPr>
            <a:xfrm>
              <a:off x="846932" y="2543610"/>
              <a:ext cx="2025478"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Get your data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estate AI-ready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with Azure</a:t>
              </a:r>
            </a:p>
          </p:txBody>
        </p:sp>
      </p:grpSp>
      <p:sp>
        <p:nvSpPr>
          <p:cNvPr id="77" name="TextBox 76">
            <a:extLst>
              <a:ext uri="{FF2B5EF4-FFF2-40B4-BE49-F238E27FC236}">
                <a16:creationId xmlns:a16="http://schemas.microsoft.com/office/drawing/2014/main" id="{8887F021-DED6-E864-0EEC-52D015589F54}"/>
              </a:ext>
            </a:extLst>
          </p:cNvPr>
          <p:cNvSpPr txBox="1"/>
          <p:nvPr/>
        </p:nvSpPr>
        <p:spPr>
          <a:xfrm>
            <a:off x="531724" y="3984521"/>
            <a:ext cx="2527104"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a:ln>
                  <a:noFill/>
                </a:ln>
                <a:gradFill flip="none" rotWithShape="1">
                  <a:gsLst>
                    <a:gs pos="100000">
                      <a:srgbClr val="8EC8E8"/>
                    </a:gs>
                    <a:gs pos="0">
                      <a:srgbClr val="CD9AD0"/>
                    </a:gs>
                  </a:gsLst>
                  <a:lin ang="13500000" scaled="1"/>
                  <a:tileRect/>
                </a:gradFill>
                <a:effectLst/>
                <a:uLnTx/>
                <a:uFillTx/>
                <a:latin typeface="Segoe UI"/>
                <a:ea typeface="+mn-ea"/>
                <a:cs typeface="Segoe UI"/>
              </a:rPr>
              <a:t>Conduct a data estate assessment</a:t>
            </a:r>
          </a:p>
        </p:txBody>
      </p:sp>
      <p:grpSp>
        <p:nvGrpSpPr>
          <p:cNvPr id="78" name="Group 77" descr="Increase seller productivity with Viva sales. Learn how AI capabilities enable personalised coaching and intelligence for sellers.&#10;&#10;Try Viva sales today (Preview)">
            <a:extLst>
              <a:ext uri="{FF2B5EF4-FFF2-40B4-BE49-F238E27FC236}">
                <a16:creationId xmlns:a16="http://schemas.microsoft.com/office/drawing/2014/main" id="{39C80D59-ECA1-51C3-BD33-59EBB424BDA7}"/>
              </a:ext>
            </a:extLst>
          </p:cNvPr>
          <p:cNvGrpSpPr/>
          <p:nvPr/>
        </p:nvGrpSpPr>
        <p:grpSpPr>
          <a:xfrm>
            <a:off x="9072806" y="1449295"/>
            <a:ext cx="2770667" cy="3307610"/>
            <a:chOff x="9137201" y="2131779"/>
            <a:chExt cx="2770667" cy="4021796"/>
          </a:xfrm>
        </p:grpSpPr>
        <p:sp>
          <p:nvSpPr>
            <p:cNvPr id="79" name="Rectangle: Rounded Corners 4">
              <a:extLst>
                <a:ext uri="{FF2B5EF4-FFF2-40B4-BE49-F238E27FC236}">
                  <a16:creationId xmlns:a16="http://schemas.microsoft.com/office/drawing/2014/main" id="{1B810C53-FF92-6B45-C7D6-82831BA3DCF9}"/>
                </a:ext>
                <a:ext uri="{C183D7F6-B498-43B3-948B-1728B52AA6E4}">
                  <adec:decorative xmlns:adec="http://schemas.microsoft.com/office/drawing/2017/decorative" val="1"/>
                </a:ext>
              </a:extLst>
            </p:cNvPr>
            <p:cNvSpPr/>
            <p:nvPr/>
          </p:nvSpPr>
          <p:spPr>
            <a:xfrm>
              <a:off x="9137201" y="2131779"/>
              <a:ext cx="2770667"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80" name="TextBox 79">
              <a:extLst>
                <a:ext uri="{FF2B5EF4-FFF2-40B4-BE49-F238E27FC236}">
                  <a16:creationId xmlns:a16="http://schemas.microsoft.com/office/drawing/2014/main" id="{EEEEA192-DDF2-5F7F-942D-DC23048877B4}"/>
                </a:ext>
              </a:extLst>
            </p:cNvPr>
            <p:cNvSpPr txBox="1"/>
            <p:nvPr/>
          </p:nvSpPr>
          <p:spPr>
            <a:xfrm>
              <a:off x="9213993" y="2543610"/>
              <a:ext cx="2617083"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Increase business </a:t>
              </a:r>
              <a:b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productivity with </a:t>
              </a:r>
              <a:b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Dynamics</a:t>
              </a:r>
            </a:p>
          </p:txBody>
        </p:sp>
      </p:grpSp>
      <p:sp>
        <p:nvSpPr>
          <p:cNvPr id="81" name="TextBox 80">
            <a:extLst>
              <a:ext uri="{FF2B5EF4-FFF2-40B4-BE49-F238E27FC236}">
                <a16:creationId xmlns:a16="http://schemas.microsoft.com/office/drawing/2014/main" id="{F21E5F7E-6376-3A83-BB3A-5731EF4DE41A}"/>
              </a:ext>
            </a:extLst>
          </p:cNvPr>
          <p:cNvSpPr txBox="1"/>
          <p:nvPr/>
        </p:nvSpPr>
        <p:spPr>
          <a:xfrm>
            <a:off x="9397602" y="2838880"/>
            <a:ext cx="2219184" cy="738664"/>
          </a:xfrm>
          <a:prstGeom prst="rect">
            <a:avLst/>
          </a:prstGeom>
          <a:noFill/>
        </p:spPr>
        <p:txBody>
          <a:bodyPr wrap="square" lIns="0" tIns="0" rIns="0" bIns="0" rtlCol="0">
            <a:spAutoFit/>
          </a:bodyPr>
          <a:lstStyle/>
          <a:p>
            <a:pPr lvl="0" algn="ctr">
              <a:defRPr/>
            </a:pP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Learn </a:t>
            </a:r>
            <a:r>
              <a:rPr lang="en-US" sz="1200" dirty="0">
                <a:gradFill>
                  <a:gsLst>
                    <a:gs pos="100000">
                      <a:srgbClr val="FFFFFF"/>
                    </a:gs>
                    <a:gs pos="0">
                      <a:srgbClr val="FFFFFF"/>
                    </a:gs>
                  </a:gsLst>
                  <a:lin ang="16200000" scaled="1"/>
                </a:gradFill>
              </a:rPr>
              <a:t>Microsoft Dynamics 365 Copilot provides interactive, AI-powered assistance across business functions. </a:t>
            </a:r>
            <a:endPar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1C1463A0-3921-69E3-AC8E-126FC8E36A17}"/>
              </a:ext>
            </a:extLst>
          </p:cNvPr>
          <p:cNvSpPr txBox="1"/>
          <p:nvPr/>
        </p:nvSpPr>
        <p:spPr>
          <a:xfrm>
            <a:off x="9547497" y="3988684"/>
            <a:ext cx="1821285"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367" fontAlgn="auto">
              <a:lnSpc>
                <a:spcPct val="100000"/>
              </a:lnSpc>
              <a:spcBef>
                <a:spcPts val="1000"/>
              </a:spcBef>
              <a:spcAft>
                <a:spcPts val="200"/>
              </a:spcAft>
              <a:buClrTx/>
              <a:buSzTx/>
              <a:buFontTx/>
              <a:buNone/>
              <a:tabLst/>
              <a:defRPr sz="1200" b="1">
                <a:gradFill flip="none" rotWithShape="1">
                  <a:gsLst>
                    <a:gs pos="100000">
                      <a:srgbClr val="8EC8E8"/>
                    </a:gs>
                    <a:gs pos="0">
                      <a:srgbClr val="CD9AD0"/>
                    </a:gs>
                  </a:gsLst>
                  <a:lin ang="13500000" scaled="1"/>
                  <a:tileRect/>
                </a:gradFill>
                <a:latin typeface="Segoe UI"/>
                <a:cs typeface="Segoe UI"/>
              </a:defRPr>
            </a:lvl1p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dirty="0">
                <a:ln>
                  <a:noFill/>
                </a:ln>
                <a:gradFill flip="none" rotWithShape="1">
                  <a:gsLst>
                    <a:gs pos="100000">
                      <a:srgbClr val="8EC8E8"/>
                    </a:gs>
                    <a:gs pos="0">
                      <a:srgbClr val="CD9AD0"/>
                    </a:gs>
                  </a:gsLst>
                  <a:lin ang="13500000" scaled="1"/>
                  <a:tileRect/>
                </a:gradFill>
                <a:effectLst/>
                <a:uLnTx/>
                <a:uFillTx/>
                <a:latin typeface="Segoe UI"/>
                <a:ea typeface="+mn-ea"/>
                <a:cs typeface="Segoe UI"/>
              </a:rPr>
              <a:t>Try </a:t>
            </a:r>
            <a:r>
              <a:rPr lang="en-US" dirty="0"/>
              <a:t>Dynamics today</a:t>
            </a:r>
            <a:endParaRPr kumimoji="0" lang="en-US" sz="1200" b="1" i="0" u="none" strike="noStrike" kern="1200" cap="none" spc="0" normalizeH="0" baseline="0" noProof="0" dirty="0">
              <a:ln>
                <a:noFill/>
              </a:ln>
              <a:gradFill flip="none" rotWithShape="1">
                <a:gsLst>
                  <a:gs pos="100000">
                    <a:srgbClr val="8EC8E8"/>
                  </a:gs>
                  <a:gs pos="0">
                    <a:srgbClr val="CD9AD0"/>
                  </a:gs>
                </a:gsLst>
                <a:lin ang="13500000" scaled="1"/>
                <a:tileRect/>
              </a:gradFill>
              <a:effectLst/>
              <a:uLnTx/>
              <a:uFillTx/>
              <a:latin typeface="Segoe UI"/>
              <a:ea typeface="+mn-ea"/>
              <a:cs typeface="Segoe UI"/>
            </a:endParaRPr>
          </a:p>
        </p:txBody>
      </p:sp>
      <p:sp>
        <p:nvSpPr>
          <p:cNvPr id="83" name="TextBox 82">
            <a:extLst>
              <a:ext uri="{FF2B5EF4-FFF2-40B4-BE49-F238E27FC236}">
                <a16:creationId xmlns:a16="http://schemas.microsoft.com/office/drawing/2014/main" id="{5B65513B-FA63-322B-6AC0-503282B86B12}"/>
              </a:ext>
            </a:extLst>
          </p:cNvPr>
          <p:cNvSpPr txBox="1"/>
          <p:nvPr/>
        </p:nvSpPr>
        <p:spPr>
          <a:xfrm>
            <a:off x="3485736" y="2838880"/>
            <a:ext cx="233383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to build AI-powered applications for your </a:t>
            </a:r>
            <a:b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br>
            <a: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organization on Azure</a:t>
            </a:r>
          </a:p>
        </p:txBody>
      </p:sp>
      <p:sp>
        <p:nvSpPr>
          <p:cNvPr id="84" name="TextBox 83">
            <a:extLst>
              <a:ext uri="{FF2B5EF4-FFF2-40B4-BE49-F238E27FC236}">
                <a16:creationId xmlns:a16="http://schemas.microsoft.com/office/drawing/2014/main" id="{3E8A59D4-57D5-EC35-AAD5-C04718929193}"/>
              </a:ext>
            </a:extLst>
          </p:cNvPr>
          <p:cNvSpPr txBox="1"/>
          <p:nvPr/>
        </p:nvSpPr>
        <p:spPr>
          <a:xfrm>
            <a:off x="3868087" y="3988684"/>
            <a:ext cx="1569132"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367" fontAlgn="auto">
              <a:lnSpc>
                <a:spcPct val="100000"/>
              </a:lnSpc>
              <a:spcBef>
                <a:spcPts val="1000"/>
              </a:spcBef>
              <a:spcAft>
                <a:spcPts val="200"/>
              </a:spcAft>
              <a:buClrTx/>
              <a:buSzTx/>
              <a:buFontTx/>
              <a:buNone/>
              <a:tabLst/>
              <a:defRPr sz="1200" b="1">
                <a:gradFill flip="none" rotWithShape="1">
                  <a:gsLst>
                    <a:gs pos="100000">
                      <a:srgbClr val="8EC8E8"/>
                    </a:gs>
                    <a:gs pos="0">
                      <a:srgbClr val="CD9AD0"/>
                    </a:gs>
                  </a:gsLst>
                  <a:lin ang="13500000" scaled="1"/>
                  <a:tileRect/>
                </a:gradFill>
                <a:latin typeface="Segoe UI"/>
                <a:cs typeface="Segoe UI"/>
              </a:defRPr>
            </a:lvl1p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a:ln>
                  <a:noFill/>
                </a:ln>
                <a:gradFill flip="none" rotWithShape="1">
                  <a:gsLst>
                    <a:gs pos="100000">
                      <a:srgbClr val="8EC8E8"/>
                    </a:gs>
                    <a:gs pos="0">
                      <a:srgbClr val="CD9AD0"/>
                    </a:gs>
                  </a:gsLst>
                  <a:lin ang="13500000" scaled="1"/>
                  <a:tileRect/>
                </a:gradFill>
                <a:effectLst/>
                <a:uLnTx/>
                <a:uFillTx/>
                <a:latin typeface="Segoe UI"/>
                <a:ea typeface="+mn-ea"/>
                <a:cs typeface="Segoe UI"/>
              </a:rPr>
              <a:t>Book an AI executive briefing session</a:t>
            </a:r>
          </a:p>
        </p:txBody>
      </p:sp>
      <p:grpSp>
        <p:nvGrpSpPr>
          <p:cNvPr id="85" name="Group 84" descr="Increase developer productivity with GitHub. Learn how co-pilot can drive 55% productivity with developers.&#10;&#10;Try GitHub copilot today.">
            <a:extLst>
              <a:ext uri="{FF2B5EF4-FFF2-40B4-BE49-F238E27FC236}">
                <a16:creationId xmlns:a16="http://schemas.microsoft.com/office/drawing/2014/main" id="{41F74ED2-5D43-824A-762E-DF8F53D95BBE}"/>
              </a:ext>
            </a:extLst>
          </p:cNvPr>
          <p:cNvGrpSpPr/>
          <p:nvPr/>
        </p:nvGrpSpPr>
        <p:grpSpPr>
          <a:xfrm>
            <a:off x="6192479" y="1449295"/>
            <a:ext cx="2697704" cy="3307610"/>
            <a:chOff x="6256874" y="2131779"/>
            <a:chExt cx="2697704" cy="4021796"/>
          </a:xfrm>
        </p:grpSpPr>
        <p:sp>
          <p:nvSpPr>
            <p:cNvPr id="86" name="Rectangle: Rounded Corners 4">
              <a:extLst>
                <a:ext uri="{FF2B5EF4-FFF2-40B4-BE49-F238E27FC236}">
                  <a16:creationId xmlns:a16="http://schemas.microsoft.com/office/drawing/2014/main" id="{CE597FDD-9CA8-A654-57B8-77A0FA0A902A}"/>
                </a:ext>
                <a:ext uri="{C183D7F6-B498-43B3-948B-1728B52AA6E4}">
                  <adec:decorative xmlns:adec="http://schemas.microsoft.com/office/drawing/2017/decorative" val="1"/>
                </a:ext>
              </a:extLst>
            </p:cNvPr>
            <p:cNvSpPr/>
            <p:nvPr/>
          </p:nvSpPr>
          <p:spPr>
            <a:xfrm>
              <a:off x="6256874" y="2131779"/>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8291C3C8-2FF7-AD34-FC25-683C5459007B}"/>
                </a:ext>
              </a:extLst>
            </p:cNvPr>
            <p:cNvSpPr txBox="1"/>
            <p:nvPr/>
          </p:nvSpPr>
          <p:spPr>
            <a:xfrm>
              <a:off x="6297184" y="2543610"/>
              <a:ext cx="2617083" cy="830997"/>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Increase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developer productivity </a:t>
              </a:r>
              <a:b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br>
              <a:r>
                <a:rPr kumimoji="0" lang="en-US" sz="1800" b="0" i="0" u="none" strike="noStrike" kern="1200" cap="none" spc="-50" normalizeH="0" baseline="0" noProof="0">
                  <a:ln w="3175">
                    <a:noFill/>
                  </a:ln>
                  <a:gradFill flip="none" rotWithShape="1">
                    <a:gsLst>
                      <a:gs pos="0">
                        <a:srgbClr val="CD9AD0"/>
                      </a:gs>
                      <a:gs pos="81000">
                        <a:srgbClr val="8EC8E8"/>
                      </a:gs>
                    </a:gsLst>
                    <a:lin ang="13500000" scaled="1"/>
                    <a:tileRect/>
                  </a:gradFill>
                  <a:effectLst/>
                  <a:uLnTx/>
                  <a:uFillTx/>
                  <a:latin typeface="Segoe UI Semibold"/>
                  <a:cs typeface="Segoe UI Semibold"/>
                </a:rPr>
                <a:t>with GitHub</a:t>
              </a:r>
            </a:p>
          </p:txBody>
        </p:sp>
      </p:grpSp>
      <p:sp>
        <p:nvSpPr>
          <p:cNvPr id="88" name="TextBox 87">
            <a:extLst>
              <a:ext uri="{FF2B5EF4-FFF2-40B4-BE49-F238E27FC236}">
                <a16:creationId xmlns:a16="http://schemas.microsoft.com/office/drawing/2014/main" id="{F91B2F40-BADE-9B1D-C829-0B688CB380C1}"/>
              </a:ext>
            </a:extLst>
          </p:cNvPr>
          <p:cNvSpPr txBox="1"/>
          <p:nvPr/>
        </p:nvSpPr>
        <p:spPr>
          <a:xfrm>
            <a:off x="6232789" y="2838880"/>
            <a:ext cx="2617083"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Learn how GitHub Copilot </a:t>
            </a:r>
            <a:b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b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can drive 55% greater productivity </a:t>
            </a:r>
            <a:b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b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with developers</a:t>
            </a:r>
          </a:p>
        </p:txBody>
      </p:sp>
      <p:sp>
        <p:nvSpPr>
          <p:cNvPr id="89" name="TextBox 88">
            <a:extLst>
              <a:ext uri="{FF2B5EF4-FFF2-40B4-BE49-F238E27FC236}">
                <a16:creationId xmlns:a16="http://schemas.microsoft.com/office/drawing/2014/main" id="{DF8B6FF9-2A44-29D2-1E72-9F5C161C56E4}"/>
              </a:ext>
            </a:extLst>
          </p:cNvPr>
          <p:cNvSpPr txBox="1"/>
          <p:nvPr/>
        </p:nvSpPr>
        <p:spPr>
          <a:xfrm>
            <a:off x="6630689" y="4032227"/>
            <a:ext cx="1821285"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367" fontAlgn="auto">
              <a:lnSpc>
                <a:spcPct val="100000"/>
              </a:lnSpc>
              <a:spcBef>
                <a:spcPts val="1000"/>
              </a:spcBef>
              <a:spcAft>
                <a:spcPts val="200"/>
              </a:spcAft>
              <a:buClrTx/>
              <a:buSzTx/>
              <a:buFontTx/>
              <a:buNone/>
              <a:tabLst/>
              <a:defRPr sz="1200" b="1">
                <a:gradFill flip="none" rotWithShape="1">
                  <a:gsLst>
                    <a:gs pos="100000">
                      <a:srgbClr val="8EC8E8"/>
                    </a:gs>
                    <a:gs pos="0">
                      <a:srgbClr val="CD9AD0"/>
                    </a:gs>
                  </a:gsLst>
                  <a:lin ang="13500000" scaled="1"/>
                  <a:tileRect/>
                </a:gradFill>
                <a:latin typeface="Segoe UI"/>
                <a:cs typeface="Segoe UI"/>
              </a:defRPr>
            </a:lvl1pPr>
          </a:lstStyle>
          <a:p>
            <a:pPr marL="0" marR="0" lvl="0" indent="0" algn="ctr" defTabSz="914367" rtl="0" eaLnBrk="1" fontAlgn="auto" latinLnBrk="0" hangingPunct="1">
              <a:lnSpc>
                <a:spcPct val="100000"/>
              </a:lnSpc>
              <a:spcBef>
                <a:spcPts val="1000"/>
              </a:spcBef>
              <a:spcAft>
                <a:spcPts val="200"/>
              </a:spcAft>
              <a:buClrTx/>
              <a:buSzTx/>
              <a:buFontTx/>
              <a:buNone/>
              <a:tabLst/>
              <a:defRPr/>
            </a:pPr>
            <a:r>
              <a:rPr kumimoji="0" lang="en-US" sz="1200" b="1" i="0" u="none" strike="noStrike" kern="1200" cap="none" spc="0" normalizeH="0" baseline="0" noProof="0">
                <a:ln>
                  <a:noFill/>
                </a:ln>
                <a:gradFill flip="none" rotWithShape="1">
                  <a:gsLst>
                    <a:gs pos="100000">
                      <a:srgbClr val="8EC8E8"/>
                    </a:gs>
                    <a:gs pos="0">
                      <a:srgbClr val="CD9AD0"/>
                    </a:gs>
                  </a:gsLst>
                  <a:lin ang="13500000" scaled="1"/>
                  <a:tileRect/>
                </a:gradFill>
                <a:effectLst/>
                <a:uLnTx/>
                <a:uFillTx/>
                <a:latin typeface="Segoe UI"/>
                <a:ea typeface="+mn-ea"/>
                <a:cs typeface="Segoe UI"/>
              </a:rPr>
              <a:t>Try GitHub Copilot today</a:t>
            </a:r>
          </a:p>
        </p:txBody>
      </p:sp>
      <p:sp>
        <p:nvSpPr>
          <p:cNvPr id="90" name="TextBox 89">
            <a:extLst>
              <a:ext uri="{FF2B5EF4-FFF2-40B4-BE49-F238E27FC236}">
                <a16:creationId xmlns:a16="http://schemas.microsoft.com/office/drawing/2014/main" id="{447A939F-FB59-F4FB-BE5E-2A32278A3A82}"/>
              </a:ext>
            </a:extLst>
          </p:cNvPr>
          <p:cNvSpPr txBox="1"/>
          <p:nvPr/>
        </p:nvSpPr>
        <p:spPr>
          <a:xfrm>
            <a:off x="782537" y="2838880"/>
            <a:ext cx="202547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00000">
                      <a:srgbClr val="FFFFFF"/>
                    </a:gs>
                    <a:gs pos="0">
                      <a:srgbClr val="FFFFFF"/>
                    </a:gs>
                  </a:gsLst>
                  <a:lin ang="16200000" scaled="1"/>
                </a:gradFill>
                <a:effectLst/>
                <a:uLnTx/>
                <a:uFillTx/>
                <a:latin typeface="Segoe UI"/>
                <a:ea typeface="+mn-ea"/>
                <a:cs typeface="+mn-cs"/>
              </a:rPr>
              <a:t>Learn how migrating your data to Azure can give you the foundation for better AI experiences</a:t>
            </a:r>
          </a:p>
        </p:txBody>
      </p:sp>
      <p:grpSp>
        <p:nvGrpSpPr>
          <p:cNvPr id="2" name="Group 1" descr="Get AI-ready with Azure. Learn how migrating your data to Azure can give you the foundation for better AI experiences, &#10;&#10;Plan an exec briefing on Microsoft Intelligent Data Platform (Technology + People) or complete a data estate assessment.">
            <a:extLst>
              <a:ext uri="{FF2B5EF4-FFF2-40B4-BE49-F238E27FC236}">
                <a16:creationId xmlns:a16="http://schemas.microsoft.com/office/drawing/2014/main" id="{B7E73E67-5B37-1BFA-A556-B3CF62788E0A}"/>
              </a:ext>
            </a:extLst>
          </p:cNvPr>
          <p:cNvGrpSpPr/>
          <p:nvPr/>
        </p:nvGrpSpPr>
        <p:grpSpPr>
          <a:xfrm>
            <a:off x="446425" y="5169718"/>
            <a:ext cx="11397048" cy="1100285"/>
            <a:chOff x="510819" y="2131780"/>
            <a:chExt cx="2697704" cy="4021796"/>
          </a:xfrm>
        </p:grpSpPr>
        <p:sp>
          <p:nvSpPr>
            <p:cNvPr id="3" name="Rectangle: Rounded Corners 4">
              <a:extLst>
                <a:ext uri="{FF2B5EF4-FFF2-40B4-BE49-F238E27FC236}">
                  <a16:creationId xmlns:a16="http://schemas.microsoft.com/office/drawing/2014/main" id="{8891E669-674C-F7FD-6ABA-E1C474DA44B8}"/>
                </a:ext>
                <a:ext uri="{C183D7F6-B498-43B3-948B-1728B52AA6E4}">
                  <adec:decorative xmlns:adec="http://schemas.microsoft.com/office/drawing/2017/decorative" val="1"/>
                </a:ext>
              </a:extLst>
            </p:cNvPr>
            <p:cNvSpPr/>
            <p:nvPr/>
          </p:nvSpPr>
          <p:spPr>
            <a:xfrm>
              <a:off x="510819" y="2131780"/>
              <a:ext cx="2697704" cy="4021796"/>
            </a:xfrm>
            <a:prstGeom prst="roundRect">
              <a:avLst>
                <a:gd name="adj" fmla="val 2723"/>
              </a:avLst>
            </a:prstGeom>
            <a:solidFill>
              <a:schemeClr val="bg1">
                <a:lumMod val="95000"/>
                <a:lumOff val="5000"/>
              </a:scheme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A9533EAD-0A6D-8597-FC39-B8A57B1B7389}"/>
                </a:ext>
              </a:extLst>
            </p:cNvPr>
            <p:cNvSpPr txBox="1"/>
            <p:nvPr/>
          </p:nvSpPr>
          <p:spPr>
            <a:xfrm>
              <a:off x="846932" y="2543609"/>
              <a:ext cx="2025478" cy="1384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dirty="0">
                  <a:ln w="3175">
                    <a:noFill/>
                  </a:ln>
                  <a:gradFill flip="none" rotWithShape="1">
                    <a:gsLst>
                      <a:gs pos="0">
                        <a:srgbClr val="CD9AD0"/>
                      </a:gs>
                      <a:gs pos="81000">
                        <a:srgbClr val="8EC8E8"/>
                      </a:gs>
                    </a:gsLst>
                    <a:lin ang="13500000" scaled="1"/>
                    <a:tileRect/>
                  </a:gradFill>
                  <a:effectLst/>
                  <a:uLnTx/>
                  <a:uFillTx/>
                  <a:latin typeface="Segoe UI Semibold"/>
                  <a:ea typeface="+mj-lt"/>
                  <a:cs typeface="Segoe UI Semibold"/>
                </a:rPr>
                <a:t>Microsoft for Startups Founders Hub</a:t>
              </a:r>
            </a:p>
          </p:txBody>
        </p:sp>
      </p:grpSp>
      <p:sp>
        <p:nvSpPr>
          <p:cNvPr id="6" name="TextBox 5">
            <a:extLst>
              <a:ext uri="{FF2B5EF4-FFF2-40B4-BE49-F238E27FC236}">
                <a16:creationId xmlns:a16="http://schemas.microsoft.com/office/drawing/2014/main" id="{157C0BD0-DA6D-CF15-12F4-E6461CDFA970}"/>
              </a:ext>
            </a:extLst>
          </p:cNvPr>
          <p:cNvSpPr txBox="1"/>
          <p:nvPr/>
        </p:nvSpPr>
        <p:spPr>
          <a:xfrm>
            <a:off x="2438287" y="5714979"/>
            <a:ext cx="7508383"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rPr>
              <a:t>Build</a:t>
            </a:r>
            <a:r>
              <a:rPr kumimoji="0" lang="en-US" sz="1200" b="0" i="0" u="none" strike="noStrike" kern="1200" cap="none" spc="0" normalizeH="0" noProof="0" dirty="0">
                <a:ln>
                  <a:noFill/>
                </a:ln>
                <a:gradFill>
                  <a:gsLst>
                    <a:gs pos="100000">
                      <a:srgbClr val="FFFFFF"/>
                    </a:gs>
                    <a:gs pos="0">
                      <a:srgbClr val="FFFFFF"/>
                    </a:gs>
                  </a:gsLst>
                  <a:lin ang="16200000" scaled="1"/>
                </a:gradFill>
                <a:effectLst/>
                <a:uLnTx/>
                <a:uFillTx/>
                <a:latin typeface="Segoe UI"/>
                <a:ea typeface="+mn-ea"/>
                <a:cs typeface="+mn-cs"/>
              </a:rPr>
              <a:t> your startup business on Azure. Developer at your own pace with up to $150,000 in Azure credits, redeemable over time. The support you need, just when you need it. Apply now!</a:t>
            </a:r>
            <a:endParaRPr kumimoji="0" lang="en-US" sz="1200" b="0" i="0" u="none" strike="noStrike" kern="1200" cap="none" spc="0" normalizeH="0" baseline="0" noProof="0" dirty="0">
              <a:ln>
                <a:noFill/>
              </a:ln>
              <a:gradFill>
                <a:gsLst>
                  <a:gs pos="100000">
                    <a:srgbClr val="FFFFFF"/>
                  </a:gs>
                  <a:gs pos="0">
                    <a:srgbClr val="FFFFFF"/>
                  </a:gs>
                </a:gsLst>
                <a:lin ang="16200000" scaled="1"/>
              </a:gradFill>
              <a:effectLst/>
              <a:uLnTx/>
              <a:uFillTx/>
              <a:latin typeface="Segoe UI"/>
              <a:ea typeface="+mn-ea"/>
              <a:cs typeface="+mn-cs"/>
            </a:endParaRPr>
          </a:p>
        </p:txBody>
      </p:sp>
    </p:spTree>
    <p:extLst>
      <p:ext uri="{BB962C8B-B14F-4D97-AF65-F5344CB8AC3E}">
        <p14:creationId xmlns:p14="http://schemas.microsoft.com/office/powerpoint/2010/main" val="76692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nodeType="withEffect">
                                  <p:stCondLst>
                                    <p:cond delay="0"/>
                                  </p:stCondLst>
                                  <p:childTnLst>
                                    <p:animMotion origin="layout" path="M 0 1.85185E-6 L 0 0.01967 " pathEditMode="relative" rAng="0" ptsTypes="AA">
                                      <p:cBhvr>
                                        <p:cTn id="9" dur="500" spd="-100000" fill="hold"/>
                                        <p:tgtEl>
                                          <p:spTgt spid="74"/>
                                        </p:tgtEl>
                                        <p:attrNameLst>
                                          <p:attrName>ppt_x</p:attrName>
                                          <p:attrName>ppt_y</p:attrName>
                                        </p:attrNameLst>
                                      </p:cBhvr>
                                      <p:rCtr x="0" y="972"/>
                                    </p:animMotion>
                                  </p:childTnLst>
                                </p:cTn>
                              </p:par>
                              <p:par>
                                <p:cTn id="10" presetID="10" presetClass="entr" presetSubtype="0" fill="hold" nodeType="withEffect">
                                  <p:stCondLst>
                                    <p:cond delay="20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par>
                                <p:cTn id="13" presetID="42" presetClass="path" presetSubtype="0" decel="100000" fill="hold" nodeType="withEffect">
                                  <p:stCondLst>
                                    <p:cond delay="200"/>
                                  </p:stCondLst>
                                  <p:childTnLst>
                                    <p:animMotion origin="layout" path="M 1.04167E-6 4.81481E-6 L 1.04167E-6 0.01967 " pathEditMode="relative" rAng="0" ptsTypes="AA">
                                      <p:cBhvr>
                                        <p:cTn id="14" dur="500" spd="-100000" fill="hold"/>
                                        <p:tgtEl>
                                          <p:spTgt spid="71"/>
                                        </p:tgtEl>
                                        <p:attrNameLst>
                                          <p:attrName>ppt_x</p:attrName>
                                          <p:attrName>ppt_y</p:attrName>
                                        </p:attrNameLst>
                                      </p:cBhvr>
                                      <p:rCtr x="0" y="972"/>
                                    </p:animMotion>
                                  </p:childTnLst>
                                </p:cTn>
                              </p:par>
                              <p:par>
                                <p:cTn id="15" presetID="10" presetClass="entr" presetSubtype="0" fill="hold" nodeType="withEffect">
                                  <p:stCondLst>
                                    <p:cond delay="30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par>
                                <p:cTn id="18" presetID="42" presetClass="path" presetSubtype="0" decel="100000" fill="hold" nodeType="withEffect">
                                  <p:stCondLst>
                                    <p:cond delay="300"/>
                                  </p:stCondLst>
                                  <p:childTnLst>
                                    <p:animMotion origin="layout" path="M 0 1.85185E-6 L 0 0.01967 " pathEditMode="relative" rAng="0" ptsTypes="AA">
                                      <p:cBhvr>
                                        <p:cTn id="19" dur="500" spd="-100000" fill="hold"/>
                                        <p:tgtEl>
                                          <p:spTgt spid="85"/>
                                        </p:tgtEl>
                                        <p:attrNameLst>
                                          <p:attrName>ppt_x</p:attrName>
                                          <p:attrName>ppt_y</p:attrName>
                                        </p:attrNameLst>
                                      </p:cBhvr>
                                      <p:rCtr x="0" y="972"/>
                                    </p:animMotion>
                                  </p:childTnLst>
                                </p:cTn>
                              </p:par>
                              <p:par>
                                <p:cTn id="20" presetID="10" presetClass="entr" presetSubtype="0" fill="hold" nodeType="withEffect">
                                  <p:stCondLst>
                                    <p:cond delay="5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nodeType="withEffect">
                                  <p:stCondLst>
                                    <p:cond delay="500"/>
                                  </p:stCondLst>
                                  <p:childTnLst>
                                    <p:animMotion origin="layout" path="M 0 1.85185E-6 L 0 0.01967 " pathEditMode="relative" rAng="0" ptsTypes="AA">
                                      <p:cBhvr>
                                        <p:cTn id="24" dur="500" spd="-100000" fill="hold"/>
                                        <p:tgtEl>
                                          <p:spTgt spid="78"/>
                                        </p:tgtEl>
                                        <p:attrNameLst>
                                          <p:attrName>ppt_x</p:attrName>
                                          <p:attrName>ppt_y</p:attrName>
                                        </p:attrNameLst>
                                      </p:cBhvr>
                                      <p:rCtr x="0" y="972"/>
                                    </p:animMotion>
                                  </p:childTnLst>
                                </p:cTn>
                              </p:par>
                              <p:par>
                                <p:cTn id="25" presetID="10"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par>
                                <p:cTn id="28" presetID="42" presetClass="path" presetSubtype="0" decel="100000" fill="hold" grpId="1" nodeType="withEffect">
                                  <p:stCondLst>
                                    <p:cond delay="0"/>
                                  </p:stCondLst>
                                  <p:childTnLst>
                                    <p:animMotion origin="layout" path="M -3.95833E-6 3.7037E-7 L -3.95833E-6 0.01968 " pathEditMode="relative" rAng="0" ptsTypes="AA">
                                      <p:cBhvr>
                                        <p:cTn id="29" dur="500" spd="-100000" fill="hold"/>
                                        <p:tgtEl>
                                          <p:spTgt spid="90"/>
                                        </p:tgtEl>
                                        <p:attrNameLst>
                                          <p:attrName>ppt_x</p:attrName>
                                          <p:attrName>ppt_y</p:attrName>
                                        </p:attrNameLst>
                                      </p:cBhvr>
                                      <p:rCtr x="0" y="972"/>
                                    </p:animMotion>
                                  </p:childTnLst>
                                </p:cTn>
                              </p:par>
                              <p:par>
                                <p:cTn id="30" presetID="10" presetClass="entr" presetSubtype="0" fill="hold" grpId="0" nodeType="withEffect">
                                  <p:stCondLst>
                                    <p:cond delay="20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42" presetClass="path" presetSubtype="0" decel="100000" fill="hold" grpId="1" nodeType="withEffect">
                                  <p:stCondLst>
                                    <p:cond delay="200"/>
                                  </p:stCondLst>
                                  <p:childTnLst>
                                    <p:animMotion origin="layout" path="M 1.04167E-6 -3.7037E-6 L 1.04167E-6 0.01968 " pathEditMode="relative" rAng="0" ptsTypes="AA">
                                      <p:cBhvr>
                                        <p:cTn id="34" dur="500" spd="-100000" fill="hold"/>
                                        <p:tgtEl>
                                          <p:spTgt spid="83"/>
                                        </p:tgtEl>
                                        <p:attrNameLst>
                                          <p:attrName>ppt_x</p:attrName>
                                          <p:attrName>ppt_y</p:attrName>
                                        </p:attrNameLst>
                                      </p:cBhvr>
                                      <p:rCtr x="0" y="972"/>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par>
                                <p:cTn id="38" presetID="42" presetClass="path" presetSubtype="0" decel="100000" fill="hold" grpId="1" nodeType="withEffect">
                                  <p:stCondLst>
                                    <p:cond delay="300"/>
                                  </p:stCondLst>
                                  <p:childTnLst>
                                    <p:animMotion origin="layout" path="M 1.875E-6 -3.7037E-6 L 1.875E-6 0.01968 " pathEditMode="relative" rAng="0" ptsTypes="AA">
                                      <p:cBhvr>
                                        <p:cTn id="39" dur="500" spd="-100000" fill="hold"/>
                                        <p:tgtEl>
                                          <p:spTgt spid="88"/>
                                        </p:tgtEl>
                                        <p:attrNameLst>
                                          <p:attrName>ppt_x</p:attrName>
                                          <p:attrName>ppt_y</p:attrName>
                                        </p:attrNameLst>
                                      </p:cBhvr>
                                      <p:rCtr x="0" y="972"/>
                                    </p:animMotion>
                                  </p:childTnLst>
                                </p:cTn>
                              </p:par>
                              <p:par>
                                <p:cTn id="40" presetID="10" presetClass="entr" presetSubtype="0" fill="hold" grpId="0" nodeType="withEffect">
                                  <p:stCondLst>
                                    <p:cond delay="50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par>
                                <p:cTn id="43" presetID="42" presetClass="path" presetSubtype="0" decel="100000" fill="hold" grpId="1" nodeType="withEffect">
                                  <p:stCondLst>
                                    <p:cond delay="500"/>
                                  </p:stCondLst>
                                  <p:childTnLst>
                                    <p:animMotion origin="layout" path="M -8.33333E-7 -3.7037E-6 L -8.33333E-7 0.01968 " pathEditMode="relative" rAng="0" ptsTypes="AA">
                                      <p:cBhvr>
                                        <p:cTn id="44" dur="500" spd="-100000" fill="hold"/>
                                        <p:tgtEl>
                                          <p:spTgt spid="81"/>
                                        </p:tgtEl>
                                        <p:attrNameLst>
                                          <p:attrName>ppt_x</p:attrName>
                                          <p:attrName>ppt_y</p:attrName>
                                        </p:attrNameLst>
                                      </p:cBhvr>
                                      <p:rCtr x="0" y="972"/>
                                    </p:animMotion>
                                  </p:childTnLst>
                                </p:cTn>
                              </p:par>
                              <p:par>
                                <p:cTn id="45" presetID="10"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42" presetClass="path" presetSubtype="0" decel="100000" fill="hold" grpId="1" nodeType="withEffect">
                                  <p:stCondLst>
                                    <p:cond delay="0"/>
                                  </p:stCondLst>
                                  <p:childTnLst>
                                    <p:animMotion origin="layout" path="M -3.95833E-6 3.7037E-6 L -3.95833E-6 0.02939 " pathEditMode="relative" rAng="0" ptsTypes="AA">
                                      <p:cBhvr>
                                        <p:cTn id="49" dur="500" spd="-100000" fill="hold"/>
                                        <p:tgtEl>
                                          <p:spTgt spid="77"/>
                                        </p:tgtEl>
                                        <p:attrNameLst>
                                          <p:attrName>ppt_x</p:attrName>
                                          <p:attrName>ppt_y</p:attrName>
                                        </p:attrNameLst>
                                      </p:cBhvr>
                                      <p:rCtr x="0" y="1458"/>
                                    </p:animMotion>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42" presetClass="path" presetSubtype="0" decel="100000" fill="hold" grpId="1" nodeType="withEffect">
                                  <p:stCondLst>
                                    <p:cond delay="300"/>
                                  </p:stCondLst>
                                  <p:childTnLst>
                                    <p:animMotion origin="layout" path="M 1.04167E-6 -3.7037E-7 L 1.04167E-6 0.0294 " pathEditMode="relative" rAng="0" ptsTypes="AA">
                                      <p:cBhvr>
                                        <p:cTn id="54" dur="500" spd="-100000" fill="hold"/>
                                        <p:tgtEl>
                                          <p:spTgt spid="84"/>
                                        </p:tgtEl>
                                        <p:attrNameLst>
                                          <p:attrName>ppt_x</p:attrName>
                                          <p:attrName>ppt_y</p:attrName>
                                        </p:attrNameLst>
                                      </p:cBhvr>
                                      <p:rCtr x="0" y="1458"/>
                                    </p:animMotion>
                                  </p:childTnLst>
                                </p:cTn>
                              </p:par>
                              <p:par>
                                <p:cTn id="55" presetID="10" presetClass="entr" presetSubtype="0" fill="hold" grpId="0" nodeType="withEffect">
                                  <p:stCondLst>
                                    <p:cond delay="40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42" presetClass="path" presetSubtype="0" decel="100000" fill="hold" grpId="1" nodeType="withEffect">
                                  <p:stCondLst>
                                    <p:cond delay="400"/>
                                  </p:stCondLst>
                                  <p:childTnLst>
                                    <p:animMotion origin="layout" path="M 1.875E-6 4.07407E-6 L 1.875E-6 0.02939 " pathEditMode="relative" rAng="0" ptsTypes="AA">
                                      <p:cBhvr>
                                        <p:cTn id="59" dur="500" spd="-100000" fill="hold"/>
                                        <p:tgtEl>
                                          <p:spTgt spid="89"/>
                                        </p:tgtEl>
                                        <p:attrNameLst>
                                          <p:attrName>ppt_x</p:attrName>
                                          <p:attrName>ppt_y</p:attrName>
                                        </p:attrNameLst>
                                      </p:cBhvr>
                                      <p:rCtr x="0" y="1458"/>
                                    </p:animMotion>
                                  </p:childTnLst>
                                </p:cTn>
                              </p:par>
                              <p:par>
                                <p:cTn id="60" presetID="10" presetClass="entr" presetSubtype="0" fill="hold" grpId="0" nodeType="withEffect">
                                  <p:stCondLst>
                                    <p:cond delay="60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42" presetClass="path" presetSubtype="0" decel="100000" fill="hold" grpId="1" nodeType="withEffect">
                                  <p:stCondLst>
                                    <p:cond delay="600"/>
                                  </p:stCondLst>
                                  <p:childTnLst>
                                    <p:animMotion origin="layout" path="M -8.33333E-7 -3.7037E-7 L -8.33333E-7 0.0294 " pathEditMode="relative" rAng="0" ptsTypes="AA">
                                      <p:cBhvr>
                                        <p:cTn id="64" dur="500" spd="-100000" fill="hold"/>
                                        <p:tgtEl>
                                          <p:spTgt spid="82"/>
                                        </p:tgtEl>
                                        <p:attrNameLst>
                                          <p:attrName>ppt_x</p:attrName>
                                          <p:attrName>ppt_y</p:attrName>
                                        </p:attrNameLst>
                                      </p:cBhvr>
                                      <p:rCtr x="0" y="1458"/>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0"/>
                                  </p:stCondLst>
                                  <p:childTnLst>
                                    <p:animMotion origin="layout" path="M -2.91667E-6 4.44444E-6 L -2.91667E-6 0.01805 " pathEditMode="relative" rAng="0" ptsTypes="AA">
                                      <p:cBhvr>
                                        <p:cTn id="69" dur="500" spd="-100000" fill="hold"/>
                                        <p:tgtEl>
                                          <p:spTgt spid="5"/>
                                        </p:tgtEl>
                                        <p:attrNameLst>
                                          <p:attrName>ppt_x</p:attrName>
                                          <p:attrName>ppt_y</p:attrName>
                                        </p:attrNameLst>
                                      </p:cBhvr>
                                      <p:rCtr x="0" y="903"/>
                                    </p:animMotion>
                                  </p:childTnLst>
                                </p:cTn>
                              </p:par>
                              <p:par>
                                <p:cTn id="70" presetID="10" presetClass="entr" presetSubtype="0" fill="hold" nodeType="with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par>
                                <p:cTn id="73" presetID="42" presetClass="path" presetSubtype="0" decel="100000" fill="hold" nodeType="withEffect">
                                  <p:stCondLst>
                                    <p:cond delay="0"/>
                                  </p:stCondLst>
                                  <p:childTnLst>
                                    <p:animMotion origin="layout" path="M 0 1.85185E-6 L 0 0.01967 " pathEditMode="relative" rAng="0" ptsTypes="AA">
                                      <p:cBhvr>
                                        <p:cTn id="74" dur="500" spd="-100000" fill="hold"/>
                                        <p:tgtEl>
                                          <p:spTgt spid="2"/>
                                        </p:tgtEl>
                                        <p:attrNameLst>
                                          <p:attrName>ppt_x</p:attrName>
                                          <p:attrName>ppt_y</p:attrName>
                                        </p:attrNameLst>
                                      </p:cBhvr>
                                      <p:rCtr x="0" y="972"/>
                                    </p:animMotion>
                                  </p:childTnLst>
                                </p:cTn>
                              </p:par>
                              <p:par>
                                <p:cTn id="75" presetID="10" presetClass="entr" presetSubtype="0" fill="hold" grpId="0" nodeType="withEffect">
                                  <p:stCondLst>
                                    <p:cond delay="30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42" presetClass="path" presetSubtype="0" decel="100000" fill="hold" grpId="1" nodeType="withEffect">
                                  <p:stCondLst>
                                    <p:cond delay="300"/>
                                  </p:stCondLst>
                                  <p:childTnLst>
                                    <p:animMotion origin="layout" path="M 1.875E-6 -3.7037E-6 L 1.875E-6 0.01968 " pathEditMode="relative" rAng="0" ptsTypes="AA">
                                      <p:cBhvr>
                                        <p:cTn id="7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7" grpId="0"/>
      <p:bldP spid="77" grpId="1"/>
      <p:bldP spid="81" grpId="0"/>
      <p:bldP spid="81" grpId="1"/>
      <p:bldP spid="82" grpId="0"/>
      <p:bldP spid="82" grpId="1"/>
      <p:bldP spid="83" grpId="0"/>
      <p:bldP spid="83" grpId="1"/>
      <p:bldP spid="84" grpId="0"/>
      <p:bldP spid="84" grpId="1"/>
      <p:bldP spid="88" grpId="0"/>
      <p:bldP spid="88" grpId="1"/>
      <p:bldP spid="89" grpId="0"/>
      <p:bldP spid="89" grpId="1"/>
      <p:bldP spid="90" grpId="0"/>
      <p:bldP spid="90"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1150566" y="2623836"/>
            <a:ext cx="3963312"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And the impact is </a:t>
            </a:r>
            <a:r>
              <a:rPr kumimoji="0" lang="en-US" sz="4800" b="0" i="0" u="none" strike="noStrike" kern="1200" cap="none" spc="-50" normalizeH="0" baseline="0" noProof="0">
                <a:ln w="3175">
                  <a:noFill/>
                </a:ln>
                <a:gradFill flip="none" rotWithShape="1">
                  <a:gsLst>
                    <a:gs pos="12000">
                      <a:srgbClr val="CD9AD0"/>
                    </a:gs>
                    <a:gs pos="36000">
                      <a:srgbClr val="8EC8E8"/>
                    </a:gs>
                  </a:gsLst>
                  <a:lin ang="10800000" scaled="1"/>
                  <a:tileRect/>
                </a:gradFill>
                <a:effectLst/>
                <a:uLnTx/>
                <a:uFillTx/>
                <a:latin typeface="Segoe UI Semibold"/>
                <a:ea typeface="+mj-lt"/>
                <a:cs typeface="Segoe UI Semibold"/>
              </a:rPr>
              <a:t>real</a:t>
            </a:r>
          </a:p>
        </p:txBody>
      </p:sp>
      <p:grpSp>
        <p:nvGrpSpPr>
          <p:cNvPr id="3" name="Group 2" descr="progressive is saving $10m annually with AI-powered chatbots">
            <a:extLst>
              <a:ext uri="{FF2B5EF4-FFF2-40B4-BE49-F238E27FC236}">
                <a16:creationId xmlns:a16="http://schemas.microsoft.com/office/drawing/2014/main" id="{1CA310C2-2C79-3CEC-8F09-8F19759C554A}"/>
              </a:ext>
            </a:extLst>
          </p:cNvPr>
          <p:cNvGrpSpPr/>
          <p:nvPr/>
        </p:nvGrpSpPr>
        <p:grpSpPr>
          <a:xfrm>
            <a:off x="6328759" y="2798738"/>
            <a:ext cx="4593094" cy="1167216"/>
            <a:chOff x="5717969" y="3051944"/>
            <a:chExt cx="4593094" cy="1167216"/>
          </a:xfrm>
        </p:grpSpPr>
        <p:sp>
          <p:nvSpPr>
            <p:cNvPr id="22" name="TextBox 21">
              <a:extLst>
                <a:ext uri="{FF2B5EF4-FFF2-40B4-BE49-F238E27FC236}">
                  <a16:creationId xmlns:a16="http://schemas.microsoft.com/office/drawing/2014/main" id="{B5446473-9AA1-7DB8-182C-26F9F8C5C8C2}"/>
                </a:ext>
              </a:extLst>
            </p:cNvPr>
            <p:cNvSpPr txBox="1"/>
            <p:nvPr/>
          </p:nvSpPr>
          <p:spPr>
            <a:xfrm>
              <a:off x="5717969" y="3449719"/>
              <a:ext cx="459309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Progressive is saving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$10M annually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with AI-powered chatbots</a:t>
              </a:r>
            </a:p>
          </p:txBody>
        </p:sp>
        <p:pic>
          <p:nvPicPr>
            <p:cNvPr id="23" name="Picture 2">
              <a:extLst>
                <a:ext uri="{FF2B5EF4-FFF2-40B4-BE49-F238E27FC236}">
                  <a16:creationId xmlns:a16="http://schemas.microsoft.com/office/drawing/2014/main" id="{58EB7647-7B41-33A5-BE03-81A967B97154}"/>
                </a:ext>
                <a:ext uri="{C183D7F6-B498-43B3-948B-1728B52AA6E4}">
                  <adec:decorative xmlns:adec="http://schemas.microsoft.com/office/drawing/2017/decorative" val="1"/>
                </a:ext>
              </a:extLst>
            </p:cNvPr>
            <p:cNvPicPr>
              <a:picLocks noChangeAspect="1" noChangeArrowheads="1"/>
            </p:cNvPicPr>
            <p:nvPr/>
          </p:nvPicPr>
          <p:blipFill rotWithShape="1">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t="33078" b="36931"/>
            <a:stretch/>
          </p:blipFill>
          <p:spPr bwMode="auto">
            <a:xfrm>
              <a:off x="5835300" y="3051944"/>
              <a:ext cx="1097550" cy="329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descr="Carmax estimates an individual would take 11 years to do what Azure OpenAI Service was able to do in days">
            <a:extLst>
              <a:ext uri="{FF2B5EF4-FFF2-40B4-BE49-F238E27FC236}">
                <a16:creationId xmlns:a16="http://schemas.microsoft.com/office/drawing/2014/main" id="{F028CD4F-F0B2-A37F-25EB-175811436E14}"/>
              </a:ext>
            </a:extLst>
          </p:cNvPr>
          <p:cNvGrpSpPr/>
          <p:nvPr/>
        </p:nvGrpSpPr>
        <p:grpSpPr>
          <a:xfrm>
            <a:off x="6328758" y="880523"/>
            <a:ext cx="4929979" cy="1664459"/>
            <a:chOff x="5717968" y="1145114"/>
            <a:chExt cx="4929979" cy="1664459"/>
          </a:xfrm>
        </p:grpSpPr>
        <p:sp>
          <p:nvSpPr>
            <p:cNvPr id="19" name="TextBox 18">
              <a:extLst>
                <a:ext uri="{FF2B5EF4-FFF2-40B4-BE49-F238E27FC236}">
                  <a16:creationId xmlns:a16="http://schemas.microsoft.com/office/drawing/2014/main" id="{6AFDE825-DE8B-206F-2FB5-41E31CBFF3AD}"/>
                </a:ext>
              </a:extLst>
            </p:cNvPr>
            <p:cNvSpPr txBox="1"/>
            <p:nvPr/>
          </p:nvSpPr>
          <p:spPr>
            <a:xfrm>
              <a:off x="5717968" y="1701577"/>
              <a:ext cx="492997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Carmax estimates an individual would take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11 years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to do what Azure OpenAI Service was able to do in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days</a:t>
              </a:r>
              <a:endPar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pic>
          <p:nvPicPr>
            <p:cNvPr id="1026" name="Picture 2" descr="Collection of Carmax Logo PNG. | PlusPNG">
              <a:extLst>
                <a:ext uri="{FF2B5EF4-FFF2-40B4-BE49-F238E27FC236}">
                  <a16:creationId xmlns:a16="http://schemas.microsoft.com/office/drawing/2014/main" id="{D3B2EA09-B171-A517-CFFA-C41122DFB6D0}"/>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813851" y="1145114"/>
              <a:ext cx="1212217" cy="6165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descr="EY is saving 250k hours of manual work per client using intelligent document automation">
            <a:extLst>
              <a:ext uri="{FF2B5EF4-FFF2-40B4-BE49-F238E27FC236}">
                <a16:creationId xmlns:a16="http://schemas.microsoft.com/office/drawing/2014/main" id="{51FE39B8-AF3B-798A-E518-FBEE859210EA}"/>
              </a:ext>
            </a:extLst>
          </p:cNvPr>
          <p:cNvGrpSpPr/>
          <p:nvPr/>
        </p:nvGrpSpPr>
        <p:grpSpPr>
          <a:xfrm>
            <a:off x="6328758" y="4219710"/>
            <a:ext cx="4593094" cy="1595788"/>
            <a:chOff x="6096000" y="4269585"/>
            <a:chExt cx="4593094" cy="1595788"/>
          </a:xfrm>
        </p:grpSpPr>
        <p:sp>
          <p:nvSpPr>
            <p:cNvPr id="25" name="TextBox 24">
              <a:extLst>
                <a:ext uri="{FF2B5EF4-FFF2-40B4-BE49-F238E27FC236}">
                  <a16:creationId xmlns:a16="http://schemas.microsoft.com/office/drawing/2014/main" id="{37E6D284-93F3-8B77-CA62-8B418102619D}"/>
                </a:ext>
              </a:extLst>
            </p:cNvPr>
            <p:cNvSpPr txBox="1"/>
            <p:nvPr/>
          </p:nvSpPr>
          <p:spPr>
            <a:xfrm>
              <a:off x="6096000" y="4757377"/>
              <a:ext cx="459309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EY is saving </a:t>
              </a:r>
              <a:r>
                <a:rPr kumimoji="0" lang="en-US" sz="2200" b="0" i="0" u="none" strike="noStrike" kern="1200" cap="none" spc="-50" normalizeH="0" baseline="0" noProof="0">
                  <a:ln w="3175">
                    <a:noFill/>
                  </a:ln>
                  <a:gradFill flip="none" rotWithShape="1">
                    <a:gsLst>
                      <a:gs pos="0">
                        <a:srgbClr val="CD9AD0"/>
                      </a:gs>
                      <a:gs pos="100000">
                        <a:srgbClr val="8EC8E8"/>
                      </a:gs>
                    </a:gsLst>
                    <a:lin ang="2700000" scaled="1"/>
                    <a:tileRect/>
                  </a:gradFill>
                  <a:effectLst/>
                  <a:uLnTx/>
                  <a:uFillTx/>
                  <a:latin typeface="Segoe UI Semibold"/>
                  <a:ea typeface="+mj-lt"/>
                  <a:cs typeface="Segoe UI Semibold"/>
                </a:rPr>
                <a:t>250K hours of manual work </a:t>
              </a:r>
              <a:r>
                <a:rPr kumimoji="0" lang="en-US" sz="22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per client using intelligent document automation</a:t>
              </a:r>
            </a:p>
          </p:txBody>
        </p:sp>
        <p:pic>
          <p:nvPicPr>
            <p:cNvPr id="1028" name="Picture 4" descr="EY – Logos Download">
              <a:extLst>
                <a:ext uri="{FF2B5EF4-FFF2-40B4-BE49-F238E27FC236}">
                  <a16:creationId xmlns:a16="http://schemas.microsoft.com/office/drawing/2014/main" id="{1C094799-96F2-FDFF-C336-BC99642837C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13333" y="4269585"/>
              <a:ext cx="708167" cy="3529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3136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1.04167E-6 2.22222E-6 L -1.04167E-6 0.01967 " pathEditMode="relative" rAng="0" ptsTypes="AA">
                                      <p:cBhvr>
                                        <p:cTn id="9" dur="500" spd="-100000" fill="hold"/>
                                        <p:tgtEl>
                                          <p:spTgt spid="33"/>
                                        </p:tgtEl>
                                        <p:attrNameLst>
                                          <p:attrName>ppt_x</p:attrName>
                                          <p:attrName>ppt_y</p:attrName>
                                        </p:attrNameLst>
                                      </p:cBhvr>
                                      <p:rCtr x="0" y="972"/>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3.95833E-6 1.48148E-6 L -3.95833E-6 0.01967 " pathEditMode="relative" rAng="0" ptsTypes="AA">
                                      <p:cBhvr>
                                        <p:cTn id="14" dur="500" spd="-100000" fill="hold"/>
                                        <p:tgtEl>
                                          <p:spTgt spid="2"/>
                                        </p:tgtEl>
                                        <p:attrNameLst>
                                          <p:attrName>ppt_x</p:attrName>
                                          <p:attrName>ppt_y</p:attrName>
                                        </p:attrNameLst>
                                      </p:cBhvr>
                                      <p:rCtr x="0" y="972"/>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1.875E-6 4.44444E-6 L -1.875E-6 0.01967 " pathEditMode="relative" rAng="0" ptsTypes="AA">
                                      <p:cBhvr>
                                        <p:cTn id="19" dur="500" spd="-100000" fill="hold"/>
                                        <p:tgtEl>
                                          <p:spTgt spid="3"/>
                                        </p:tgtEl>
                                        <p:attrNameLst>
                                          <p:attrName>ppt_x</p:attrName>
                                          <p:attrName>ppt_y</p:attrName>
                                        </p:attrNameLst>
                                      </p:cBhvr>
                                      <p:rCtr x="0" y="972"/>
                                    </p:animMotion>
                                  </p:childTnLst>
                                </p:cTn>
                              </p:par>
                              <p:par>
                                <p:cTn id="20" presetID="10" presetClass="entr" presetSubtype="0"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300"/>
                                  </p:stCondLst>
                                  <p:childTnLst>
                                    <p:animMotion origin="layout" path="M -1.875E-6 -1.48148E-6 L -1.875E-6 0.01968 " pathEditMode="relative" rAng="0" ptsTypes="AA">
                                      <p:cBhvr>
                                        <p:cTn id="24" dur="500" spd="-100000" fill="hold"/>
                                        <p:tgtEl>
                                          <p:spTgt spid="1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4">
            <a:extLst>
              <a:ext uri="{FF2B5EF4-FFF2-40B4-BE49-F238E27FC236}">
                <a16:creationId xmlns:a16="http://schemas.microsoft.com/office/drawing/2014/main" id="{5471406C-8668-E2E7-3712-1606DE0B5F1A}"/>
              </a:ext>
            </a:extLst>
          </p:cNvPr>
          <p:cNvSpPr txBox="1">
            <a:spLocks/>
          </p:cNvSpPr>
          <p:nvPr/>
        </p:nvSpPr>
        <p:spPr>
          <a:xfrm>
            <a:off x="2489858" y="26614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rPr>
              <a:t>The opportunity is </a:t>
            </a:r>
            <a:r>
              <a:rPr kumimoji="0" lang="en-CA" sz="4000" b="0" i="0" u="none" strike="noStrike" kern="1200" cap="none" spc="-50" normalizeH="0" baseline="0" noProof="0">
                <a:ln w="3175">
                  <a:noFill/>
                </a:ln>
                <a:gradFill flip="none" rotWithShape="1">
                  <a:gsLst>
                    <a:gs pos="0">
                      <a:srgbClr val="8EC8E8"/>
                    </a:gs>
                    <a:gs pos="100000">
                      <a:srgbClr val="CD9AD0"/>
                    </a:gs>
                  </a:gsLst>
                  <a:lin ang="18900000" scaled="1"/>
                  <a:tileRect/>
                </a:gradFill>
                <a:effectLst/>
                <a:uLnTx/>
                <a:uFillTx/>
                <a:latin typeface="Segoe UI Semibold"/>
                <a:ea typeface="+mn-ea"/>
                <a:cs typeface="+mn-cs"/>
              </a:rPr>
              <a:t>yours</a:t>
            </a:r>
            <a:r>
              <a:rPr kumimoji="0" lang="en-CA" sz="40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 to</a:t>
            </a:r>
            <a:endParaRPr kumimoji="0" lang="en-CA" sz="4000" b="0" i="0" u="none" strike="noStrike" kern="1200" cap="none" spc="-50" normalizeH="0" baseline="0" noProof="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endParaRPr>
          </a:p>
        </p:txBody>
      </p:sp>
      <p:sp>
        <p:nvSpPr>
          <p:cNvPr id="6" name="Title 14">
            <a:extLst>
              <a:ext uri="{FF2B5EF4-FFF2-40B4-BE49-F238E27FC236}">
                <a16:creationId xmlns:a16="http://schemas.microsoft.com/office/drawing/2014/main" id="{93782902-9B87-5A75-E6EF-0E04C1E1F458}"/>
              </a:ext>
            </a:extLst>
          </p:cNvPr>
          <p:cNvSpPr txBox="1">
            <a:spLocks noGrp="1"/>
          </p:cNvSpPr>
          <p:nvPr>
            <p:ph type="title" idx="4294967295"/>
          </p:nvPr>
        </p:nvSpPr>
        <p:spPr>
          <a:xfrm>
            <a:off x="2222937" y="3474016"/>
            <a:ext cx="7746125"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800" b="1" i="0" u="none" strike="noStrike" kern="120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lead the AI transformation</a:t>
            </a:r>
            <a:endParaRPr kumimoji="0" lang="en-CA" sz="32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86461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2.22222E-6 L 0 0.01968 " pathEditMode="relative" rAng="0" ptsTypes="AA">
                                      <p:cBhvr>
                                        <p:cTn id="9" dur="7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1.11111E-6 L 0 0.02778 " pathEditMode="relative" rAng="0" ptsTypes="AA">
                                      <p:cBhvr>
                                        <p:cTn id="14" dur="700" spd="-100000" fill="hold"/>
                                        <p:tgtEl>
                                          <p:spTgt spid="6"/>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10E925B-AD3D-4CF6-8C66-6720FEC07CA9}"/>
              </a:ext>
            </a:extLst>
          </p:cNvPr>
          <p:cNvSpPr>
            <a:spLocks noGrp="1"/>
          </p:cNvSpPr>
          <p:nvPr>
            <p:ph type="title" idx="4294967295"/>
          </p:nvPr>
        </p:nvSpPr>
        <p:spPr>
          <a:xfrm>
            <a:off x="5314950" y="2690337"/>
            <a:ext cx="5285632" cy="147732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8010" marR="0" lvl="0" indent="0" algn="l" defTabSz="914073"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w="3175">
                  <a:noFill/>
                </a:ln>
                <a:gradFill>
                  <a:gsLst>
                    <a:gs pos="34951">
                      <a:srgbClr val="FFFFFF"/>
                    </a:gs>
                    <a:gs pos="74000">
                      <a:srgbClr val="FFFFFF"/>
                    </a:gs>
                  </a:gsLst>
                  <a:lin ang="5400000" scaled="0"/>
                </a:gradFill>
                <a:effectLst/>
                <a:uLnTx/>
                <a:uFillTx/>
                <a:latin typeface="Segoe UI Semibold"/>
                <a:ea typeface="+mn-ea"/>
                <a:cs typeface="Segoe UI" pitchFamily="34" charset="0"/>
              </a:rPr>
              <a:t>Empower every person and every organization on the planet to </a:t>
            </a:r>
            <a:r>
              <a:rPr kumimoji="0" lang="en-US" sz="32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achieve more</a:t>
            </a:r>
          </a:p>
        </p:txBody>
      </p:sp>
      <p:pic>
        <p:nvPicPr>
          <p:cNvPr id="11" name="118154_CEO_EarthLoop_60sec_1920x1080_30fps" descr="Spinning globe">
            <a:hlinkClick r:id="" action="ppaction://media"/>
            <a:extLst>
              <a:ext uri="{FF2B5EF4-FFF2-40B4-BE49-F238E27FC236}">
                <a16:creationId xmlns:a16="http://schemas.microsoft.com/office/drawing/2014/main" id="{2B36BF51-B5B1-409C-B4E3-B6BFB96E41E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196" r="20196"/>
          <a:stretch/>
        </p:blipFill>
        <p:spPr>
          <a:xfrm>
            <a:off x="1061355" y="1562088"/>
            <a:ext cx="3956733" cy="3733824"/>
          </a:xfrm>
          <a:prstGeom prst="rect">
            <a:avLst/>
          </a:prstGeom>
        </p:spPr>
      </p:pic>
    </p:spTree>
    <p:extLst>
      <p:ext uri="{BB962C8B-B14F-4D97-AF65-F5344CB8AC3E}">
        <p14:creationId xmlns:p14="http://schemas.microsoft.com/office/powerpoint/2010/main" val="1670771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mediacall" presetSubtype="0" fill="hold" nodeType="withEffect">
                                  <p:stCondLst>
                                    <p:cond delay="0"/>
                                  </p:stCondLst>
                                  <p:childTnLst>
                                    <p:cmd type="call" cmd="playFrom(0.0)">
                                      <p:cBhvr>
                                        <p:cTn id="9" dur="60033" fill="hold"/>
                                        <p:tgtEl>
                                          <p:spTgt spid="11"/>
                                        </p:tgtEl>
                                      </p:cBhvr>
                                    </p:cmd>
                                  </p:childTnLst>
                                </p:cTn>
                              </p:par>
                              <p:par>
                                <p:cTn id="10" presetID="42" presetClass="path" presetSubtype="0" decel="100000" fill="hold" nodeType="withEffect">
                                  <p:stCondLst>
                                    <p:cond delay="100"/>
                                  </p:stCondLst>
                                  <p:childTnLst>
                                    <p:animMotion origin="layout" path="M 1.04167E-6 0 L 1.04167E-6 0.03542 " pathEditMode="relative" rAng="0" ptsTypes="AA">
                                      <p:cBhvr>
                                        <p:cTn id="11" dur="700" spd="-100000" fill="hold"/>
                                        <p:tgtEl>
                                          <p:spTgt spid="11"/>
                                        </p:tgtEl>
                                        <p:attrNameLst>
                                          <p:attrName>ppt_x</p:attrName>
                                          <p:attrName>ppt_y</p:attrName>
                                        </p:attrNameLst>
                                      </p:cBhvr>
                                      <p:rCtr x="0" y="1759"/>
                                    </p:animMotion>
                                  </p:childTnLst>
                                </p:cTn>
                              </p:par>
                              <p:par>
                                <p:cTn id="12" presetID="10" presetClass="entr" presetSubtype="0" fill="hold" grpId="0" nodeType="withEffect">
                                  <p:stCondLst>
                                    <p:cond delay="1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100"/>
                                  </p:stCondLst>
                                  <p:childTnLst>
                                    <p:animMotion origin="layout" path="M -4.375E-6 0 L -4.375E-6 0.03542 " pathEditMode="relative" rAng="0" ptsTypes="AA">
                                      <p:cBhvr>
                                        <p:cTn id="16"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display="0">
                  <p:stCondLst>
                    <p:cond delay="indefinite"/>
                  </p:stCondLst>
                </p:cTn>
                <p:tgtEl>
                  <p:spTgt spid="11"/>
                </p:tgtEl>
              </p:cMediaNode>
            </p:video>
          </p:childTnLst>
        </p:cTn>
      </p:par>
    </p:tnLst>
    <p:bldLst>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6F21322-6211-C517-C2EC-386B1EBCFB4B}"/>
              </a:ext>
            </a:extLst>
          </p:cNvPr>
          <p:cNvSpPr txBox="1">
            <a:spLocks noGrp="1"/>
          </p:cNvSpPr>
          <p:nvPr>
            <p:ph type="title" idx="4294967295"/>
          </p:nvPr>
        </p:nvSpPr>
        <p:spPr>
          <a:xfrm>
            <a:off x="855612" y="2152288"/>
            <a:ext cx="10480777" cy="79171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Microsoft is fueling AI innovation</a:t>
            </a:r>
          </a:p>
        </p:txBody>
      </p:sp>
      <p:sp>
        <p:nvSpPr>
          <p:cNvPr id="8" name="TextBox 7">
            <a:extLst>
              <a:ext uri="{FF2B5EF4-FFF2-40B4-BE49-F238E27FC236}">
                <a16:creationId xmlns:a16="http://schemas.microsoft.com/office/drawing/2014/main" id="{47A083B1-412D-95C6-F5C3-2E17A4C8DD82}"/>
              </a:ext>
            </a:extLst>
          </p:cNvPr>
          <p:cNvSpPr txBox="1"/>
          <p:nvPr/>
        </p:nvSpPr>
        <p:spPr>
          <a:xfrm>
            <a:off x="864079" y="3495501"/>
            <a:ext cx="1605545"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Decades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of research &amp; development</a:t>
            </a:r>
          </a:p>
        </p:txBody>
      </p:sp>
      <p:sp>
        <p:nvSpPr>
          <p:cNvPr id="4" name="TextBox 3">
            <a:extLst>
              <a:ext uri="{FF2B5EF4-FFF2-40B4-BE49-F238E27FC236}">
                <a16:creationId xmlns:a16="http://schemas.microsoft.com/office/drawing/2014/main" id="{DFA95D5F-7820-07D3-FEB4-6A9D7722B11B}"/>
              </a:ext>
            </a:extLst>
          </p:cNvPr>
          <p:cNvSpPr txBox="1"/>
          <p:nvPr/>
        </p:nvSpPr>
        <p:spPr>
          <a:xfrm>
            <a:off x="2828592" y="3495501"/>
            <a:ext cx="2014597"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Committed to advancing  Responsible AI</a:t>
            </a:r>
          </a:p>
        </p:txBody>
      </p:sp>
      <p:sp>
        <p:nvSpPr>
          <p:cNvPr id="3" name="TextBox 2">
            <a:extLst>
              <a:ext uri="{FF2B5EF4-FFF2-40B4-BE49-F238E27FC236}">
                <a16:creationId xmlns:a16="http://schemas.microsoft.com/office/drawing/2014/main" id="{0976429C-7434-A9E2-0C0E-AE85EE4B634C}"/>
              </a:ext>
            </a:extLst>
          </p:cNvPr>
          <p:cNvSpPr txBox="1"/>
          <p:nvPr/>
        </p:nvSpPr>
        <p:spPr>
          <a:xfrm>
            <a:off x="5202157" y="3495501"/>
            <a:ext cx="1354638"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Secure from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the start</a:t>
            </a:r>
          </a:p>
        </p:txBody>
      </p:sp>
      <p:sp>
        <p:nvSpPr>
          <p:cNvPr id="10" name="TextBox 9">
            <a:extLst>
              <a:ext uri="{FF2B5EF4-FFF2-40B4-BE49-F238E27FC236}">
                <a16:creationId xmlns:a16="http://schemas.microsoft.com/office/drawing/2014/main" id="{C3910373-F3B7-7510-AA29-6145D431E7E0}"/>
              </a:ext>
            </a:extLst>
          </p:cNvPr>
          <p:cNvSpPr txBox="1"/>
          <p:nvPr/>
        </p:nvSpPr>
        <p:spPr>
          <a:xfrm>
            <a:off x="6915763" y="3495501"/>
            <a:ext cx="2358171"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&amp; performance at scale for large AI models </a:t>
            </a:r>
          </a:p>
        </p:txBody>
      </p:sp>
      <p:sp>
        <p:nvSpPr>
          <p:cNvPr id="2" name="TextBox 1">
            <a:extLst>
              <a:ext uri="{FF2B5EF4-FFF2-40B4-BE49-F238E27FC236}">
                <a16:creationId xmlns:a16="http://schemas.microsoft.com/office/drawing/2014/main" id="{7C07B933-880B-6159-1EB5-1743C48B3D2C}"/>
              </a:ext>
            </a:extLst>
          </p:cNvPr>
          <p:cNvSpPr txBox="1"/>
          <p:nvPr/>
        </p:nvSpPr>
        <p:spPr>
          <a:xfrm>
            <a:off x="9379706" y="3495501"/>
            <a:ext cx="2224242"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Trusted by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AI leaders </a:t>
            </a:r>
            <a:b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br>
            <a:r>
              <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like </a:t>
            </a:r>
            <a:r>
              <a:rPr kumimoji="0" lang="en-US" sz="1700" b="0" i="0" u="none" strike="noStrike" kern="1200" cap="none" spc="0" normalizeH="0" baseline="0" noProof="0" err="1">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OpenAI</a:t>
            </a:r>
            <a:endParaRPr kumimoji="0" lang="en-US" sz="17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cxnSp>
        <p:nvCxnSpPr>
          <p:cNvPr id="11" name="Straight Connector 10">
            <a:extLst>
              <a:ext uri="{FF2B5EF4-FFF2-40B4-BE49-F238E27FC236}">
                <a16:creationId xmlns:a16="http://schemas.microsoft.com/office/drawing/2014/main" id="{AA05232F-9EF6-4EDC-7273-C2934B616D99}"/>
              </a:ext>
              <a:ext uri="{C183D7F6-B498-43B3-948B-1728B52AA6E4}">
                <adec:decorative xmlns:adec="http://schemas.microsoft.com/office/drawing/2017/decorative" val="1"/>
              </a:ext>
            </a:extLst>
          </p:cNvPr>
          <p:cNvCxnSpPr>
            <a:cxnSpLocks/>
          </p:cNvCxnSpPr>
          <p:nvPr/>
        </p:nvCxnSpPr>
        <p:spPr>
          <a:xfrm>
            <a:off x="2649108" y="339070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BD89E4-4BD5-EE6D-5E35-20454C6D339C}"/>
              </a:ext>
              <a:ext uri="{C183D7F6-B498-43B3-948B-1728B52AA6E4}">
                <adec:decorative xmlns:adec="http://schemas.microsoft.com/office/drawing/2017/decorative" val="1"/>
              </a:ext>
            </a:extLst>
          </p:cNvPr>
          <p:cNvCxnSpPr>
            <a:cxnSpLocks/>
          </p:cNvCxnSpPr>
          <p:nvPr/>
        </p:nvCxnSpPr>
        <p:spPr>
          <a:xfrm>
            <a:off x="5022673" y="339070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2D0428-0FE0-2B6B-5F97-560F4F16C0C7}"/>
              </a:ext>
              <a:ext uri="{C183D7F6-B498-43B3-948B-1728B52AA6E4}">
                <adec:decorative xmlns:adec="http://schemas.microsoft.com/office/drawing/2017/decorative" val="1"/>
              </a:ext>
            </a:extLst>
          </p:cNvPr>
          <p:cNvCxnSpPr>
            <a:cxnSpLocks/>
          </p:cNvCxnSpPr>
          <p:nvPr/>
        </p:nvCxnSpPr>
        <p:spPr>
          <a:xfrm>
            <a:off x="6736279" y="339070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60755D-1FD1-54CF-A943-004DE517F373}"/>
              </a:ext>
              <a:ext uri="{C183D7F6-B498-43B3-948B-1728B52AA6E4}">
                <adec:decorative xmlns:adec="http://schemas.microsoft.com/office/drawing/2017/decorative" val="1"/>
              </a:ext>
            </a:extLst>
          </p:cNvPr>
          <p:cNvCxnSpPr>
            <a:cxnSpLocks/>
          </p:cNvCxnSpPr>
          <p:nvPr/>
        </p:nvCxnSpPr>
        <p:spPr>
          <a:xfrm>
            <a:off x="9453418" y="3390704"/>
            <a:ext cx="0" cy="1132923"/>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136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2.22222E-6 L 0 0.01967 " pathEditMode="relative" rAng="0" ptsTypes="AA">
                                      <p:cBhvr>
                                        <p:cTn id="9" dur="500" spd="-100000" fill="hold"/>
                                        <p:tgtEl>
                                          <p:spTgt spid="9"/>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200"/>
                                  </p:stCondLst>
                                  <p:childTnLst>
                                    <p:animMotion origin="layout" path="M 1.25E-6 -1.11111E-6 L 1.25E-6 0.01968 " pathEditMode="relative" rAng="0" ptsTypes="AA">
                                      <p:cBhvr>
                                        <p:cTn id="14" dur="500" spd="-100000" fill="hold"/>
                                        <p:tgtEl>
                                          <p:spTgt spid="8"/>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300"/>
                                  </p:stCondLst>
                                  <p:childTnLst>
                                    <p:animMotion origin="layout" path="M -3.33333E-6 -1.11111E-6 L -3.33333E-6 0.01968 " pathEditMode="relative" rAng="0" ptsTypes="AA">
                                      <p:cBhvr>
                                        <p:cTn id="19" dur="500" spd="-100000" fill="hold"/>
                                        <p:tgtEl>
                                          <p:spTgt spid="4"/>
                                        </p:tgtEl>
                                        <p:attrNameLst>
                                          <p:attrName>ppt_x</p:attrName>
                                          <p:attrName>ppt_y</p:attrName>
                                        </p:attrNameLst>
                                      </p:cBhvr>
                                      <p:rCtr x="0" y="972"/>
                                    </p:animMotion>
                                  </p:childTnLst>
                                </p:cTn>
                              </p:par>
                              <p:par>
                                <p:cTn id="20" presetID="10" presetClass="entr" presetSubtype="0" fill="hold" grpId="0"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400"/>
                                  </p:stCondLst>
                                  <p:childTnLst>
                                    <p:animMotion origin="layout" path="M -1.45833E-6 -1.11111E-6 L -1.45833E-6 0.01968 " pathEditMode="relative" rAng="0" ptsTypes="AA">
                                      <p:cBhvr>
                                        <p:cTn id="24" dur="500" spd="-100000" fill="hold"/>
                                        <p:tgtEl>
                                          <p:spTgt spid="3"/>
                                        </p:tgtEl>
                                        <p:attrNameLst>
                                          <p:attrName>ppt_x</p:attrName>
                                          <p:attrName>ppt_y</p:attrName>
                                        </p:attrNameLst>
                                      </p:cBhvr>
                                      <p:rCtr x="0" y="972"/>
                                    </p:animMotion>
                                  </p:childTnLst>
                                </p:cTn>
                              </p:par>
                              <p:par>
                                <p:cTn id="25" presetID="10" presetClass="entr" presetSubtype="0"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500"/>
                                  </p:stCondLst>
                                  <p:childTnLst>
                                    <p:animMotion origin="layout" path="M -2.29167E-6 -1.11111E-6 L -2.29167E-6 0.01968 " pathEditMode="relative" rAng="0" ptsTypes="AA">
                                      <p:cBhvr>
                                        <p:cTn id="29" dur="500" spd="-100000" fill="hold"/>
                                        <p:tgtEl>
                                          <p:spTgt spid="10"/>
                                        </p:tgtEl>
                                        <p:attrNameLst>
                                          <p:attrName>ppt_x</p:attrName>
                                          <p:attrName>ppt_y</p:attrName>
                                        </p:attrNameLst>
                                      </p:cBhvr>
                                      <p:rCtr x="0" y="972"/>
                                    </p:animMotion>
                                  </p:childTnLst>
                                </p:cTn>
                              </p:par>
                              <p:par>
                                <p:cTn id="30" presetID="10" presetClass="entr" presetSubtype="0" fill="hold" grpId="0" nodeType="withEffect">
                                  <p:stCondLst>
                                    <p:cond delay="6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decel="100000" fill="hold" grpId="1" nodeType="withEffect">
                                  <p:stCondLst>
                                    <p:cond delay="600"/>
                                  </p:stCondLst>
                                  <p:childTnLst>
                                    <p:animMotion origin="layout" path="M 3.125E-6 -1.11111E-6 L 3.125E-6 0.01968 " pathEditMode="relative" rAng="0" ptsTypes="AA">
                                      <p:cBhvr>
                                        <p:cTn id="34" dur="500" spd="-100000" fill="hold"/>
                                        <p:tgtEl>
                                          <p:spTgt spid="2"/>
                                        </p:tgtEl>
                                        <p:attrNameLst>
                                          <p:attrName>ppt_x</p:attrName>
                                          <p:attrName>ppt_y</p:attrName>
                                        </p:attrNameLst>
                                      </p:cBhvr>
                                      <p:rCtr x="0" y="972"/>
                                    </p:animMotion>
                                  </p:childTnLst>
                                </p:cTn>
                              </p:par>
                              <p:par>
                                <p:cTn id="35" presetID="10" presetClass="entr" presetSubtype="0" fill="hold" nodeType="withEffect">
                                  <p:stCondLst>
                                    <p:cond delay="6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6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6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6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4" grpId="0"/>
      <p:bldP spid="4" grpId="1"/>
      <p:bldP spid="3" grpId="0"/>
      <p:bldP spid="3" grpId="1"/>
      <p:bldP spid="10" grpId="0"/>
      <p:bldP spid="10" grpId="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30DFD-5960-4B08-EF3A-ACFBDF25A4DD}"/>
              </a:ext>
            </a:extLst>
          </p:cNvPr>
          <p:cNvSpPr>
            <a:spLocks noGrp="1"/>
          </p:cNvSpPr>
          <p:nvPr>
            <p:ph type="title" idx="4294967295"/>
          </p:nvPr>
        </p:nvSpPr>
        <p:spPr>
          <a:xfrm>
            <a:off x="588263" y="-592910"/>
            <a:ext cx="11018520" cy="553998"/>
          </a:xfrm>
        </p:spPr>
        <p:txBody>
          <a:bodyPr vert="horz" wrap="square" lIns="0" tIns="0" rIns="0" bIns="0" rtlCol="0" anchor="b">
            <a:spAutoFit/>
          </a:bodyPr>
          <a:lstStyle/>
          <a:p>
            <a:r>
              <a:rPr lang="en-US"/>
              <a:t>Microsoft’s Responsible AI principles</a:t>
            </a:r>
          </a:p>
        </p:txBody>
      </p:sp>
      <p:grpSp>
        <p:nvGrpSpPr>
          <p:cNvPr id="42" name="Group 41" descr="Microsoft's responsible AI principles">
            <a:extLst>
              <a:ext uri="{FF2B5EF4-FFF2-40B4-BE49-F238E27FC236}">
                <a16:creationId xmlns:a16="http://schemas.microsoft.com/office/drawing/2014/main" id="{9CFAABCD-EDD9-81F2-B851-7161759378EF}"/>
              </a:ext>
            </a:extLst>
          </p:cNvPr>
          <p:cNvGrpSpPr/>
          <p:nvPr/>
        </p:nvGrpSpPr>
        <p:grpSpPr>
          <a:xfrm>
            <a:off x="581626" y="1051172"/>
            <a:ext cx="6265888" cy="4760566"/>
            <a:chOff x="581626" y="1051172"/>
            <a:chExt cx="6265888" cy="4760566"/>
          </a:xfrm>
        </p:grpSpPr>
        <p:sp>
          <p:nvSpPr>
            <p:cNvPr id="10" name="Oval 9">
              <a:extLst>
                <a:ext uri="{FF2B5EF4-FFF2-40B4-BE49-F238E27FC236}">
                  <a16:creationId xmlns:a16="http://schemas.microsoft.com/office/drawing/2014/main" id="{0B537C02-0EFE-5CAE-9DC3-8BCE35EBD5D9}"/>
                </a:ext>
              </a:extLst>
            </p:cNvPr>
            <p:cNvSpPr/>
            <p:nvPr/>
          </p:nvSpPr>
          <p:spPr bwMode="auto">
            <a:xfrm>
              <a:off x="1729797" y="1734246"/>
              <a:ext cx="3629788" cy="3629790"/>
            </a:xfrm>
            <a:prstGeom prst="ellipse">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61285406-655F-61AE-1B9B-2DCE4F1F37E0}"/>
                </a:ext>
              </a:extLst>
            </p:cNvPr>
            <p:cNvGrpSpPr/>
            <p:nvPr/>
          </p:nvGrpSpPr>
          <p:grpSpPr>
            <a:xfrm>
              <a:off x="2836031" y="1051172"/>
              <a:ext cx="1417320" cy="745263"/>
              <a:chOff x="2836031" y="1051172"/>
              <a:chExt cx="1417320" cy="745263"/>
            </a:xfrm>
          </p:grpSpPr>
          <p:sp>
            <p:nvSpPr>
              <p:cNvPr id="4" name="Text Placeholder 14">
                <a:extLst>
                  <a:ext uri="{FF2B5EF4-FFF2-40B4-BE49-F238E27FC236}">
                    <a16:creationId xmlns:a16="http://schemas.microsoft.com/office/drawing/2014/main" id="{0C1E8561-2E4C-E49E-D286-10FE8AB8B4DB}"/>
                  </a:ext>
                </a:extLst>
              </p:cNvPr>
              <p:cNvSpPr txBox="1">
                <a:spLocks/>
              </p:cNvSpPr>
              <p:nvPr/>
            </p:nvSpPr>
            <p:spPr>
              <a:xfrm>
                <a:off x="2836031" y="1051172"/>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Privacy &amp; Security</a:t>
                </a:r>
              </a:p>
            </p:txBody>
          </p:sp>
          <p:sp>
            <p:nvSpPr>
              <p:cNvPr id="11" name="Oval 10">
                <a:extLst>
                  <a:ext uri="{FF2B5EF4-FFF2-40B4-BE49-F238E27FC236}">
                    <a16:creationId xmlns:a16="http://schemas.microsoft.com/office/drawing/2014/main" id="{0F96964B-8C41-9834-CF3B-5649D2EA7B5B}"/>
                  </a:ext>
                </a:extLst>
              </p:cNvPr>
              <p:cNvSpPr/>
              <p:nvPr/>
            </p:nvSpPr>
            <p:spPr bwMode="auto">
              <a:xfrm>
                <a:off x="3474711" y="1656475"/>
                <a:ext cx="139960" cy="139960"/>
              </a:xfrm>
              <a:prstGeom prst="ellipse">
                <a:avLst/>
              </a:prstGeom>
              <a:solidFill>
                <a:srgbClr val="CD9A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E2C7509-33D7-9187-E826-FE05EA5C44AB}"/>
                </a:ext>
              </a:extLst>
            </p:cNvPr>
            <p:cNvGrpSpPr/>
            <p:nvPr/>
          </p:nvGrpSpPr>
          <p:grpSpPr>
            <a:xfrm>
              <a:off x="5052188" y="2445683"/>
              <a:ext cx="1579758" cy="338554"/>
              <a:chOff x="5052188" y="2445683"/>
              <a:chExt cx="1579758" cy="338554"/>
            </a:xfrm>
          </p:grpSpPr>
          <p:sp>
            <p:nvSpPr>
              <p:cNvPr id="7" name="Text Placeholder 15">
                <a:extLst>
                  <a:ext uri="{FF2B5EF4-FFF2-40B4-BE49-F238E27FC236}">
                    <a16:creationId xmlns:a16="http://schemas.microsoft.com/office/drawing/2014/main" id="{412CBC84-BF90-2473-8094-522FB0340959}"/>
                  </a:ext>
                </a:extLst>
              </p:cNvPr>
              <p:cNvSpPr txBox="1">
                <a:spLocks/>
              </p:cNvSpPr>
              <p:nvPr/>
            </p:nvSpPr>
            <p:spPr>
              <a:xfrm>
                <a:off x="5214626" y="2445683"/>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Inclusiveness</a:t>
                </a:r>
              </a:p>
            </p:txBody>
          </p:sp>
          <p:sp>
            <p:nvSpPr>
              <p:cNvPr id="12" name="Oval 11">
                <a:extLst>
                  <a:ext uri="{FF2B5EF4-FFF2-40B4-BE49-F238E27FC236}">
                    <a16:creationId xmlns:a16="http://schemas.microsoft.com/office/drawing/2014/main" id="{B2D876F6-D6F7-4E0D-6FDC-FDEF8C819E37}"/>
                  </a:ext>
                </a:extLst>
              </p:cNvPr>
              <p:cNvSpPr/>
              <p:nvPr/>
            </p:nvSpPr>
            <p:spPr bwMode="auto">
              <a:xfrm>
                <a:off x="5052188" y="2570920"/>
                <a:ext cx="139960" cy="139960"/>
              </a:xfrm>
              <a:prstGeom prst="ellipse">
                <a:avLst/>
              </a:prstGeom>
              <a:solidFill>
                <a:srgbClr val="C9AC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78604B9-E70F-A35F-97F4-A063A4C4B5B1}"/>
                </a:ext>
              </a:extLst>
            </p:cNvPr>
            <p:cNvGrpSpPr/>
            <p:nvPr/>
          </p:nvGrpSpPr>
          <p:grpSpPr>
            <a:xfrm>
              <a:off x="5026626" y="4338654"/>
              <a:ext cx="1820888" cy="338554"/>
              <a:chOff x="5026626" y="4338654"/>
              <a:chExt cx="1820888" cy="338554"/>
            </a:xfrm>
          </p:grpSpPr>
          <p:sp>
            <p:nvSpPr>
              <p:cNvPr id="9" name="Text Placeholder 16">
                <a:extLst>
                  <a:ext uri="{FF2B5EF4-FFF2-40B4-BE49-F238E27FC236}">
                    <a16:creationId xmlns:a16="http://schemas.microsoft.com/office/drawing/2014/main" id="{C2600100-FB04-E73D-109F-78A7C3DAFABB}"/>
                  </a:ext>
                </a:extLst>
              </p:cNvPr>
              <p:cNvSpPr txBox="1">
                <a:spLocks/>
              </p:cNvSpPr>
              <p:nvPr/>
            </p:nvSpPr>
            <p:spPr>
              <a:xfrm>
                <a:off x="5166850" y="4338654"/>
                <a:ext cx="1680664"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Accountability</a:t>
                </a:r>
              </a:p>
            </p:txBody>
          </p:sp>
          <p:sp>
            <p:nvSpPr>
              <p:cNvPr id="13" name="Oval 12">
                <a:extLst>
                  <a:ext uri="{FF2B5EF4-FFF2-40B4-BE49-F238E27FC236}">
                    <a16:creationId xmlns:a16="http://schemas.microsoft.com/office/drawing/2014/main" id="{47DF2052-4638-947C-6DDB-35EA00777635}"/>
                  </a:ext>
                </a:extLst>
              </p:cNvPr>
              <p:cNvSpPr/>
              <p:nvPr/>
            </p:nvSpPr>
            <p:spPr bwMode="auto">
              <a:xfrm>
                <a:off x="5026626" y="4437951"/>
                <a:ext cx="139960" cy="139960"/>
              </a:xfrm>
              <a:prstGeom prst="ellipse">
                <a:avLst/>
              </a:prstGeom>
              <a:solidFill>
                <a:srgbClr val="96B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04742A4-8DCF-4FD4-5449-D4A14CF8C970}"/>
                </a:ext>
              </a:extLst>
            </p:cNvPr>
            <p:cNvGrpSpPr/>
            <p:nvPr/>
          </p:nvGrpSpPr>
          <p:grpSpPr>
            <a:xfrm>
              <a:off x="678788" y="4323265"/>
              <a:ext cx="1417320" cy="338554"/>
              <a:chOff x="678788" y="4323265"/>
              <a:chExt cx="1417320" cy="338554"/>
            </a:xfrm>
          </p:grpSpPr>
          <p:sp>
            <p:nvSpPr>
              <p:cNvPr id="6" name="Text Placeholder 18">
                <a:extLst>
                  <a:ext uri="{FF2B5EF4-FFF2-40B4-BE49-F238E27FC236}">
                    <a16:creationId xmlns:a16="http://schemas.microsoft.com/office/drawing/2014/main" id="{054BC3BD-2BC4-4353-4027-227E7B7B0C94}"/>
                  </a:ext>
                </a:extLst>
              </p:cNvPr>
              <p:cNvSpPr txBox="1">
                <a:spLocks/>
              </p:cNvSpPr>
              <p:nvPr/>
            </p:nvSpPr>
            <p:spPr>
              <a:xfrm>
                <a:off x="678788" y="4323265"/>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Fairness</a:t>
                </a:r>
              </a:p>
            </p:txBody>
          </p:sp>
          <p:sp>
            <p:nvSpPr>
              <p:cNvPr id="14" name="Oval 13">
                <a:extLst>
                  <a:ext uri="{FF2B5EF4-FFF2-40B4-BE49-F238E27FC236}">
                    <a16:creationId xmlns:a16="http://schemas.microsoft.com/office/drawing/2014/main" id="{C9903EE0-E0DB-2F48-2753-4CE495EFD340}"/>
                  </a:ext>
                </a:extLst>
              </p:cNvPr>
              <p:cNvSpPr/>
              <p:nvPr/>
            </p:nvSpPr>
            <p:spPr bwMode="auto">
              <a:xfrm>
                <a:off x="1928788" y="4437951"/>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D111473-852A-E652-CC2E-25345E5CC2B4}"/>
                </a:ext>
              </a:extLst>
            </p:cNvPr>
            <p:cNvGrpSpPr/>
            <p:nvPr/>
          </p:nvGrpSpPr>
          <p:grpSpPr>
            <a:xfrm>
              <a:off x="581626" y="2322573"/>
              <a:ext cx="1474152" cy="584775"/>
              <a:chOff x="581626" y="2322573"/>
              <a:chExt cx="1474152" cy="584775"/>
            </a:xfrm>
          </p:grpSpPr>
          <p:sp>
            <p:nvSpPr>
              <p:cNvPr id="3" name="Text Placeholder 13">
                <a:extLst>
                  <a:ext uri="{FF2B5EF4-FFF2-40B4-BE49-F238E27FC236}">
                    <a16:creationId xmlns:a16="http://schemas.microsoft.com/office/drawing/2014/main" id="{D1C1D4EC-3AAE-B1C6-1BFD-51149D01B1D5}"/>
                  </a:ext>
                </a:extLst>
              </p:cNvPr>
              <p:cNvSpPr txBox="1">
                <a:spLocks/>
              </p:cNvSpPr>
              <p:nvPr/>
            </p:nvSpPr>
            <p:spPr>
              <a:xfrm>
                <a:off x="581626" y="2322573"/>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&amp; Safety</a:t>
                </a:r>
              </a:p>
            </p:txBody>
          </p:sp>
          <p:sp>
            <p:nvSpPr>
              <p:cNvPr id="15" name="Oval 14">
                <a:extLst>
                  <a:ext uri="{FF2B5EF4-FFF2-40B4-BE49-F238E27FC236}">
                    <a16:creationId xmlns:a16="http://schemas.microsoft.com/office/drawing/2014/main" id="{29B12A35-F379-C1C5-B9F1-9D739710D624}"/>
                  </a:ext>
                </a:extLst>
              </p:cNvPr>
              <p:cNvSpPr/>
              <p:nvPr/>
            </p:nvSpPr>
            <p:spPr bwMode="auto">
              <a:xfrm>
                <a:off x="1915818" y="2544980"/>
                <a:ext cx="139960" cy="139960"/>
              </a:xfrm>
              <a:prstGeom prst="ellipse">
                <a:avLst/>
              </a:prstGeom>
              <a:solidFill>
                <a:srgbClr val="C7B0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950D5E8-A94D-EBCD-501F-9B136EFFEFAF}"/>
                </a:ext>
              </a:extLst>
            </p:cNvPr>
            <p:cNvGrpSpPr/>
            <p:nvPr/>
          </p:nvGrpSpPr>
          <p:grpSpPr>
            <a:xfrm>
              <a:off x="2836031" y="5301845"/>
              <a:ext cx="1417320" cy="509893"/>
              <a:chOff x="2836031" y="5301845"/>
              <a:chExt cx="1417320" cy="509893"/>
            </a:xfrm>
          </p:grpSpPr>
          <p:sp>
            <p:nvSpPr>
              <p:cNvPr id="8" name="Text Placeholder 17">
                <a:extLst>
                  <a:ext uri="{FF2B5EF4-FFF2-40B4-BE49-F238E27FC236}">
                    <a16:creationId xmlns:a16="http://schemas.microsoft.com/office/drawing/2014/main" id="{42D67B8B-048A-C99B-AA03-45E0EB82A5C0}"/>
                  </a:ext>
                </a:extLst>
              </p:cNvPr>
              <p:cNvSpPr txBox="1">
                <a:spLocks/>
              </p:cNvSpPr>
              <p:nvPr/>
            </p:nvSpPr>
            <p:spPr>
              <a:xfrm>
                <a:off x="2836031" y="5473184"/>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Transparency</a:t>
                </a:r>
              </a:p>
            </p:txBody>
          </p:sp>
          <p:sp>
            <p:nvSpPr>
              <p:cNvPr id="16" name="Oval 15">
                <a:extLst>
                  <a:ext uri="{FF2B5EF4-FFF2-40B4-BE49-F238E27FC236}">
                    <a16:creationId xmlns:a16="http://schemas.microsoft.com/office/drawing/2014/main" id="{355482FF-7B6C-2202-F314-E982305F8714}"/>
                  </a:ext>
                </a:extLst>
              </p:cNvPr>
              <p:cNvSpPr/>
              <p:nvPr/>
            </p:nvSpPr>
            <p:spPr bwMode="auto">
              <a:xfrm>
                <a:off x="3474711" y="5301845"/>
                <a:ext cx="139960" cy="139960"/>
              </a:xfrm>
              <a:prstGeom prst="ellipse">
                <a:avLst/>
              </a:prstGeom>
              <a:solidFill>
                <a:srgbClr val="8E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A2BA1875-D808-F6D6-260E-C8B7196BDC08}"/>
                </a:ext>
              </a:extLst>
            </p:cNvPr>
            <p:cNvSpPr txBox="1"/>
            <p:nvPr/>
          </p:nvSpPr>
          <p:spPr>
            <a:xfrm>
              <a:off x="2415874" y="2907348"/>
              <a:ext cx="2257634"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Microsoft’s Responsible AI Principles</a:t>
              </a:r>
            </a:p>
          </p:txBody>
        </p:sp>
      </p:grpSp>
      <p:grpSp>
        <p:nvGrpSpPr>
          <p:cNvPr id="34" name="Group 33" descr="build blocks to enact these priciples">
            <a:extLst>
              <a:ext uri="{FF2B5EF4-FFF2-40B4-BE49-F238E27FC236}">
                <a16:creationId xmlns:a16="http://schemas.microsoft.com/office/drawing/2014/main" id="{8D477221-741C-443B-2E03-06862851EE08}"/>
              </a:ext>
            </a:extLst>
          </p:cNvPr>
          <p:cNvGrpSpPr/>
          <p:nvPr/>
        </p:nvGrpSpPr>
        <p:grpSpPr>
          <a:xfrm>
            <a:off x="7642936" y="787400"/>
            <a:ext cx="3744911" cy="5295900"/>
            <a:chOff x="7642936" y="708174"/>
            <a:chExt cx="3744911" cy="5295900"/>
          </a:xfrm>
        </p:grpSpPr>
        <p:sp>
          <p:nvSpPr>
            <p:cNvPr id="2" name="Rectangle: Rounded Corners 1">
              <a:extLst>
                <a:ext uri="{FF2B5EF4-FFF2-40B4-BE49-F238E27FC236}">
                  <a16:creationId xmlns:a16="http://schemas.microsoft.com/office/drawing/2014/main" id="{5039928C-8992-7B2B-CB4A-02417157C9EE}"/>
                </a:ext>
              </a:extLst>
            </p:cNvPr>
            <p:cNvSpPr/>
            <p:nvPr/>
          </p:nvSpPr>
          <p:spPr bwMode="auto">
            <a:xfrm>
              <a:off x="7642936" y="708174"/>
              <a:ext cx="3744911" cy="5295900"/>
            </a:xfrm>
            <a:prstGeom prst="roundRect">
              <a:avLst>
                <a:gd name="adj" fmla="val 1553"/>
              </a:avLst>
            </a:prstGeom>
            <a:solidFill>
              <a:schemeClr val="bg1">
                <a:lumMod val="85000"/>
                <a:lumOff val="15000"/>
                <a:alpha val="62000"/>
              </a:schemeClr>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27350A3E-623D-D2A2-C21A-FA15203150C2}"/>
                </a:ext>
              </a:extLst>
            </p:cNvPr>
            <p:cNvGrpSpPr/>
            <p:nvPr/>
          </p:nvGrpSpPr>
          <p:grpSpPr>
            <a:xfrm>
              <a:off x="8205052" y="2368160"/>
              <a:ext cx="3131892" cy="414276"/>
              <a:chOff x="8205052" y="2249184"/>
              <a:chExt cx="3131892" cy="414276"/>
            </a:xfrm>
          </p:grpSpPr>
          <p:sp>
            <p:nvSpPr>
              <p:cNvPr id="19" name="Text Placeholder 1">
                <a:extLst>
                  <a:ext uri="{FF2B5EF4-FFF2-40B4-BE49-F238E27FC236}">
                    <a16:creationId xmlns:a16="http://schemas.microsoft.com/office/drawing/2014/main" id="{B107513F-F824-5475-4EB5-9926541E7230}"/>
                  </a:ext>
                </a:extLst>
              </p:cNvPr>
              <p:cNvSpPr txBox="1">
                <a:spLocks/>
              </p:cNvSpPr>
              <p:nvPr/>
            </p:nvSpPr>
            <p:spPr>
              <a:xfrm>
                <a:off x="8785005" y="2287045"/>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Tools and processes</a:t>
                </a:r>
              </a:p>
            </p:txBody>
          </p:sp>
          <p:sp>
            <p:nvSpPr>
              <p:cNvPr id="20" name="Graphic 42">
                <a:extLst>
                  <a:ext uri="{FF2B5EF4-FFF2-40B4-BE49-F238E27FC236}">
                    <a16:creationId xmlns:a16="http://schemas.microsoft.com/office/drawing/2014/main" id="{8106A09B-4EB9-AD39-6702-8505618F5743}"/>
                  </a:ext>
                </a:extLst>
              </p:cNvPr>
              <p:cNvSpPr/>
              <p:nvPr/>
            </p:nvSpPr>
            <p:spPr>
              <a:xfrm>
                <a:off x="8205052" y="2249184"/>
                <a:ext cx="336600" cy="414276"/>
              </a:xfrm>
              <a:custGeom>
                <a:avLst/>
                <a:gdLst>
                  <a:gd name="connsiteX0" fmla="*/ 5572125 w 5572125"/>
                  <a:gd name="connsiteY0" fmla="*/ 1838399 h 6858000"/>
                  <a:gd name="connsiteX1" fmla="*/ 5572125 w 5572125"/>
                  <a:gd name="connsiteY1" fmla="*/ 6858000 h 6858000"/>
                  <a:gd name="connsiteX2" fmla="*/ 0 w 5572125"/>
                  <a:gd name="connsiteY2" fmla="*/ 6858000 h 6858000"/>
                  <a:gd name="connsiteX3" fmla="*/ 0 w 5572125"/>
                  <a:gd name="connsiteY3" fmla="*/ 0 h 6858000"/>
                  <a:gd name="connsiteX4" fmla="*/ 3733726 w 5572125"/>
                  <a:gd name="connsiteY4" fmla="*/ 0 h 6858000"/>
                  <a:gd name="connsiteX5" fmla="*/ 5572125 w 5572125"/>
                  <a:gd name="connsiteY5" fmla="*/ 1838399 h 6858000"/>
                  <a:gd name="connsiteX6" fmla="*/ 3857625 w 5572125"/>
                  <a:gd name="connsiteY6" fmla="*/ 1714500 h 6858000"/>
                  <a:gd name="connsiteX7" fmla="*/ 4838775 w 5572125"/>
                  <a:gd name="connsiteY7" fmla="*/ 1714500 h 6858000"/>
                  <a:gd name="connsiteX8" fmla="*/ 3857625 w 5572125"/>
                  <a:gd name="connsiteY8" fmla="*/ 733351 h 6858000"/>
                  <a:gd name="connsiteX9" fmla="*/ 3857625 w 5572125"/>
                  <a:gd name="connsiteY9" fmla="*/ 1714500 h 6858000"/>
                  <a:gd name="connsiteX10" fmla="*/ 5143500 w 5572125"/>
                  <a:gd name="connsiteY10" fmla="*/ 2143125 h 6858000"/>
                  <a:gd name="connsiteX11" fmla="*/ 3429000 w 5572125"/>
                  <a:gd name="connsiteY11" fmla="*/ 2143125 h 6858000"/>
                  <a:gd name="connsiteX12" fmla="*/ 3429000 w 5572125"/>
                  <a:gd name="connsiteY12" fmla="*/ 428625 h 6858000"/>
                  <a:gd name="connsiteX13" fmla="*/ 428625 w 5572125"/>
                  <a:gd name="connsiteY13" fmla="*/ 428625 h 6858000"/>
                  <a:gd name="connsiteX14" fmla="*/ 428625 w 5572125"/>
                  <a:gd name="connsiteY14" fmla="*/ 6429375 h 6858000"/>
                  <a:gd name="connsiteX15" fmla="*/ 5143500 w 5572125"/>
                  <a:gd name="connsiteY15" fmla="*/ 6429375 h 6858000"/>
                  <a:gd name="connsiteX16" fmla="*/ 5143500 w 5572125"/>
                  <a:gd name="connsiteY16" fmla="*/ 2143125 h 6858000"/>
                  <a:gd name="connsiteX17" fmla="*/ 3429000 w 5572125"/>
                  <a:gd name="connsiteY17" fmla="*/ 4286250 h 6858000"/>
                  <a:gd name="connsiteX18" fmla="*/ 4714875 w 5572125"/>
                  <a:gd name="connsiteY18" fmla="*/ 4286250 h 6858000"/>
                  <a:gd name="connsiteX19" fmla="*/ 4714875 w 5572125"/>
                  <a:gd name="connsiteY19" fmla="*/ 5572125 h 6858000"/>
                  <a:gd name="connsiteX20" fmla="*/ 3429000 w 5572125"/>
                  <a:gd name="connsiteY20" fmla="*/ 5572125 h 6858000"/>
                  <a:gd name="connsiteX21" fmla="*/ 3429000 w 5572125"/>
                  <a:gd name="connsiteY21" fmla="*/ 5143500 h 6858000"/>
                  <a:gd name="connsiteX22" fmla="*/ 2571750 w 5572125"/>
                  <a:gd name="connsiteY22" fmla="*/ 5143500 h 6858000"/>
                  <a:gd name="connsiteX23" fmla="*/ 1928813 w 5572125"/>
                  <a:gd name="connsiteY23" fmla="*/ 5786438 h 6858000"/>
                  <a:gd name="connsiteX24" fmla="*/ 1071563 w 5572125"/>
                  <a:gd name="connsiteY24" fmla="*/ 4929188 h 6858000"/>
                  <a:gd name="connsiteX25" fmla="*/ 1714500 w 5572125"/>
                  <a:gd name="connsiteY25" fmla="*/ 4286250 h 6858000"/>
                  <a:gd name="connsiteX26" fmla="*/ 1714500 w 5572125"/>
                  <a:gd name="connsiteY26" fmla="*/ 3000375 h 6858000"/>
                  <a:gd name="connsiteX27" fmla="*/ 1285875 w 5572125"/>
                  <a:gd name="connsiteY27" fmla="*/ 3000375 h 6858000"/>
                  <a:gd name="connsiteX28" fmla="*/ 1285875 w 5572125"/>
                  <a:gd name="connsiteY28" fmla="*/ 1714500 h 6858000"/>
                  <a:gd name="connsiteX29" fmla="*/ 2571750 w 5572125"/>
                  <a:gd name="connsiteY29" fmla="*/ 1714500 h 6858000"/>
                  <a:gd name="connsiteX30" fmla="*/ 2571750 w 5572125"/>
                  <a:gd name="connsiteY30" fmla="*/ 3000375 h 6858000"/>
                  <a:gd name="connsiteX31" fmla="*/ 2143125 w 5572125"/>
                  <a:gd name="connsiteY31" fmla="*/ 3000375 h 6858000"/>
                  <a:gd name="connsiteX32" fmla="*/ 2143125 w 5572125"/>
                  <a:gd name="connsiteY32" fmla="*/ 4286250 h 6858000"/>
                  <a:gd name="connsiteX33" fmla="*/ 2571750 w 5572125"/>
                  <a:gd name="connsiteY33" fmla="*/ 4714875 h 6858000"/>
                  <a:gd name="connsiteX34" fmla="*/ 3429000 w 5572125"/>
                  <a:gd name="connsiteY34" fmla="*/ 4714875 h 6858000"/>
                  <a:gd name="connsiteX35" fmla="*/ 3429000 w 5572125"/>
                  <a:gd name="connsiteY35" fmla="*/ 4286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72125" h="6858000">
                    <a:moveTo>
                      <a:pt x="5572125" y="1838399"/>
                    </a:moveTo>
                    <a:lnTo>
                      <a:pt x="5572125" y="6858000"/>
                    </a:lnTo>
                    <a:lnTo>
                      <a:pt x="0" y="6858000"/>
                    </a:lnTo>
                    <a:lnTo>
                      <a:pt x="0" y="0"/>
                    </a:lnTo>
                    <a:lnTo>
                      <a:pt x="3733726" y="0"/>
                    </a:lnTo>
                    <a:lnTo>
                      <a:pt x="5572125" y="1838399"/>
                    </a:lnTo>
                    <a:close/>
                    <a:moveTo>
                      <a:pt x="3857625" y="1714500"/>
                    </a:moveTo>
                    <a:lnTo>
                      <a:pt x="4838775" y="1714500"/>
                    </a:lnTo>
                    <a:lnTo>
                      <a:pt x="3857625" y="733351"/>
                    </a:lnTo>
                    <a:lnTo>
                      <a:pt x="3857625" y="1714500"/>
                    </a:lnTo>
                    <a:close/>
                    <a:moveTo>
                      <a:pt x="5143500" y="2143125"/>
                    </a:moveTo>
                    <a:lnTo>
                      <a:pt x="3429000" y="2143125"/>
                    </a:lnTo>
                    <a:lnTo>
                      <a:pt x="3429000" y="428625"/>
                    </a:lnTo>
                    <a:lnTo>
                      <a:pt x="428625" y="428625"/>
                    </a:lnTo>
                    <a:lnTo>
                      <a:pt x="428625" y="6429375"/>
                    </a:lnTo>
                    <a:lnTo>
                      <a:pt x="5143500" y="6429375"/>
                    </a:lnTo>
                    <a:lnTo>
                      <a:pt x="5143500" y="2143125"/>
                    </a:lnTo>
                    <a:close/>
                    <a:moveTo>
                      <a:pt x="3429000" y="4286250"/>
                    </a:moveTo>
                    <a:lnTo>
                      <a:pt x="4714875" y="4286250"/>
                    </a:lnTo>
                    <a:lnTo>
                      <a:pt x="4714875" y="5572125"/>
                    </a:lnTo>
                    <a:lnTo>
                      <a:pt x="3429000" y="5572125"/>
                    </a:lnTo>
                    <a:lnTo>
                      <a:pt x="3429000" y="5143500"/>
                    </a:lnTo>
                    <a:lnTo>
                      <a:pt x="2571750" y="5143500"/>
                    </a:lnTo>
                    <a:lnTo>
                      <a:pt x="1928813" y="5786438"/>
                    </a:lnTo>
                    <a:lnTo>
                      <a:pt x="1071563" y="4929188"/>
                    </a:lnTo>
                    <a:lnTo>
                      <a:pt x="1714500" y="4286250"/>
                    </a:lnTo>
                    <a:lnTo>
                      <a:pt x="1714500" y="3000375"/>
                    </a:lnTo>
                    <a:lnTo>
                      <a:pt x="1285875" y="3000375"/>
                    </a:lnTo>
                    <a:lnTo>
                      <a:pt x="1285875" y="1714500"/>
                    </a:lnTo>
                    <a:lnTo>
                      <a:pt x="2571750" y="1714500"/>
                    </a:lnTo>
                    <a:lnTo>
                      <a:pt x="2571750" y="3000375"/>
                    </a:lnTo>
                    <a:lnTo>
                      <a:pt x="2143125" y="3000375"/>
                    </a:lnTo>
                    <a:lnTo>
                      <a:pt x="2143125" y="4286250"/>
                    </a:lnTo>
                    <a:lnTo>
                      <a:pt x="2571750" y="4714875"/>
                    </a:lnTo>
                    <a:lnTo>
                      <a:pt x="3429000" y="4714875"/>
                    </a:lnTo>
                    <a:lnTo>
                      <a:pt x="3429000" y="4286250"/>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157B3261-8591-AD50-0952-07352DBA1770}"/>
                </a:ext>
              </a:extLst>
            </p:cNvPr>
            <p:cNvGrpSpPr/>
            <p:nvPr/>
          </p:nvGrpSpPr>
          <p:grpSpPr>
            <a:xfrm>
              <a:off x="8155262" y="4851189"/>
              <a:ext cx="3181682" cy="465260"/>
              <a:chOff x="8155262" y="4732213"/>
              <a:chExt cx="3181682" cy="465260"/>
            </a:xfrm>
          </p:grpSpPr>
          <p:sp>
            <p:nvSpPr>
              <p:cNvPr id="22" name="Text Placeholder 5">
                <a:extLst>
                  <a:ext uri="{FF2B5EF4-FFF2-40B4-BE49-F238E27FC236}">
                    <a16:creationId xmlns:a16="http://schemas.microsoft.com/office/drawing/2014/main" id="{C8E7464B-A6E3-1F52-C69B-6AC6A93643FB}"/>
                  </a:ext>
                </a:extLst>
              </p:cNvPr>
              <p:cNvSpPr txBox="1">
                <a:spLocks/>
              </p:cNvSpPr>
              <p:nvPr/>
            </p:nvSpPr>
            <p:spPr>
              <a:xfrm>
                <a:off x="8785005" y="4795566"/>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Governance</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3" name="Graphic 36">
                <a:extLst>
                  <a:ext uri="{FF2B5EF4-FFF2-40B4-BE49-F238E27FC236}">
                    <a16:creationId xmlns:a16="http://schemas.microsoft.com/office/drawing/2014/main" id="{D9AD371D-58ED-4446-0226-1EB8AADAC715}"/>
                  </a:ext>
                </a:extLst>
              </p:cNvPr>
              <p:cNvSpPr/>
              <p:nvPr/>
            </p:nvSpPr>
            <p:spPr>
              <a:xfrm>
                <a:off x="8155262" y="4732213"/>
                <a:ext cx="436180" cy="465260"/>
              </a:xfrm>
              <a:custGeom>
                <a:avLst/>
                <a:gdLst>
                  <a:gd name="connsiteX0" fmla="*/ 6000750 w 6429375"/>
                  <a:gd name="connsiteY0" fmla="*/ 3000375 h 6858000"/>
                  <a:gd name="connsiteX1" fmla="*/ 6000750 w 6429375"/>
                  <a:gd name="connsiteY1" fmla="*/ 5572125 h 6858000"/>
                  <a:gd name="connsiteX2" fmla="*/ 6030888 w 6429375"/>
                  <a:gd name="connsiteY2" fmla="*/ 5662538 h 6858000"/>
                  <a:gd name="connsiteX3" fmla="*/ 6104558 w 6429375"/>
                  <a:gd name="connsiteY3" fmla="*/ 5886897 h 6858000"/>
                  <a:gd name="connsiteX4" fmla="*/ 6205017 w 6429375"/>
                  <a:gd name="connsiteY4" fmla="*/ 6184925 h 6858000"/>
                  <a:gd name="connsiteX5" fmla="*/ 6305476 w 6429375"/>
                  <a:gd name="connsiteY5" fmla="*/ 6486302 h 6858000"/>
                  <a:gd name="connsiteX6" fmla="*/ 6385843 w 6429375"/>
                  <a:gd name="connsiteY6" fmla="*/ 6734101 h 6858000"/>
                  <a:gd name="connsiteX7" fmla="*/ 6429375 w 6429375"/>
                  <a:gd name="connsiteY7" fmla="*/ 6858000 h 6858000"/>
                  <a:gd name="connsiteX8" fmla="*/ 0 w 6429375"/>
                  <a:gd name="connsiteY8" fmla="*/ 6858000 h 6858000"/>
                  <a:gd name="connsiteX9" fmla="*/ 40184 w 6429375"/>
                  <a:gd name="connsiteY9" fmla="*/ 6734101 h 6858000"/>
                  <a:gd name="connsiteX10" fmla="*/ 123899 w 6429375"/>
                  <a:gd name="connsiteY10" fmla="*/ 6489651 h 6858000"/>
                  <a:gd name="connsiteX11" fmla="*/ 224358 w 6429375"/>
                  <a:gd name="connsiteY11" fmla="*/ 6184925 h 6858000"/>
                  <a:gd name="connsiteX12" fmla="*/ 321469 w 6429375"/>
                  <a:gd name="connsiteY12" fmla="*/ 5890245 h 6858000"/>
                  <a:gd name="connsiteX13" fmla="*/ 398487 w 6429375"/>
                  <a:gd name="connsiteY13" fmla="*/ 5662538 h 6858000"/>
                  <a:gd name="connsiteX14" fmla="*/ 428625 w 6429375"/>
                  <a:gd name="connsiteY14" fmla="*/ 5572125 h 6858000"/>
                  <a:gd name="connsiteX15" fmla="*/ 428625 w 6429375"/>
                  <a:gd name="connsiteY15" fmla="*/ 3000375 h 6858000"/>
                  <a:gd name="connsiteX16" fmla="*/ 0 w 6429375"/>
                  <a:gd name="connsiteY16" fmla="*/ 3000375 h 6858000"/>
                  <a:gd name="connsiteX17" fmla="*/ 0 w 6429375"/>
                  <a:gd name="connsiteY17" fmla="*/ 2571750 h 6858000"/>
                  <a:gd name="connsiteX18" fmla="*/ 3000375 w 6429375"/>
                  <a:gd name="connsiteY18" fmla="*/ 1071563 h 6858000"/>
                  <a:gd name="connsiteX19" fmla="*/ 3000375 w 6429375"/>
                  <a:gd name="connsiteY19" fmla="*/ 0 h 6858000"/>
                  <a:gd name="connsiteX20" fmla="*/ 4282902 w 6429375"/>
                  <a:gd name="connsiteY20" fmla="*/ 0 h 6858000"/>
                  <a:gd name="connsiteX21" fmla="*/ 4282902 w 6429375"/>
                  <a:gd name="connsiteY21" fmla="*/ 857250 h 6858000"/>
                  <a:gd name="connsiteX22" fmla="*/ 3429000 w 6429375"/>
                  <a:gd name="connsiteY22" fmla="*/ 857250 h 6858000"/>
                  <a:gd name="connsiteX23" fmla="*/ 3429000 w 6429375"/>
                  <a:gd name="connsiteY23" fmla="*/ 1071563 h 6858000"/>
                  <a:gd name="connsiteX24" fmla="*/ 6429375 w 6429375"/>
                  <a:gd name="connsiteY24" fmla="*/ 2571750 h 6858000"/>
                  <a:gd name="connsiteX25" fmla="*/ 6429375 w 6429375"/>
                  <a:gd name="connsiteY25" fmla="*/ 3000375 h 6858000"/>
                  <a:gd name="connsiteX26" fmla="*/ 6000750 w 6429375"/>
                  <a:gd name="connsiteY26" fmla="*/ 3000375 h 6858000"/>
                  <a:gd name="connsiteX27" fmla="*/ 957709 w 6429375"/>
                  <a:gd name="connsiteY27" fmla="*/ 2571750 h 6858000"/>
                  <a:gd name="connsiteX28" fmla="*/ 5471666 w 6429375"/>
                  <a:gd name="connsiteY28" fmla="*/ 2571750 h 6858000"/>
                  <a:gd name="connsiteX29" fmla="*/ 3214688 w 6429375"/>
                  <a:gd name="connsiteY29" fmla="*/ 1443261 h 6858000"/>
                  <a:gd name="connsiteX30" fmla="*/ 957709 w 6429375"/>
                  <a:gd name="connsiteY30" fmla="*/ 2571750 h 6858000"/>
                  <a:gd name="connsiteX31" fmla="*/ 1714500 w 6429375"/>
                  <a:gd name="connsiteY31" fmla="*/ 5572125 h 6858000"/>
                  <a:gd name="connsiteX32" fmla="*/ 2143125 w 6429375"/>
                  <a:gd name="connsiteY32" fmla="*/ 5572125 h 6858000"/>
                  <a:gd name="connsiteX33" fmla="*/ 2143125 w 6429375"/>
                  <a:gd name="connsiteY33" fmla="*/ 3000375 h 6858000"/>
                  <a:gd name="connsiteX34" fmla="*/ 1714500 w 6429375"/>
                  <a:gd name="connsiteY34" fmla="*/ 3000375 h 6858000"/>
                  <a:gd name="connsiteX35" fmla="*/ 1714500 w 6429375"/>
                  <a:gd name="connsiteY35" fmla="*/ 5572125 h 6858000"/>
                  <a:gd name="connsiteX36" fmla="*/ 2571750 w 6429375"/>
                  <a:gd name="connsiteY36" fmla="*/ 5572125 h 6858000"/>
                  <a:gd name="connsiteX37" fmla="*/ 3000375 w 6429375"/>
                  <a:gd name="connsiteY37" fmla="*/ 5572125 h 6858000"/>
                  <a:gd name="connsiteX38" fmla="*/ 3000375 w 6429375"/>
                  <a:gd name="connsiteY38" fmla="*/ 3000375 h 6858000"/>
                  <a:gd name="connsiteX39" fmla="*/ 2571750 w 6429375"/>
                  <a:gd name="connsiteY39" fmla="*/ 3000375 h 6858000"/>
                  <a:gd name="connsiteX40" fmla="*/ 2571750 w 6429375"/>
                  <a:gd name="connsiteY40" fmla="*/ 5572125 h 6858000"/>
                  <a:gd name="connsiteX41" fmla="*/ 3429000 w 6429375"/>
                  <a:gd name="connsiteY41" fmla="*/ 5572125 h 6858000"/>
                  <a:gd name="connsiteX42" fmla="*/ 3857625 w 6429375"/>
                  <a:gd name="connsiteY42" fmla="*/ 5572125 h 6858000"/>
                  <a:gd name="connsiteX43" fmla="*/ 3857625 w 6429375"/>
                  <a:gd name="connsiteY43" fmla="*/ 3000375 h 6858000"/>
                  <a:gd name="connsiteX44" fmla="*/ 3429000 w 6429375"/>
                  <a:gd name="connsiteY44" fmla="*/ 3000375 h 6858000"/>
                  <a:gd name="connsiteX45" fmla="*/ 3429000 w 6429375"/>
                  <a:gd name="connsiteY45" fmla="*/ 5572125 h 6858000"/>
                  <a:gd name="connsiteX46" fmla="*/ 4286250 w 6429375"/>
                  <a:gd name="connsiteY46" fmla="*/ 5572125 h 6858000"/>
                  <a:gd name="connsiteX47" fmla="*/ 4714875 w 6429375"/>
                  <a:gd name="connsiteY47" fmla="*/ 5572125 h 6858000"/>
                  <a:gd name="connsiteX48" fmla="*/ 4714875 w 6429375"/>
                  <a:gd name="connsiteY48" fmla="*/ 3000375 h 6858000"/>
                  <a:gd name="connsiteX49" fmla="*/ 4286250 w 6429375"/>
                  <a:gd name="connsiteY49" fmla="*/ 3000375 h 6858000"/>
                  <a:gd name="connsiteX50" fmla="*/ 4286250 w 6429375"/>
                  <a:gd name="connsiteY50" fmla="*/ 5572125 h 6858000"/>
                  <a:gd name="connsiteX51" fmla="*/ 857250 w 6429375"/>
                  <a:gd name="connsiteY51" fmla="*/ 5572125 h 6858000"/>
                  <a:gd name="connsiteX52" fmla="*/ 1285875 w 6429375"/>
                  <a:gd name="connsiteY52" fmla="*/ 5572125 h 6858000"/>
                  <a:gd name="connsiteX53" fmla="*/ 1285875 w 6429375"/>
                  <a:gd name="connsiteY53" fmla="*/ 3000375 h 6858000"/>
                  <a:gd name="connsiteX54" fmla="*/ 857250 w 6429375"/>
                  <a:gd name="connsiteY54" fmla="*/ 3000375 h 6858000"/>
                  <a:gd name="connsiteX55" fmla="*/ 857250 w 6429375"/>
                  <a:gd name="connsiteY55" fmla="*/ 5572125 h 6858000"/>
                  <a:gd name="connsiteX56" fmla="*/ 5833319 w 6429375"/>
                  <a:gd name="connsiteY56" fmla="*/ 6429375 h 6858000"/>
                  <a:gd name="connsiteX57" fmla="*/ 5692676 w 6429375"/>
                  <a:gd name="connsiteY57" fmla="*/ 6000750 h 6858000"/>
                  <a:gd name="connsiteX58" fmla="*/ 736699 w 6429375"/>
                  <a:gd name="connsiteY58" fmla="*/ 6000750 h 6858000"/>
                  <a:gd name="connsiteX59" fmla="*/ 596057 w 6429375"/>
                  <a:gd name="connsiteY59" fmla="*/ 6429375 h 6858000"/>
                  <a:gd name="connsiteX60" fmla="*/ 5833319 w 6429375"/>
                  <a:gd name="connsiteY60" fmla="*/ 6429375 h 6858000"/>
                  <a:gd name="connsiteX61" fmla="*/ 5572125 w 6429375"/>
                  <a:gd name="connsiteY61" fmla="*/ 3000375 h 6858000"/>
                  <a:gd name="connsiteX62" fmla="*/ 5143500 w 6429375"/>
                  <a:gd name="connsiteY62" fmla="*/ 3000375 h 6858000"/>
                  <a:gd name="connsiteX63" fmla="*/ 5143500 w 6429375"/>
                  <a:gd name="connsiteY63" fmla="*/ 5572125 h 6858000"/>
                  <a:gd name="connsiteX64" fmla="*/ 5572125 w 6429375"/>
                  <a:gd name="connsiteY64" fmla="*/ 5572125 h 6858000"/>
                  <a:gd name="connsiteX65" fmla="*/ 5572125 w 6429375"/>
                  <a:gd name="connsiteY65" fmla="*/ 30003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429375" h="6858000">
                    <a:moveTo>
                      <a:pt x="6000750" y="3000375"/>
                    </a:moveTo>
                    <a:lnTo>
                      <a:pt x="6000750" y="5572125"/>
                    </a:lnTo>
                    <a:lnTo>
                      <a:pt x="6030888" y="5662538"/>
                    </a:lnTo>
                    <a:cubicBezTo>
                      <a:pt x="6050980" y="5722814"/>
                      <a:pt x="6075525" y="5797589"/>
                      <a:pt x="6104558" y="5886897"/>
                    </a:cubicBezTo>
                    <a:cubicBezTo>
                      <a:pt x="6133591" y="5976205"/>
                      <a:pt x="6167077" y="6075525"/>
                      <a:pt x="6205017" y="6184925"/>
                    </a:cubicBezTo>
                    <a:cubicBezTo>
                      <a:pt x="6242957" y="6294325"/>
                      <a:pt x="6276443" y="6394784"/>
                      <a:pt x="6305476" y="6486302"/>
                    </a:cubicBezTo>
                    <a:cubicBezTo>
                      <a:pt x="6334509" y="6577820"/>
                      <a:pt x="6361298" y="6660431"/>
                      <a:pt x="6385843" y="6734101"/>
                    </a:cubicBezTo>
                    <a:cubicBezTo>
                      <a:pt x="6410388" y="6807771"/>
                      <a:pt x="6424922" y="6849059"/>
                      <a:pt x="6429375" y="6858000"/>
                    </a:cubicBezTo>
                    <a:lnTo>
                      <a:pt x="0" y="6858000"/>
                    </a:lnTo>
                    <a:cubicBezTo>
                      <a:pt x="4465" y="6844606"/>
                      <a:pt x="17859" y="6803317"/>
                      <a:pt x="40184" y="6734101"/>
                    </a:cubicBezTo>
                    <a:cubicBezTo>
                      <a:pt x="62508" y="6664884"/>
                      <a:pt x="90413" y="6583412"/>
                      <a:pt x="123899" y="6489651"/>
                    </a:cubicBezTo>
                    <a:cubicBezTo>
                      <a:pt x="157386" y="6395889"/>
                      <a:pt x="190872" y="6294325"/>
                      <a:pt x="224358" y="6184925"/>
                    </a:cubicBezTo>
                    <a:cubicBezTo>
                      <a:pt x="257845" y="6075525"/>
                      <a:pt x="290215" y="5977310"/>
                      <a:pt x="321469" y="5890245"/>
                    </a:cubicBezTo>
                    <a:cubicBezTo>
                      <a:pt x="352722" y="5803181"/>
                      <a:pt x="378396" y="5727267"/>
                      <a:pt x="398487" y="5662538"/>
                    </a:cubicBezTo>
                    <a:cubicBezTo>
                      <a:pt x="418579" y="5597809"/>
                      <a:pt x="428625" y="5567672"/>
                      <a:pt x="428625" y="5572125"/>
                    </a:cubicBezTo>
                    <a:lnTo>
                      <a:pt x="428625" y="3000375"/>
                    </a:lnTo>
                    <a:lnTo>
                      <a:pt x="0" y="3000375"/>
                    </a:lnTo>
                    <a:lnTo>
                      <a:pt x="0" y="2571750"/>
                    </a:lnTo>
                    <a:lnTo>
                      <a:pt x="3000375" y="1071563"/>
                    </a:lnTo>
                    <a:lnTo>
                      <a:pt x="3000375" y="0"/>
                    </a:lnTo>
                    <a:lnTo>
                      <a:pt x="4282902" y="0"/>
                    </a:lnTo>
                    <a:lnTo>
                      <a:pt x="4282902" y="857250"/>
                    </a:lnTo>
                    <a:lnTo>
                      <a:pt x="3429000" y="857250"/>
                    </a:lnTo>
                    <a:lnTo>
                      <a:pt x="3429000" y="1071563"/>
                    </a:lnTo>
                    <a:lnTo>
                      <a:pt x="6429375" y="2571750"/>
                    </a:lnTo>
                    <a:lnTo>
                      <a:pt x="6429375" y="3000375"/>
                    </a:lnTo>
                    <a:lnTo>
                      <a:pt x="6000750" y="3000375"/>
                    </a:lnTo>
                    <a:close/>
                    <a:moveTo>
                      <a:pt x="957709" y="2571750"/>
                    </a:moveTo>
                    <a:lnTo>
                      <a:pt x="5471666" y="2571750"/>
                    </a:lnTo>
                    <a:lnTo>
                      <a:pt x="3214688" y="1443261"/>
                    </a:lnTo>
                    <a:lnTo>
                      <a:pt x="957709" y="2571750"/>
                    </a:lnTo>
                    <a:close/>
                    <a:moveTo>
                      <a:pt x="1714500" y="5572125"/>
                    </a:moveTo>
                    <a:lnTo>
                      <a:pt x="2143125" y="5572125"/>
                    </a:lnTo>
                    <a:lnTo>
                      <a:pt x="2143125" y="3000375"/>
                    </a:lnTo>
                    <a:lnTo>
                      <a:pt x="1714500" y="3000375"/>
                    </a:lnTo>
                    <a:lnTo>
                      <a:pt x="1714500" y="5572125"/>
                    </a:lnTo>
                    <a:close/>
                    <a:moveTo>
                      <a:pt x="2571750" y="5572125"/>
                    </a:moveTo>
                    <a:lnTo>
                      <a:pt x="3000375" y="5572125"/>
                    </a:lnTo>
                    <a:lnTo>
                      <a:pt x="3000375" y="3000375"/>
                    </a:lnTo>
                    <a:lnTo>
                      <a:pt x="2571750" y="3000375"/>
                    </a:lnTo>
                    <a:lnTo>
                      <a:pt x="2571750" y="5572125"/>
                    </a:lnTo>
                    <a:close/>
                    <a:moveTo>
                      <a:pt x="3429000" y="5572125"/>
                    </a:moveTo>
                    <a:lnTo>
                      <a:pt x="3857625" y="5572125"/>
                    </a:lnTo>
                    <a:lnTo>
                      <a:pt x="3857625" y="3000375"/>
                    </a:lnTo>
                    <a:lnTo>
                      <a:pt x="3429000" y="3000375"/>
                    </a:lnTo>
                    <a:lnTo>
                      <a:pt x="3429000" y="5572125"/>
                    </a:lnTo>
                    <a:close/>
                    <a:moveTo>
                      <a:pt x="4286250" y="5572125"/>
                    </a:moveTo>
                    <a:lnTo>
                      <a:pt x="4714875" y="5572125"/>
                    </a:lnTo>
                    <a:lnTo>
                      <a:pt x="4714875" y="3000375"/>
                    </a:lnTo>
                    <a:lnTo>
                      <a:pt x="4286250" y="3000375"/>
                    </a:lnTo>
                    <a:lnTo>
                      <a:pt x="4286250" y="5572125"/>
                    </a:lnTo>
                    <a:close/>
                    <a:moveTo>
                      <a:pt x="857250" y="5572125"/>
                    </a:moveTo>
                    <a:lnTo>
                      <a:pt x="1285875" y="5572125"/>
                    </a:lnTo>
                    <a:lnTo>
                      <a:pt x="1285875" y="3000375"/>
                    </a:lnTo>
                    <a:lnTo>
                      <a:pt x="857250" y="3000375"/>
                    </a:lnTo>
                    <a:lnTo>
                      <a:pt x="857250" y="5572125"/>
                    </a:lnTo>
                    <a:close/>
                    <a:moveTo>
                      <a:pt x="5833319" y="6429375"/>
                    </a:moveTo>
                    <a:lnTo>
                      <a:pt x="5692676" y="6000750"/>
                    </a:lnTo>
                    <a:lnTo>
                      <a:pt x="736699" y="6000750"/>
                    </a:lnTo>
                    <a:lnTo>
                      <a:pt x="596057" y="6429375"/>
                    </a:lnTo>
                    <a:lnTo>
                      <a:pt x="5833319" y="6429375"/>
                    </a:lnTo>
                    <a:close/>
                    <a:moveTo>
                      <a:pt x="5572125" y="3000375"/>
                    </a:moveTo>
                    <a:lnTo>
                      <a:pt x="5143500" y="3000375"/>
                    </a:lnTo>
                    <a:lnTo>
                      <a:pt x="5143500" y="5572125"/>
                    </a:lnTo>
                    <a:lnTo>
                      <a:pt x="5572125" y="5572125"/>
                    </a:lnTo>
                    <a:lnTo>
                      <a:pt x="5572125" y="3000375"/>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1C775D-7229-A013-0094-6A5C14BC76D3}"/>
                </a:ext>
              </a:extLst>
            </p:cNvPr>
            <p:cNvGrpSpPr/>
            <p:nvPr/>
          </p:nvGrpSpPr>
          <p:grpSpPr>
            <a:xfrm>
              <a:off x="8150758" y="4069373"/>
              <a:ext cx="3186186" cy="338554"/>
              <a:chOff x="8150758" y="4060043"/>
              <a:chExt cx="3186186" cy="338554"/>
            </a:xfrm>
          </p:grpSpPr>
          <p:sp>
            <p:nvSpPr>
              <p:cNvPr id="25" name="Text Placeholder 4">
                <a:extLst>
                  <a:ext uri="{FF2B5EF4-FFF2-40B4-BE49-F238E27FC236}">
                    <a16:creationId xmlns:a16="http://schemas.microsoft.com/office/drawing/2014/main" id="{7AC49C1B-B1F8-87C9-2472-FFCB31FFFC69}"/>
                  </a:ext>
                </a:extLst>
              </p:cNvPr>
              <p:cNvSpPr txBox="1">
                <a:spLocks/>
              </p:cNvSpPr>
              <p:nvPr/>
            </p:nvSpPr>
            <p:spPr>
              <a:xfrm>
                <a:off x="8785005" y="406004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Rules</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6" name="Graphic 47">
                <a:extLst>
                  <a:ext uri="{FF2B5EF4-FFF2-40B4-BE49-F238E27FC236}">
                    <a16:creationId xmlns:a16="http://schemas.microsoft.com/office/drawing/2014/main" id="{C3776A49-86DF-560B-DE59-64FEC10AB535}"/>
                  </a:ext>
                </a:extLst>
              </p:cNvPr>
              <p:cNvSpPr/>
              <p:nvPr/>
            </p:nvSpPr>
            <p:spPr>
              <a:xfrm>
                <a:off x="8150758" y="4060043"/>
                <a:ext cx="445188" cy="338554"/>
              </a:xfrm>
              <a:custGeom>
                <a:avLst/>
                <a:gdLst>
                  <a:gd name="connsiteX0" fmla="*/ 2079501 w 6794375"/>
                  <a:gd name="connsiteY0" fmla="*/ 2133079 h 5166940"/>
                  <a:gd name="connsiteX1" fmla="*/ 2079501 w 6794375"/>
                  <a:gd name="connsiteY1" fmla="*/ 1704454 h 5166940"/>
                  <a:gd name="connsiteX2" fmla="*/ 6794376 w 6794375"/>
                  <a:gd name="connsiteY2" fmla="*/ 1704454 h 5166940"/>
                  <a:gd name="connsiteX3" fmla="*/ 6794376 w 6794375"/>
                  <a:gd name="connsiteY3" fmla="*/ 2133079 h 5166940"/>
                  <a:gd name="connsiteX4" fmla="*/ 2079501 w 6794375"/>
                  <a:gd name="connsiteY4" fmla="*/ 2133079 h 5166940"/>
                  <a:gd name="connsiteX5" fmla="*/ 2079501 w 6794375"/>
                  <a:gd name="connsiteY5" fmla="*/ 418579 h 5166940"/>
                  <a:gd name="connsiteX6" fmla="*/ 6794376 w 6794375"/>
                  <a:gd name="connsiteY6" fmla="*/ 418579 h 5166940"/>
                  <a:gd name="connsiteX7" fmla="*/ 6794376 w 6794375"/>
                  <a:gd name="connsiteY7" fmla="*/ 847204 h 5166940"/>
                  <a:gd name="connsiteX8" fmla="*/ 2079501 w 6794375"/>
                  <a:gd name="connsiteY8" fmla="*/ 847204 h 5166940"/>
                  <a:gd name="connsiteX9" fmla="*/ 2079501 w 6794375"/>
                  <a:gd name="connsiteY9" fmla="*/ 418579 h 5166940"/>
                  <a:gd name="connsiteX10" fmla="*/ 2079501 w 6794375"/>
                  <a:gd name="connsiteY10" fmla="*/ 3418954 h 5166940"/>
                  <a:gd name="connsiteX11" fmla="*/ 2079501 w 6794375"/>
                  <a:gd name="connsiteY11" fmla="*/ 2990329 h 5166940"/>
                  <a:gd name="connsiteX12" fmla="*/ 6794376 w 6794375"/>
                  <a:gd name="connsiteY12" fmla="*/ 2990329 h 5166940"/>
                  <a:gd name="connsiteX13" fmla="*/ 6794376 w 6794375"/>
                  <a:gd name="connsiteY13" fmla="*/ 3418954 h 5166940"/>
                  <a:gd name="connsiteX14" fmla="*/ 2079501 w 6794375"/>
                  <a:gd name="connsiteY14" fmla="*/ 3418954 h 5166940"/>
                  <a:gd name="connsiteX15" fmla="*/ 2079501 w 6794375"/>
                  <a:gd name="connsiteY15" fmla="*/ 4704829 h 5166940"/>
                  <a:gd name="connsiteX16" fmla="*/ 2079501 w 6794375"/>
                  <a:gd name="connsiteY16" fmla="*/ 4276204 h 5166940"/>
                  <a:gd name="connsiteX17" fmla="*/ 6794376 w 6794375"/>
                  <a:gd name="connsiteY17" fmla="*/ 4276204 h 5166940"/>
                  <a:gd name="connsiteX18" fmla="*/ 6794376 w 6794375"/>
                  <a:gd name="connsiteY18" fmla="*/ 4704829 h 5166940"/>
                  <a:gd name="connsiteX19" fmla="*/ 2079501 w 6794375"/>
                  <a:gd name="connsiteY19" fmla="*/ 4704829 h 5166940"/>
                  <a:gd name="connsiteX20" fmla="*/ 579314 w 6794375"/>
                  <a:gd name="connsiteY20" fmla="*/ 703213 h 5166940"/>
                  <a:gd name="connsiteX21" fmla="*/ 1285875 w 6794375"/>
                  <a:gd name="connsiteY21" fmla="*/ 0 h 5166940"/>
                  <a:gd name="connsiteX22" fmla="*/ 1587252 w 6794375"/>
                  <a:gd name="connsiteY22" fmla="*/ 301377 h 5166940"/>
                  <a:gd name="connsiteX23" fmla="*/ 579314 w 6794375"/>
                  <a:gd name="connsiteY23" fmla="*/ 1309315 h 5166940"/>
                  <a:gd name="connsiteX24" fmla="*/ 0 w 6794375"/>
                  <a:gd name="connsiteY24" fmla="*/ 730002 h 5166940"/>
                  <a:gd name="connsiteX25" fmla="*/ 301377 w 6794375"/>
                  <a:gd name="connsiteY25" fmla="*/ 428625 h 5166940"/>
                  <a:gd name="connsiteX26" fmla="*/ 579314 w 6794375"/>
                  <a:gd name="connsiteY26" fmla="*/ 703213 h 5166940"/>
                  <a:gd name="connsiteX27" fmla="*/ 579314 w 6794375"/>
                  <a:gd name="connsiteY27" fmla="*/ 1989088 h 5166940"/>
                  <a:gd name="connsiteX28" fmla="*/ 1285875 w 6794375"/>
                  <a:gd name="connsiteY28" fmla="*/ 1285875 h 5166940"/>
                  <a:gd name="connsiteX29" fmla="*/ 1587252 w 6794375"/>
                  <a:gd name="connsiteY29" fmla="*/ 1587252 h 5166940"/>
                  <a:gd name="connsiteX30" fmla="*/ 579314 w 6794375"/>
                  <a:gd name="connsiteY30" fmla="*/ 2595191 h 5166940"/>
                  <a:gd name="connsiteX31" fmla="*/ 0 w 6794375"/>
                  <a:gd name="connsiteY31" fmla="*/ 2015877 h 5166940"/>
                  <a:gd name="connsiteX32" fmla="*/ 301377 w 6794375"/>
                  <a:gd name="connsiteY32" fmla="*/ 1714500 h 5166940"/>
                  <a:gd name="connsiteX33" fmla="*/ 579314 w 6794375"/>
                  <a:gd name="connsiteY33" fmla="*/ 1989088 h 5166940"/>
                  <a:gd name="connsiteX34" fmla="*/ 579314 w 6794375"/>
                  <a:gd name="connsiteY34" fmla="*/ 3274963 h 5166940"/>
                  <a:gd name="connsiteX35" fmla="*/ 1285875 w 6794375"/>
                  <a:gd name="connsiteY35" fmla="*/ 2571750 h 5166940"/>
                  <a:gd name="connsiteX36" fmla="*/ 1587252 w 6794375"/>
                  <a:gd name="connsiteY36" fmla="*/ 2873127 h 5166940"/>
                  <a:gd name="connsiteX37" fmla="*/ 579314 w 6794375"/>
                  <a:gd name="connsiteY37" fmla="*/ 3881066 h 5166940"/>
                  <a:gd name="connsiteX38" fmla="*/ 0 w 6794375"/>
                  <a:gd name="connsiteY38" fmla="*/ 3301752 h 5166940"/>
                  <a:gd name="connsiteX39" fmla="*/ 301377 w 6794375"/>
                  <a:gd name="connsiteY39" fmla="*/ 3000375 h 5166940"/>
                  <a:gd name="connsiteX40" fmla="*/ 579314 w 6794375"/>
                  <a:gd name="connsiteY40" fmla="*/ 3274963 h 5166940"/>
                  <a:gd name="connsiteX41" fmla="*/ 579314 w 6794375"/>
                  <a:gd name="connsiteY41" fmla="*/ 4560838 h 5166940"/>
                  <a:gd name="connsiteX42" fmla="*/ 1285875 w 6794375"/>
                  <a:gd name="connsiteY42" fmla="*/ 3857625 h 5166940"/>
                  <a:gd name="connsiteX43" fmla="*/ 1587252 w 6794375"/>
                  <a:gd name="connsiteY43" fmla="*/ 4159002 h 5166940"/>
                  <a:gd name="connsiteX44" fmla="*/ 579314 w 6794375"/>
                  <a:gd name="connsiteY44" fmla="*/ 5166941 h 5166940"/>
                  <a:gd name="connsiteX45" fmla="*/ 0 w 6794375"/>
                  <a:gd name="connsiteY45" fmla="*/ 4587627 h 5166940"/>
                  <a:gd name="connsiteX46" fmla="*/ 301377 w 6794375"/>
                  <a:gd name="connsiteY46" fmla="*/ 4286250 h 5166940"/>
                  <a:gd name="connsiteX47" fmla="*/ 579314 w 6794375"/>
                  <a:gd name="connsiteY47" fmla="*/ 4560838 h 5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794375" h="5166940">
                    <a:moveTo>
                      <a:pt x="2079501" y="2133079"/>
                    </a:moveTo>
                    <a:lnTo>
                      <a:pt x="2079501" y="1704454"/>
                    </a:lnTo>
                    <a:lnTo>
                      <a:pt x="6794376" y="1704454"/>
                    </a:lnTo>
                    <a:lnTo>
                      <a:pt x="6794376" y="2133079"/>
                    </a:lnTo>
                    <a:lnTo>
                      <a:pt x="2079501" y="2133079"/>
                    </a:lnTo>
                    <a:close/>
                    <a:moveTo>
                      <a:pt x="2079501" y="418579"/>
                    </a:moveTo>
                    <a:lnTo>
                      <a:pt x="6794376" y="418579"/>
                    </a:lnTo>
                    <a:lnTo>
                      <a:pt x="6794376" y="847204"/>
                    </a:lnTo>
                    <a:lnTo>
                      <a:pt x="2079501" y="847204"/>
                    </a:lnTo>
                    <a:lnTo>
                      <a:pt x="2079501" y="418579"/>
                    </a:lnTo>
                    <a:close/>
                    <a:moveTo>
                      <a:pt x="2079501" y="3418954"/>
                    </a:moveTo>
                    <a:lnTo>
                      <a:pt x="2079501" y="2990329"/>
                    </a:lnTo>
                    <a:lnTo>
                      <a:pt x="6794376" y="2990329"/>
                    </a:lnTo>
                    <a:lnTo>
                      <a:pt x="6794376" y="3418954"/>
                    </a:lnTo>
                    <a:lnTo>
                      <a:pt x="2079501" y="3418954"/>
                    </a:lnTo>
                    <a:close/>
                    <a:moveTo>
                      <a:pt x="2079501" y="4704829"/>
                    </a:moveTo>
                    <a:lnTo>
                      <a:pt x="2079501" y="4276204"/>
                    </a:lnTo>
                    <a:lnTo>
                      <a:pt x="6794376" y="4276204"/>
                    </a:lnTo>
                    <a:lnTo>
                      <a:pt x="6794376" y="4704829"/>
                    </a:lnTo>
                    <a:lnTo>
                      <a:pt x="2079501" y="4704829"/>
                    </a:lnTo>
                    <a:close/>
                    <a:moveTo>
                      <a:pt x="579314" y="703213"/>
                    </a:moveTo>
                    <a:lnTo>
                      <a:pt x="1285875" y="0"/>
                    </a:lnTo>
                    <a:lnTo>
                      <a:pt x="1587252" y="301377"/>
                    </a:lnTo>
                    <a:lnTo>
                      <a:pt x="579314" y="1309315"/>
                    </a:lnTo>
                    <a:lnTo>
                      <a:pt x="0" y="730002"/>
                    </a:lnTo>
                    <a:lnTo>
                      <a:pt x="301377" y="428625"/>
                    </a:lnTo>
                    <a:lnTo>
                      <a:pt x="579314" y="703213"/>
                    </a:lnTo>
                    <a:close/>
                    <a:moveTo>
                      <a:pt x="579314" y="1989088"/>
                    </a:moveTo>
                    <a:lnTo>
                      <a:pt x="1285875" y="1285875"/>
                    </a:lnTo>
                    <a:lnTo>
                      <a:pt x="1587252" y="1587252"/>
                    </a:lnTo>
                    <a:lnTo>
                      <a:pt x="579314" y="2595191"/>
                    </a:lnTo>
                    <a:lnTo>
                      <a:pt x="0" y="2015877"/>
                    </a:lnTo>
                    <a:lnTo>
                      <a:pt x="301377" y="1714500"/>
                    </a:lnTo>
                    <a:lnTo>
                      <a:pt x="579314" y="1989088"/>
                    </a:lnTo>
                    <a:close/>
                    <a:moveTo>
                      <a:pt x="579314" y="3274963"/>
                    </a:moveTo>
                    <a:lnTo>
                      <a:pt x="1285875" y="2571750"/>
                    </a:lnTo>
                    <a:lnTo>
                      <a:pt x="1587252" y="2873127"/>
                    </a:lnTo>
                    <a:lnTo>
                      <a:pt x="579314" y="3881066"/>
                    </a:lnTo>
                    <a:lnTo>
                      <a:pt x="0" y="3301752"/>
                    </a:lnTo>
                    <a:lnTo>
                      <a:pt x="301377" y="3000375"/>
                    </a:lnTo>
                    <a:lnTo>
                      <a:pt x="579314" y="3274963"/>
                    </a:lnTo>
                    <a:close/>
                    <a:moveTo>
                      <a:pt x="579314" y="4560838"/>
                    </a:moveTo>
                    <a:lnTo>
                      <a:pt x="1285875" y="3857625"/>
                    </a:lnTo>
                    <a:lnTo>
                      <a:pt x="1587252" y="4159002"/>
                    </a:lnTo>
                    <a:lnTo>
                      <a:pt x="579314" y="5166941"/>
                    </a:lnTo>
                    <a:lnTo>
                      <a:pt x="0" y="4587627"/>
                    </a:lnTo>
                    <a:lnTo>
                      <a:pt x="301377" y="4286250"/>
                    </a:lnTo>
                    <a:lnTo>
                      <a:pt x="579314" y="4560838"/>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AEADC45E-6B33-13E2-3D89-A9BF3CFE4A16}"/>
                </a:ext>
              </a:extLst>
            </p:cNvPr>
            <p:cNvGrpSpPr/>
            <p:nvPr/>
          </p:nvGrpSpPr>
          <p:grpSpPr>
            <a:xfrm>
              <a:off x="8257607" y="3225696"/>
              <a:ext cx="3079337" cy="400417"/>
              <a:chOff x="8257607" y="3118742"/>
              <a:chExt cx="3079337" cy="400417"/>
            </a:xfrm>
          </p:grpSpPr>
          <p:sp>
            <p:nvSpPr>
              <p:cNvPr id="28" name="Text Placeholder 2">
                <a:extLst>
                  <a:ext uri="{FF2B5EF4-FFF2-40B4-BE49-F238E27FC236}">
                    <a16:creationId xmlns:a16="http://schemas.microsoft.com/office/drawing/2014/main" id="{D454B478-94F3-49C1-A5C2-68EB797E5FB8}"/>
                  </a:ext>
                </a:extLst>
              </p:cNvPr>
              <p:cNvSpPr txBox="1">
                <a:spLocks/>
              </p:cNvSpPr>
              <p:nvPr/>
            </p:nvSpPr>
            <p:spPr>
              <a:xfrm>
                <a:off x="8785005" y="314967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Training and practices</a:t>
                </a:r>
              </a:p>
            </p:txBody>
          </p:sp>
          <p:sp>
            <p:nvSpPr>
              <p:cNvPr id="29" name="Graphic 50">
                <a:extLst>
                  <a:ext uri="{FF2B5EF4-FFF2-40B4-BE49-F238E27FC236}">
                    <a16:creationId xmlns:a16="http://schemas.microsoft.com/office/drawing/2014/main" id="{E1B11C27-2638-F6AE-93C1-F6D5A367AB79}"/>
                  </a:ext>
                </a:extLst>
              </p:cNvPr>
              <p:cNvSpPr/>
              <p:nvPr/>
            </p:nvSpPr>
            <p:spPr>
              <a:xfrm>
                <a:off x="8257607" y="3118742"/>
                <a:ext cx="231491" cy="400417"/>
              </a:xfrm>
              <a:custGeom>
                <a:avLst/>
                <a:gdLst>
                  <a:gd name="connsiteX0" fmla="*/ 3814093 w 3964781"/>
                  <a:gd name="connsiteY0" fmla="*/ 971104 h 6858000"/>
                  <a:gd name="connsiteX1" fmla="*/ 3891111 w 3964781"/>
                  <a:gd name="connsiteY1" fmla="*/ 1048122 h 6858000"/>
                  <a:gd name="connsiteX2" fmla="*/ 3921249 w 3964781"/>
                  <a:gd name="connsiteY2" fmla="*/ 1155278 h 6858000"/>
                  <a:gd name="connsiteX3" fmla="*/ 3914552 w 3964781"/>
                  <a:gd name="connsiteY3" fmla="*/ 1205508 h 6858000"/>
                  <a:gd name="connsiteX4" fmla="*/ 3897809 w 3964781"/>
                  <a:gd name="connsiteY4" fmla="*/ 1252389 h 6858000"/>
                  <a:gd name="connsiteX5" fmla="*/ 1530325 w 3964781"/>
                  <a:gd name="connsiteY5" fmla="*/ 5990704 h 6858000"/>
                  <a:gd name="connsiteX6" fmla="*/ 1436564 w 3964781"/>
                  <a:gd name="connsiteY6" fmla="*/ 6084466 h 6858000"/>
                  <a:gd name="connsiteX7" fmla="*/ 857250 w 3964781"/>
                  <a:gd name="connsiteY7" fmla="*/ 6375797 h 6858000"/>
                  <a:gd name="connsiteX8" fmla="*/ 626194 w 3964781"/>
                  <a:gd name="connsiteY8" fmla="*/ 6429375 h 6858000"/>
                  <a:gd name="connsiteX9" fmla="*/ 596057 w 3964781"/>
                  <a:gd name="connsiteY9" fmla="*/ 6429375 h 6858000"/>
                  <a:gd name="connsiteX10" fmla="*/ 562570 w 3964781"/>
                  <a:gd name="connsiteY10" fmla="*/ 6426027 h 6858000"/>
                  <a:gd name="connsiteX11" fmla="*/ 405185 w 3964781"/>
                  <a:gd name="connsiteY11" fmla="*/ 6740798 h 6858000"/>
                  <a:gd name="connsiteX12" fmla="*/ 328166 w 3964781"/>
                  <a:gd name="connsiteY12" fmla="*/ 6824514 h 6858000"/>
                  <a:gd name="connsiteX13" fmla="*/ 214313 w 3964781"/>
                  <a:gd name="connsiteY13" fmla="*/ 6858000 h 6858000"/>
                  <a:gd name="connsiteX14" fmla="*/ 63624 w 3964781"/>
                  <a:gd name="connsiteY14" fmla="*/ 6794376 h 6858000"/>
                  <a:gd name="connsiteX15" fmla="*/ 0 w 3964781"/>
                  <a:gd name="connsiteY15" fmla="*/ 6643688 h 6858000"/>
                  <a:gd name="connsiteX16" fmla="*/ 23440 w 3964781"/>
                  <a:gd name="connsiteY16" fmla="*/ 6543229 h 6858000"/>
                  <a:gd name="connsiteX17" fmla="*/ 77019 w 3964781"/>
                  <a:gd name="connsiteY17" fmla="*/ 6419329 h 6858000"/>
                  <a:gd name="connsiteX18" fmla="*/ 143991 w 3964781"/>
                  <a:gd name="connsiteY18" fmla="*/ 6295430 h 6858000"/>
                  <a:gd name="connsiteX19" fmla="*/ 194221 w 3964781"/>
                  <a:gd name="connsiteY19" fmla="*/ 6201668 h 6858000"/>
                  <a:gd name="connsiteX20" fmla="*/ 107156 w 3964781"/>
                  <a:gd name="connsiteY20" fmla="*/ 5910337 h 6858000"/>
                  <a:gd name="connsiteX21" fmla="*/ 107156 w 3964781"/>
                  <a:gd name="connsiteY21" fmla="*/ 5357813 h 6858000"/>
                  <a:gd name="connsiteX22" fmla="*/ 130597 w 3964781"/>
                  <a:gd name="connsiteY22" fmla="*/ 5260702 h 6858000"/>
                  <a:gd name="connsiteX23" fmla="*/ 2059409 w 3964781"/>
                  <a:gd name="connsiteY23" fmla="*/ 1403077 h 6858000"/>
                  <a:gd name="connsiteX24" fmla="*/ 1841748 w 3964781"/>
                  <a:gd name="connsiteY24" fmla="*/ 1295921 h 6858000"/>
                  <a:gd name="connsiteX25" fmla="*/ 1048122 w 3964781"/>
                  <a:gd name="connsiteY25" fmla="*/ 2883173 h 6858000"/>
                  <a:gd name="connsiteX26" fmla="*/ 971104 w 3964781"/>
                  <a:gd name="connsiteY26" fmla="*/ 2966889 h 6858000"/>
                  <a:gd name="connsiteX27" fmla="*/ 857250 w 3964781"/>
                  <a:gd name="connsiteY27" fmla="*/ 3000375 h 6858000"/>
                  <a:gd name="connsiteX28" fmla="*/ 706562 w 3964781"/>
                  <a:gd name="connsiteY28" fmla="*/ 2936751 h 6858000"/>
                  <a:gd name="connsiteX29" fmla="*/ 642938 w 3964781"/>
                  <a:gd name="connsiteY29" fmla="*/ 2786063 h 6858000"/>
                  <a:gd name="connsiteX30" fmla="*/ 666378 w 3964781"/>
                  <a:gd name="connsiteY30" fmla="*/ 2688952 h 6858000"/>
                  <a:gd name="connsiteX31" fmla="*/ 1466701 w 3964781"/>
                  <a:gd name="connsiteY31" fmla="*/ 1088306 h 6858000"/>
                  <a:gd name="connsiteX32" fmla="*/ 1610692 w 3964781"/>
                  <a:gd name="connsiteY32" fmla="*/ 920874 h 6858000"/>
                  <a:gd name="connsiteX33" fmla="*/ 1821656 w 3964781"/>
                  <a:gd name="connsiteY33" fmla="*/ 857250 h 6858000"/>
                  <a:gd name="connsiteX34" fmla="*/ 2042666 w 3964781"/>
                  <a:gd name="connsiteY34" fmla="*/ 914177 h 6858000"/>
                  <a:gd name="connsiteX35" fmla="*/ 2250281 w 3964781"/>
                  <a:gd name="connsiteY35" fmla="*/ 1021333 h 6858000"/>
                  <a:gd name="connsiteX36" fmla="*/ 2488034 w 3964781"/>
                  <a:gd name="connsiteY36" fmla="*/ 545827 h 6858000"/>
                  <a:gd name="connsiteX37" fmla="*/ 2565053 w 3964781"/>
                  <a:gd name="connsiteY37" fmla="*/ 458763 h 6858000"/>
                  <a:gd name="connsiteX38" fmla="*/ 2678906 w 3964781"/>
                  <a:gd name="connsiteY38" fmla="*/ 428625 h 6858000"/>
                  <a:gd name="connsiteX39" fmla="*/ 2752576 w 3964781"/>
                  <a:gd name="connsiteY39" fmla="*/ 442020 h 6858000"/>
                  <a:gd name="connsiteX40" fmla="*/ 2829595 w 3964781"/>
                  <a:gd name="connsiteY40" fmla="*/ 284634 h 6858000"/>
                  <a:gd name="connsiteX41" fmla="*/ 2916659 w 3964781"/>
                  <a:gd name="connsiteY41" fmla="*/ 140643 h 6858000"/>
                  <a:gd name="connsiteX42" fmla="*/ 3037210 w 3964781"/>
                  <a:gd name="connsiteY42" fmla="*/ 40184 h 6858000"/>
                  <a:gd name="connsiteX43" fmla="*/ 3214688 w 3964781"/>
                  <a:gd name="connsiteY43" fmla="*/ 0 h 6858000"/>
                  <a:gd name="connsiteX44" fmla="*/ 3418954 w 3964781"/>
                  <a:gd name="connsiteY44" fmla="*/ 50229 h 6858000"/>
                  <a:gd name="connsiteX45" fmla="*/ 3733726 w 3964781"/>
                  <a:gd name="connsiteY45" fmla="*/ 207615 h 6858000"/>
                  <a:gd name="connsiteX46" fmla="*/ 3901157 w 3964781"/>
                  <a:gd name="connsiteY46" fmla="*/ 348258 h 6858000"/>
                  <a:gd name="connsiteX47" fmla="*/ 3964781 w 3964781"/>
                  <a:gd name="connsiteY47" fmla="*/ 562570 h 6858000"/>
                  <a:gd name="connsiteX48" fmla="*/ 3914552 w 3964781"/>
                  <a:gd name="connsiteY48" fmla="*/ 773534 h 6858000"/>
                  <a:gd name="connsiteX49" fmla="*/ 3814093 w 3964781"/>
                  <a:gd name="connsiteY49" fmla="*/ 971104 h 6858000"/>
                  <a:gd name="connsiteX50" fmla="*/ 3137669 w 3964781"/>
                  <a:gd name="connsiteY50" fmla="*/ 632892 h 6858000"/>
                  <a:gd name="connsiteX51" fmla="*/ 3429000 w 3964781"/>
                  <a:gd name="connsiteY51" fmla="*/ 776883 h 6858000"/>
                  <a:gd name="connsiteX52" fmla="*/ 3526110 w 3964781"/>
                  <a:gd name="connsiteY52" fmla="*/ 582662 h 6858000"/>
                  <a:gd name="connsiteX53" fmla="*/ 3234779 w 3964781"/>
                  <a:gd name="connsiteY53" fmla="*/ 438671 h 6858000"/>
                  <a:gd name="connsiteX54" fmla="*/ 3137669 w 3964781"/>
                  <a:gd name="connsiteY54" fmla="*/ 632892 h 6858000"/>
                  <a:gd name="connsiteX55" fmla="*/ 3418954 w 3964781"/>
                  <a:gd name="connsiteY55" fmla="*/ 1252389 h 6858000"/>
                  <a:gd name="connsiteX56" fmla="*/ 2776017 w 3964781"/>
                  <a:gd name="connsiteY56" fmla="*/ 930920 h 6858000"/>
                  <a:gd name="connsiteX57" fmla="*/ 535781 w 3964781"/>
                  <a:gd name="connsiteY57" fmla="*/ 5408042 h 6858000"/>
                  <a:gd name="connsiteX58" fmla="*/ 535781 w 3964781"/>
                  <a:gd name="connsiteY58" fmla="*/ 5910337 h 6858000"/>
                  <a:gd name="connsiteX59" fmla="*/ 562570 w 3964781"/>
                  <a:gd name="connsiteY59" fmla="*/ 5973961 h 6858000"/>
                  <a:gd name="connsiteX60" fmla="*/ 626194 w 3964781"/>
                  <a:gd name="connsiteY60" fmla="*/ 6000750 h 6858000"/>
                  <a:gd name="connsiteX61" fmla="*/ 679772 w 3964781"/>
                  <a:gd name="connsiteY61" fmla="*/ 5984007 h 6858000"/>
                  <a:gd name="connsiteX62" fmla="*/ 776883 w 3964781"/>
                  <a:gd name="connsiteY62" fmla="*/ 5940475 h 6858000"/>
                  <a:gd name="connsiteX63" fmla="*/ 894085 w 3964781"/>
                  <a:gd name="connsiteY63" fmla="*/ 5883548 h 6858000"/>
                  <a:gd name="connsiteX64" fmla="*/ 1014636 w 3964781"/>
                  <a:gd name="connsiteY64" fmla="*/ 5819924 h 6858000"/>
                  <a:gd name="connsiteX65" fmla="*/ 1115095 w 3964781"/>
                  <a:gd name="connsiteY65" fmla="*/ 5766346 h 6858000"/>
                  <a:gd name="connsiteX66" fmla="*/ 1178719 w 3964781"/>
                  <a:gd name="connsiteY66" fmla="*/ 5732860 h 6858000"/>
                  <a:gd name="connsiteX67" fmla="*/ 3418954 w 3964781"/>
                  <a:gd name="connsiteY67" fmla="*/ 12523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4781" h="6858000">
                    <a:moveTo>
                      <a:pt x="3814093" y="971104"/>
                    </a:moveTo>
                    <a:cubicBezTo>
                      <a:pt x="3845335" y="988962"/>
                      <a:pt x="3871020" y="1014636"/>
                      <a:pt x="3891111" y="1048122"/>
                    </a:cubicBezTo>
                    <a:cubicBezTo>
                      <a:pt x="3911203" y="1081608"/>
                      <a:pt x="3921249" y="1117328"/>
                      <a:pt x="3921249" y="1155278"/>
                    </a:cubicBezTo>
                    <a:cubicBezTo>
                      <a:pt x="3921249" y="1173137"/>
                      <a:pt x="3919005" y="1189880"/>
                      <a:pt x="3914552" y="1205508"/>
                    </a:cubicBezTo>
                    <a:cubicBezTo>
                      <a:pt x="3910098" y="1221136"/>
                      <a:pt x="3904506" y="1236761"/>
                      <a:pt x="3897809" y="1252389"/>
                    </a:cubicBezTo>
                    <a:lnTo>
                      <a:pt x="1530325" y="5990704"/>
                    </a:lnTo>
                    <a:cubicBezTo>
                      <a:pt x="1510233" y="6033132"/>
                      <a:pt x="1478981" y="6064374"/>
                      <a:pt x="1436564" y="6084466"/>
                    </a:cubicBezTo>
                    <a:lnTo>
                      <a:pt x="857250" y="6375797"/>
                    </a:lnTo>
                    <a:cubicBezTo>
                      <a:pt x="785814" y="6411527"/>
                      <a:pt x="708795" y="6429375"/>
                      <a:pt x="626194" y="6429375"/>
                    </a:cubicBezTo>
                    <a:lnTo>
                      <a:pt x="596057" y="6429375"/>
                    </a:lnTo>
                    <a:cubicBezTo>
                      <a:pt x="587126" y="6429375"/>
                      <a:pt x="575965" y="6428270"/>
                      <a:pt x="562570" y="6426027"/>
                    </a:cubicBezTo>
                    <a:lnTo>
                      <a:pt x="405185" y="6740798"/>
                    </a:lnTo>
                    <a:cubicBezTo>
                      <a:pt x="387326" y="6776528"/>
                      <a:pt x="361652" y="6804422"/>
                      <a:pt x="328166" y="6824514"/>
                    </a:cubicBezTo>
                    <a:cubicBezTo>
                      <a:pt x="294680" y="6844606"/>
                      <a:pt x="256730" y="6855757"/>
                      <a:pt x="214313" y="6858000"/>
                    </a:cubicBezTo>
                    <a:cubicBezTo>
                      <a:pt x="156271" y="6858000"/>
                      <a:pt x="106041" y="6836804"/>
                      <a:pt x="63624" y="6794376"/>
                    </a:cubicBezTo>
                    <a:cubicBezTo>
                      <a:pt x="21207" y="6751949"/>
                      <a:pt x="0" y="6701719"/>
                      <a:pt x="0" y="6643688"/>
                    </a:cubicBezTo>
                    <a:cubicBezTo>
                      <a:pt x="0" y="6616899"/>
                      <a:pt x="7812" y="6583412"/>
                      <a:pt x="23440" y="6543229"/>
                    </a:cubicBezTo>
                    <a:cubicBezTo>
                      <a:pt x="39068" y="6503045"/>
                      <a:pt x="56927" y="6461757"/>
                      <a:pt x="77019" y="6419329"/>
                    </a:cubicBezTo>
                    <a:cubicBezTo>
                      <a:pt x="97110" y="6376902"/>
                      <a:pt x="119436" y="6335614"/>
                      <a:pt x="143991" y="6295430"/>
                    </a:cubicBezTo>
                    <a:cubicBezTo>
                      <a:pt x="168547" y="6255246"/>
                      <a:pt x="185290" y="6224004"/>
                      <a:pt x="194221" y="6201668"/>
                    </a:cubicBezTo>
                    <a:cubicBezTo>
                      <a:pt x="136179" y="6112360"/>
                      <a:pt x="107156" y="6015250"/>
                      <a:pt x="107156" y="5910337"/>
                    </a:cubicBezTo>
                    <a:lnTo>
                      <a:pt x="107156" y="5357813"/>
                    </a:lnTo>
                    <a:cubicBezTo>
                      <a:pt x="107156" y="5322083"/>
                      <a:pt x="114969" y="5289735"/>
                      <a:pt x="130597" y="5260702"/>
                    </a:cubicBezTo>
                    <a:lnTo>
                      <a:pt x="2059409" y="1403077"/>
                    </a:lnTo>
                    <a:lnTo>
                      <a:pt x="1841748" y="1295921"/>
                    </a:lnTo>
                    <a:lnTo>
                      <a:pt x="1048122" y="2883173"/>
                    </a:lnTo>
                    <a:cubicBezTo>
                      <a:pt x="1030264" y="2918893"/>
                      <a:pt x="1004590" y="2946797"/>
                      <a:pt x="971104" y="2966889"/>
                    </a:cubicBezTo>
                    <a:cubicBezTo>
                      <a:pt x="937617" y="2986981"/>
                      <a:pt x="899667" y="2998142"/>
                      <a:pt x="857250" y="3000375"/>
                    </a:cubicBezTo>
                    <a:cubicBezTo>
                      <a:pt x="799208" y="3000375"/>
                      <a:pt x="748979" y="2979168"/>
                      <a:pt x="706562" y="2936751"/>
                    </a:cubicBezTo>
                    <a:cubicBezTo>
                      <a:pt x="664144" y="2894334"/>
                      <a:pt x="642938" y="2844105"/>
                      <a:pt x="642938" y="2786063"/>
                    </a:cubicBezTo>
                    <a:cubicBezTo>
                      <a:pt x="642938" y="2757040"/>
                      <a:pt x="650750" y="2724672"/>
                      <a:pt x="666378" y="2688952"/>
                    </a:cubicBezTo>
                    <a:lnTo>
                      <a:pt x="1466701" y="1088306"/>
                    </a:lnTo>
                    <a:cubicBezTo>
                      <a:pt x="1502421" y="1016869"/>
                      <a:pt x="1550417" y="961058"/>
                      <a:pt x="1610692" y="920874"/>
                    </a:cubicBezTo>
                    <a:cubicBezTo>
                      <a:pt x="1670968" y="880690"/>
                      <a:pt x="1741289" y="859484"/>
                      <a:pt x="1821656" y="857250"/>
                    </a:cubicBezTo>
                    <a:cubicBezTo>
                      <a:pt x="1899790" y="857250"/>
                      <a:pt x="1973460" y="876227"/>
                      <a:pt x="2042666" y="914177"/>
                    </a:cubicBezTo>
                    <a:cubicBezTo>
                      <a:pt x="2111872" y="952127"/>
                      <a:pt x="2181065" y="987847"/>
                      <a:pt x="2250281" y="1021333"/>
                    </a:cubicBezTo>
                    <a:lnTo>
                      <a:pt x="2488034" y="545827"/>
                    </a:lnTo>
                    <a:cubicBezTo>
                      <a:pt x="2505882" y="507877"/>
                      <a:pt x="2531567" y="478855"/>
                      <a:pt x="2565053" y="458763"/>
                    </a:cubicBezTo>
                    <a:cubicBezTo>
                      <a:pt x="2598539" y="438671"/>
                      <a:pt x="2636479" y="428625"/>
                      <a:pt x="2678906" y="428625"/>
                    </a:cubicBezTo>
                    <a:cubicBezTo>
                      <a:pt x="2707939" y="428625"/>
                      <a:pt x="2732485" y="433089"/>
                      <a:pt x="2752576" y="442020"/>
                    </a:cubicBezTo>
                    <a:cubicBezTo>
                      <a:pt x="2779365" y="388441"/>
                      <a:pt x="2805050" y="335978"/>
                      <a:pt x="2829595" y="284634"/>
                    </a:cubicBezTo>
                    <a:cubicBezTo>
                      <a:pt x="2854140" y="233288"/>
                      <a:pt x="2883173" y="185291"/>
                      <a:pt x="2916659" y="140643"/>
                    </a:cubicBezTo>
                    <a:cubicBezTo>
                      <a:pt x="2950146" y="95994"/>
                      <a:pt x="2990329" y="62508"/>
                      <a:pt x="3037210" y="40184"/>
                    </a:cubicBezTo>
                    <a:cubicBezTo>
                      <a:pt x="3084091" y="17859"/>
                      <a:pt x="3143261" y="4465"/>
                      <a:pt x="3214688" y="0"/>
                    </a:cubicBezTo>
                    <a:cubicBezTo>
                      <a:pt x="3286114" y="0"/>
                      <a:pt x="3354225" y="16743"/>
                      <a:pt x="3418954" y="50229"/>
                    </a:cubicBezTo>
                    <a:lnTo>
                      <a:pt x="3733726" y="207615"/>
                    </a:lnTo>
                    <a:cubicBezTo>
                      <a:pt x="3805152" y="243334"/>
                      <a:pt x="3860974" y="290215"/>
                      <a:pt x="3901157" y="348258"/>
                    </a:cubicBezTo>
                    <a:cubicBezTo>
                      <a:pt x="3941341" y="406300"/>
                      <a:pt x="3962538" y="477739"/>
                      <a:pt x="3964781" y="562570"/>
                    </a:cubicBezTo>
                    <a:cubicBezTo>
                      <a:pt x="3964781" y="638474"/>
                      <a:pt x="3948038" y="708795"/>
                      <a:pt x="3914552" y="773534"/>
                    </a:cubicBezTo>
                    <a:cubicBezTo>
                      <a:pt x="3881066" y="838273"/>
                      <a:pt x="3847579" y="904131"/>
                      <a:pt x="3814093" y="971104"/>
                    </a:cubicBezTo>
                    <a:close/>
                    <a:moveTo>
                      <a:pt x="3137669" y="632892"/>
                    </a:moveTo>
                    <a:lnTo>
                      <a:pt x="3429000" y="776883"/>
                    </a:lnTo>
                    <a:lnTo>
                      <a:pt x="3526110" y="582662"/>
                    </a:lnTo>
                    <a:lnTo>
                      <a:pt x="3234779" y="438671"/>
                    </a:lnTo>
                    <a:lnTo>
                      <a:pt x="3137669" y="632892"/>
                    </a:lnTo>
                    <a:close/>
                    <a:moveTo>
                      <a:pt x="3418954" y="1252389"/>
                    </a:moveTo>
                    <a:lnTo>
                      <a:pt x="2776017" y="930920"/>
                    </a:lnTo>
                    <a:lnTo>
                      <a:pt x="535781" y="5408042"/>
                    </a:lnTo>
                    <a:lnTo>
                      <a:pt x="535781" y="5910337"/>
                    </a:lnTo>
                    <a:cubicBezTo>
                      <a:pt x="535781" y="5934882"/>
                      <a:pt x="544712" y="5956113"/>
                      <a:pt x="562570" y="5973961"/>
                    </a:cubicBezTo>
                    <a:cubicBezTo>
                      <a:pt x="580429" y="5991809"/>
                      <a:pt x="601639" y="6000750"/>
                      <a:pt x="626194" y="6000750"/>
                    </a:cubicBezTo>
                    <a:cubicBezTo>
                      <a:pt x="635125" y="6000750"/>
                      <a:pt x="652983" y="5995158"/>
                      <a:pt x="679772" y="5984007"/>
                    </a:cubicBezTo>
                    <a:cubicBezTo>
                      <a:pt x="706562" y="5972856"/>
                      <a:pt x="738933" y="5958323"/>
                      <a:pt x="776883" y="5940475"/>
                    </a:cubicBezTo>
                    <a:cubicBezTo>
                      <a:pt x="814833" y="5922627"/>
                      <a:pt x="853901" y="5903640"/>
                      <a:pt x="894085" y="5883548"/>
                    </a:cubicBezTo>
                    <a:cubicBezTo>
                      <a:pt x="934269" y="5863456"/>
                      <a:pt x="974452" y="5842260"/>
                      <a:pt x="1014636" y="5819924"/>
                    </a:cubicBezTo>
                    <a:cubicBezTo>
                      <a:pt x="1054819" y="5797589"/>
                      <a:pt x="1088306" y="5779740"/>
                      <a:pt x="1115095" y="5766346"/>
                    </a:cubicBezTo>
                    <a:cubicBezTo>
                      <a:pt x="1141884" y="5752951"/>
                      <a:pt x="1163091" y="5741801"/>
                      <a:pt x="1178719" y="5732860"/>
                    </a:cubicBezTo>
                    <a:lnTo>
                      <a:pt x="3418954" y="1252389"/>
                    </a:lnTo>
                    <a:close/>
                  </a:path>
                </a:pathLst>
              </a:custGeom>
              <a:gradFill>
                <a:gsLst>
                  <a:gs pos="26000">
                    <a:srgbClr val="8EC8E8"/>
                  </a:gs>
                  <a:gs pos="75000">
                    <a:srgbClr val="CD9AD0"/>
                  </a:gs>
                </a:gsLst>
                <a:lin ang="2700000" scaled="0"/>
              </a:gradFill>
              <a:ln w="25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5EC2B5CB-BBCB-2B33-0DD0-2AC1B91EB42C}"/>
                </a:ext>
              </a:extLst>
            </p:cNvPr>
            <p:cNvSpPr txBox="1"/>
            <p:nvPr/>
          </p:nvSpPr>
          <p:spPr>
            <a:xfrm>
              <a:off x="7989064" y="1058962"/>
              <a:ext cx="333812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Building blocks</a:t>
              </a:r>
              <a:b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b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to enact principles</a:t>
              </a:r>
            </a:p>
          </p:txBody>
        </p:sp>
        <p:cxnSp>
          <p:nvCxnSpPr>
            <p:cNvPr id="31" name="Straight Arrow Connector 30">
              <a:extLst>
                <a:ext uri="{FF2B5EF4-FFF2-40B4-BE49-F238E27FC236}">
                  <a16:creationId xmlns:a16="http://schemas.microsoft.com/office/drawing/2014/main" id="{6E5F59B0-316F-CBF9-4B5C-EA2EDB118F0D}"/>
                </a:ext>
              </a:extLst>
            </p:cNvPr>
            <p:cNvCxnSpPr>
              <a:cxnSpLocks/>
            </p:cNvCxnSpPr>
            <p:nvPr/>
          </p:nvCxnSpPr>
          <p:spPr>
            <a:xfrm flipV="1">
              <a:off x="9150052" y="2844487"/>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C3271C-BEB8-3C5D-7149-94960A65E353}"/>
                </a:ext>
              </a:extLst>
            </p:cNvPr>
            <p:cNvCxnSpPr>
              <a:cxnSpLocks/>
            </p:cNvCxnSpPr>
            <p:nvPr/>
          </p:nvCxnSpPr>
          <p:spPr>
            <a:xfrm flipV="1">
              <a:off x="9150052" y="3688164"/>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53D963-8B47-FC36-F0AA-98B047E2BBDD}"/>
                </a:ext>
              </a:extLst>
            </p:cNvPr>
            <p:cNvCxnSpPr>
              <a:cxnSpLocks/>
            </p:cNvCxnSpPr>
            <p:nvPr/>
          </p:nvCxnSpPr>
          <p:spPr>
            <a:xfrm flipV="1">
              <a:off x="9150052" y="4469978"/>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851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0"/>
                                  </p:stCondLst>
                                  <p:childTnLst>
                                    <p:animMotion origin="layout" path="M -3.22917E-6 -1.85185E-7 L -3.22917E-6 0.01713 " pathEditMode="relative" rAng="0" ptsTypes="AA">
                                      <p:cBhvr>
                                        <p:cTn id="9" dur="700" spd="-100000" fill="hold"/>
                                        <p:tgtEl>
                                          <p:spTgt spid="42"/>
                                        </p:tgtEl>
                                        <p:attrNameLst>
                                          <p:attrName>ppt_x</p:attrName>
                                          <p:attrName>ppt_y</p:attrName>
                                        </p:attrNameLst>
                                      </p:cBhvr>
                                      <p:rCtr x="0" y="856"/>
                                    </p:animMotion>
                                  </p:childTnLst>
                                </p:cTn>
                              </p:par>
                              <p:par>
                                <p:cTn id="10" presetID="10" presetClass="entr" presetSubtype="0" fill="hold" nodeType="withEffect">
                                  <p:stCondLst>
                                    <p:cond delay="2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nodeType="withEffect">
                                  <p:stCondLst>
                                    <p:cond delay="200"/>
                                  </p:stCondLst>
                                  <p:childTnLst>
                                    <p:animMotion origin="layout" path="M 1.45833E-6 4.07407E-6 L 1.45833E-6 0.01713 " pathEditMode="relative" rAng="0" ptsTypes="AA">
                                      <p:cBhvr>
                                        <p:cTn id="14" dur="700" spd="-100000" fill="hold"/>
                                        <p:tgtEl>
                                          <p:spTgt spid="34"/>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4705A8-4DC1-B0C2-17F5-80B9D5459ABF}"/>
              </a:ext>
            </a:extLst>
          </p:cNvPr>
          <p:cNvSpPr txBox="1">
            <a:spLocks noGrp="1"/>
          </p:cNvSpPr>
          <p:nvPr>
            <p:ph type="title" idx="4294967295"/>
          </p:nvPr>
        </p:nvSpPr>
        <p:spPr>
          <a:xfrm>
            <a:off x="6487107" y="1879152"/>
            <a:ext cx="4801748"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3500000" scaled="1"/>
                  <a:tileRect/>
                </a:gradFill>
                <a:effectLst/>
                <a:uLnTx/>
                <a:uFillTx/>
                <a:latin typeface="Segoe UI Semibold"/>
                <a:ea typeface="+mj-lt"/>
                <a:cs typeface="Segoe UI Semibold"/>
              </a:rPr>
              <a:t>Microsoft Cloud</a:t>
            </a:r>
          </a:p>
        </p:txBody>
      </p:sp>
      <p:sp>
        <p:nvSpPr>
          <p:cNvPr id="99" name="Circle: Hollow 98" descr="Wheel portraying the six components of the Microsoft cloud; Infrastructure, Digital and app innovation, Data and AI, Modern Work, Business Applications and Security.">
            <a:extLst>
              <a:ext uri="{FF2B5EF4-FFF2-40B4-BE49-F238E27FC236}">
                <a16:creationId xmlns:a16="http://schemas.microsoft.com/office/drawing/2014/main" id="{49D6D34C-C20C-1D78-FCDD-B0E00B4D8F65}"/>
              </a:ext>
            </a:extLst>
          </p:cNvPr>
          <p:cNvSpPr/>
          <p:nvPr/>
        </p:nvSpPr>
        <p:spPr bwMode="auto">
          <a:xfrm>
            <a:off x="1022087" y="1020115"/>
            <a:ext cx="4801748" cy="4801746"/>
          </a:xfrm>
          <a:prstGeom prst="donut">
            <a:avLst>
              <a:gd name="adj" fmla="val 6844"/>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101" name="Rectangle 100">
            <a:extLst>
              <a:ext uri="{FF2B5EF4-FFF2-40B4-BE49-F238E27FC236}">
                <a16:creationId xmlns:a16="http://schemas.microsoft.com/office/drawing/2014/main" id="{ACD1CE35-FEA1-1746-7730-517239AE5118}"/>
              </a:ext>
            </a:extLst>
          </p:cNvPr>
          <p:cNvSpPr>
            <a:spLocks noChangeAspect="1"/>
          </p:cNvSpPr>
          <p:nvPr/>
        </p:nvSpPr>
        <p:spPr bwMode="auto">
          <a:xfrm rot="1800000">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b</a:t>
            </a:r>
          </a:p>
        </p:txBody>
      </p:sp>
      <p:sp>
        <p:nvSpPr>
          <p:cNvPr id="102" name="Rectangle 101">
            <a:extLst>
              <a:ext uri="{FF2B5EF4-FFF2-40B4-BE49-F238E27FC236}">
                <a16:creationId xmlns:a16="http://schemas.microsoft.com/office/drawing/2014/main" id="{65E9FA38-17E5-6A96-44CD-74880BDB8BEA}"/>
              </a:ext>
            </a:extLst>
          </p:cNvPr>
          <p:cNvSpPr>
            <a:spLocks noChangeAspect="1"/>
          </p:cNvSpPr>
          <p:nvPr/>
        </p:nvSpPr>
        <p:spPr bwMode="auto">
          <a:xfrm rot="19800000" flipH="1">
            <a:off x="3421080"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103" name="Rectangle 102">
            <a:extLst>
              <a:ext uri="{FF2B5EF4-FFF2-40B4-BE49-F238E27FC236}">
                <a16:creationId xmlns:a16="http://schemas.microsoft.com/office/drawing/2014/main" id="{15C9B7C6-98A2-A81C-AE3E-51EBFC602671}"/>
              </a:ext>
            </a:extLst>
          </p:cNvPr>
          <p:cNvSpPr>
            <a:spLocks noChangeAspect="1"/>
          </p:cNvSpPr>
          <p:nvPr/>
        </p:nvSpPr>
        <p:spPr bwMode="auto">
          <a:xfrm rot="5400000" flipH="1">
            <a:off x="3413447" y="1351119"/>
            <a:ext cx="16024" cy="4139738"/>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100" name="TextBox 99">
            <a:extLst>
              <a:ext uri="{FF2B5EF4-FFF2-40B4-BE49-F238E27FC236}">
                <a16:creationId xmlns:a16="http://schemas.microsoft.com/office/drawing/2014/main" id="{AE262CC0-E881-B10D-7C61-CDD10E9E9256}"/>
              </a:ext>
            </a:extLst>
          </p:cNvPr>
          <p:cNvSpPr txBox="1"/>
          <p:nvPr/>
        </p:nvSpPr>
        <p:spPr>
          <a:xfrm>
            <a:off x="1193541" y="1169607"/>
            <a:ext cx="4458840" cy="4502758"/>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Segoe UI Semibold"/>
                <a:ea typeface="+mn-ea"/>
                <a:cs typeface="+mn-cs"/>
              </a:rPr>
              <a:t>Industry clouds</a:t>
            </a:r>
          </a:p>
        </p:txBody>
      </p:sp>
      <p:sp>
        <p:nvSpPr>
          <p:cNvPr id="128" name="Oval 127">
            <a:extLst>
              <a:ext uri="{FF2B5EF4-FFF2-40B4-BE49-F238E27FC236}">
                <a16:creationId xmlns:a16="http://schemas.microsoft.com/office/drawing/2014/main" id="{C3487C70-8494-0D1B-349A-E71201ED7047}"/>
              </a:ext>
              <a:ext uri="{C183D7F6-B498-43B3-948B-1728B52AA6E4}">
                <adec:decorative xmlns:adec="http://schemas.microsoft.com/office/drawing/2017/decorative" val="1"/>
              </a:ext>
            </a:extLst>
          </p:cNvPr>
          <p:cNvSpPr>
            <a:spLocks noChangeAspect="1"/>
          </p:cNvSpPr>
          <p:nvPr/>
        </p:nvSpPr>
        <p:spPr bwMode="auto">
          <a:xfrm>
            <a:off x="1353092" y="1351119"/>
            <a:ext cx="4139738" cy="4139738"/>
          </a:xfrm>
          <a:prstGeom prst="ellipse">
            <a:avLst/>
          </a:prstGeom>
          <a:gradFill>
            <a:gsLst>
              <a:gs pos="0">
                <a:srgbClr val="FFFFFF">
                  <a:alpha val="10000"/>
                </a:srgbClr>
              </a:gs>
              <a:gs pos="100000">
                <a:srgbClr val="FFFFFF">
                  <a:alpha val="10000"/>
                </a:srgbClr>
              </a:gs>
            </a:gsLst>
            <a:lin ang="2700000" scaled="0"/>
          </a:gradFill>
          <a:ln w="19050" cap="flat" cmpd="sng" algn="ctr">
            <a:solidFill>
              <a:srgbClr val="000000">
                <a:lumMod val="50000"/>
                <a:lumOff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4" name="Group 103">
            <a:extLst>
              <a:ext uri="{FF2B5EF4-FFF2-40B4-BE49-F238E27FC236}">
                <a16:creationId xmlns:a16="http://schemas.microsoft.com/office/drawing/2014/main" id="{BB72182D-20B4-0AF9-3A9F-684C942F9797}"/>
              </a:ext>
              <a:ext uri="{C183D7F6-B498-43B3-948B-1728B52AA6E4}">
                <adec:decorative xmlns:adec="http://schemas.microsoft.com/office/drawing/2017/decorative" val="1"/>
              </a:ext>
            </a:extLst>
          </p:cNvPr>
          <p:cNvGrpSpPr>
            <a:grpSpLocks noChangeAspect="1"/>
          </p:cNvGrpSpPr>
          <p:nvPr/>
        </p:nvGrpSpPr>
        <p:grpSpPr>
          <a:xfrm>
            <a:off x="1768889" y="1613286"/>
            <a:ext cx="3551889" cy="3615404"/>
            <a:chOff x="7177431" y="1393141"/>
            <a:chExt cx="3907076" cy="3976943"/>
          </a:xfrm>
        </p:grpSpPr>
        <p:grpSp>
          <p:nvGrpSpPr>
            <p:cNvPr id="105" name="Group 104">
              <a:extLst>
                <a:ext uri="{FF2B5EF4-FFF2-40B4-BE49-F238E27FC236}">
                  <a16:creationId xmlns:a16="http://schemas.microsoft.com/office/drawing/2014/main" id="{509804E2-2DBE-E02A-5BF0-C95A7F5CD077}"/>
                </a:ext>
              </a:extLst>
            </p:cNvPr>
            <p:cNvGrpSpPr/>
            <p:nvPr/>
          </p:nvGrpSpPr>
          <p:grpSpPr>
            <a:xfrm>
              <a:off x="9947215" y="2150730"/>
              <a:ext cx="902810" cy="2346807"/>
              <a:chOff x="9947215" y="2150730"/>
              <a:chExt cx="902810" cy="2346807"/>
            </a:xfrm>
          </p:grpSpPr>
          <p:sp>
            <p:nvSpPr>
              <p:cNvPr id="121" name="Rectangle 120">
                <a:extLst>
                  <a:ext uri="{FF2B5EF4-FFF2-40B4-BE49-F238E27FC236}">
                    <a16:creationId xmlns:a16="http://schemas.microsoft.com/office/drawing/2014/main" id="{691BAE14-3120-14CE-3A69-4E387845B933}"/>
                  </a:ext>
                </a:extLst>
              </p:cNvPr>
              <p:cNvSpPr/>
              <p:nvPr/>
            </p:nvSpPr>
            <p:spPr bwMode="auto">
              <a:xfrm>
                <a:off x="9947215" y="4314718"/>
                <a:ext cx="902810"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Data and AI</a:t>
                </a:r>
              </a:p>
            </p:txBody>
          </p:sp>
          <p:pic>
            <p:nvPicPr>
              <p:cNvPr id="122" name="Picture 121" descr="Web browser with a speech bubble containing coding symbols in it">
                <a:extLst>
                  <a:ext uri="{FF2B5EF4-FFF2-40B4-BE49-F238E27FC236}">
                    <a16:creationId xmlns:a16="http://schemas.microsoft.com/office/drawing/2014/main" id="{AEA5314A-AA22-1F1B-7A23-8EC42E103FA8}"/>
                  </a:ext>
                </a:extLst>
              </p:cNvPr>
              <p:cNvPicPr>
                <a:picLocks noChangeAspect="1"/>
              </p:cNvPicPr>
              <p:nvPr/>
            </p:nvPicPr>
            <p:blipFill>
              <a:blip r:embed="rId3"/>
              <a:stretch>
                <a:fillRect/>
              </a:stretch>
            </p:blipFill>
            <p:spPr>
              <a:xfrm>
                <a:off x="10201734" y="2150730"/>
                <a:ext cx="548640" cy="548640"/>
              </a:xfrm>
              <a:prstGeom prst="rect">
                <a:avLst/>
              </a:prstGeom>
              <a:ln>
                <a:noFill/>
              </a:ln>
            </p:spPr>
          </p:pic>
        </p:grpSp>
        <p:grpSp>
          <p:nvGrpSpPr>
            <p:cNvPr id="106" name="Group 105">
              <a:extLst>
                <a:ext uri="{FF2B5EF4-FFF2-40B4-BE49-F238E27FC236}">
                  <a16:creationId xmlns:a16="http://schemas.microsoft.com/office/drawing/2014/main" id="{23229C82-9C6D-B50F-848E-C1FEF8131C2E}"/>
                </a:ext>
              </a:extLst>
            </p:cNvPr>
            <p:cNvGrpSpPr/>
            <p:nvPr/>
          </p:nvGrpSpPr>
          <p:grpSpPr>
            <a:xfrm>
              <a:off x="7177431" y="4237883"/>
              <a:ext cx="2094268" cy="942241"/>
              <a:chOff x="7177431" y="4237883"/>
              <a:chExt cx="2094268" cy="942241"/>
            </a:xfrm>
          </p:grpSpPr>
          <p:pic>
            <p:nvPicPr>
              <p:cNvPr id="119" name="Picture 118" descr="A laptop with a person icon inside along with a small phone and a cloud graphic">
                <a:extLst>
                  <a:ext uri="{FF2B5EF4-FFF2-40B4-BE49-F238E27FC236}">
                    <a16:creationId xmlns:a16="http://schemas.microsoft.com/office/drawing/2014/main" id="{53C16B34-C1BD-AF1C-CBE3-40874DF7C694}"/>
                  </a:ext>
                </a:extLst>
              </p:cNvPr>
              <p:cNvPicPr>
                <a:picLocks noChangeAspect="1"/>
              </p:cNvPicPr>
              <p:nvPr/>
            </p:nvPicPr>
            <p:blipFill>
              <a:blip r:embed="rId4"/>
              <a:stretch>
                <a:fillRect/>
              </a:stretch>
            </p:blipFill>
            <p:spPr>
              <a:xfrm>
                <a:off x="8723059" y="4631484"/>
                <a:ext cx="548640" cy="548640"/>
              </a:xfrm>
              <a:prstGeom prst="rect">
                <a:avLst/>
              </a:prstGeom>
              <a:ln>
                <a:noFill/>
              </a:ln>
            </p:spPr>
          </p:pic>
          <p:sp>
            <p:nvSpPr>
              <p:cNvPr id="120" name="Rectangle 119">
                <a:extLst>
                  <a:ext uri="{FF2B5EF4-FFF2-40B4-BE49-F238E27FC236}">
                    <a16:creationId xmlns:a16="http://schemas.microsoft.com/office/drawing/2014/main" id="{E7DFD91B-3CA8-34E8-8E1C-6B7AA438ABE1}"/>
                  </a:ext>
                </a:extLst>
              </p:cNvPr>
              <p:cNvSpPr/>
              <p:nvPr/>
            </p:nvSpPr>
            <p:spPr bwMode="auto">
              <a:xfrm>
                <a:off x="7177431" y="4237883"/>
                <a:ext cx="925733"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applications</a:t>
                </a:r>
              </a:p>
            </p:txBody>
          </p:sp>
        </p:grpSp>
        <p:grpSp>
          <p:nvGrpSpPr>
            <p:cNvPr id="107" name="Group 106">
              <a:extLst>
                <a:ext uri="{FF2B5EF4-FFF2-40B4-BE49-F238E27FC236}">
                  <a16:creationId xmlns:a16="http://schemas.microsoft.com/office/drawing/2014/main" id="{8CB3571F-11E5-2653-F0AA-A7FB51B12E61}"/>
                </a:ext>
              </a:extLst>
            </p:cNvPr>
            <p:cNvGrpSpPr/>
            <p:nvPr/>
          </p:nvGrpSpPr>
          <p:grpSpPr>
            <a:xfrm>
              <a:off x="8478087" y="3755058"/>
              <a:ext cx="2194854" cy="1615026"/>
              <a:chOff x="8478087" y="3755058"/>
              <a:chExt cx="2194854" cy="1615026"/>
            </a:xfrm>
          </p:grpSpPr>
          <p:sp>
            <p:nvSpPr>
              <p:cNvPr id="117" name="Rectangle 116">
                <a:extLst>
                  <a:ext uri="{FF2B5EF4-FFF2-40B4-BE49-F238E27FC236}">
                    <a16:creationId xmlns:a16="http://schemas.microsoft.com/office/drawing/2014/main" id="{48E9337C-39E3-70D2-1550-606F179E5EFF}"/>
                  </a:ext>
                </a:extLst>
              </p:cNvPr>
              <p:cNvSpPr/>
              <p:nvPr/>
            </p:nvSpPr>
            <p:spPr bwMode="auto">
              <a:xfrm>
                <a:off x="8478087" y="5187265"/>
                <a:ext cx="1038585"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Modern work</a:t>
                </a:r>
              </a:p>
            </p:txBody>
          </p:sp>
          <p:pic>
            <p:nvPicPr>
              <p:cNvPr id="118" name="Picture 117" descr="Cloud with a network visual of connected nodes and lines overlaid on top of it">
                <a:extLst>
                  <a:ext uri="{FF2B5EF4-FFF2-40B4-BE49-F238E27FC236}">
                    <a16:creationId xmlns:a16="http://schemas.microsoft.com/office/drawing/2014/main" id="{DA29E4FA-8057-DDCC-A49F-9A6F9FAACF1D}"/>
                  </a:ext>
                </a:extLst>
              </p:cNvPr>
              <p:cNvPicPr>
                <a:picLocks noChangeAspect="1"/>
              </p:cNvPicPr>
              <p:nvPr/>
            </p:nvPicPr>
            <p:blipFill>
              <a:blip r:embed="rId5"/>
              <a:stretch>
                <a:fillRect/>
              </a:stretch>
            </p:blipFill>
            <p:spPr>
              <a:xfrm>
                <a:off x="10124300" y="3755058"/>
                <a:ext cx="548641" cy="548640"/>
              </a:xfrm>
              <a:prstGeom prst="rect">
                <a:avLst/>
              </a:prstGeom>
              <a:ln>
                <a:noFill/>
              </a:ln>
            </p:spPr>
          </p:pic>
        </p:grpSp>
        <p:grpSp>
          <p:nvGrpSpPr>
            <p:cNvPr id="108" name="Group 107">
              <a:extLst>
                <a:ext uri="{FF2B5EF4-FFF2-40B4-BE49-F238E27FC236}">
                  <a16:creationId xmlns:a16="http://schemas.microsoft.com/office/drawing/2014/main" id="{50FCA6AF-4FC5-A4B5-6EA1-0E4143A03075}"/>
                </a:ext>
              </a:extLst>
            </p:cNvPr>
            <p:cNvGrpSpPr/>
            <p:nvPr/>
          </p:nvGrpSpPr>
          <p:grpSpPr>
            <a:xfrm>
              <a:off x="7239993" y="2760647"/>
              <a:ext cx="674624" cy="1466216"/>
              <a:chOff x="7239993" y="2760647"/>
              <a:chExt cx="674624" cy="1466216"/>
            </a:xfrm>
          </p:grpSpPr>
          <p:pic>
            <p:nvPicPr>
              <p:cNvPr id="115" name="Picture 114" descr="Two mountains and an upward trending arrow overlaid on top of it">
                <a:extLst>
                  <a:ext uri="{FF2B5EF4-FFF2-40B4-BE49-F238E27FC236}">
                    <a16:creationId xmlns:a16="http://schemas.microsoft.com/office/drawing/2014/main" id="{E0917C9E-74E2-A4D0-0A8F-598FD3E4C2C3}"/>
                  </a:ext>
                </a:extLst>
              </p:cNvPr>
              <p:cNvPicPr>
                <a:picLocks noChangeAspect="1"/>
              </p:cNvPicPr>
              <p:nvPr/>
            </p:nvPicPr>
            <p:blipFill>
              <a:blip r:embed="rId6"/>
              <a:stretch>
                <a:fillRect/>
              </a:stretch>
            </p:blipFill>
            <p:spPr>
              <a:xfrm>
                <a:off x="7365977" y="3678223"/>
                <a:ext cx="548640" cy="548640"/>
              </a:xfrm>
              <a:prstGeom prst="rect">
                <a:avLst/>
              </a:prstGeom>
              <a:ln>
                <a:noFill/>
              </a:ln>
            </p:spPr>
          </p:pic>
          <p:sp>
            <p:nvSpPr>
              <p:cNvPr id="116" name="Rectangle 115">
                <a:extLst>
                  <a:ext uri="{FF2B5EF4-FFF2-40B4-BE49-F238E27FC236}">
                    <a16:creationId xmlns:a16="http://schemas.microsoft.com/office/drawing/2014/main" id="{34D8C425-FA7B-6A91-13DA-5FD6A2A0AB7C}"/>
                  </a:ext>
                </a:extLst>
              </p:cNvPr>
              <p:cNvSpPr/>
              <p:nvPr/>
            </p:nvSpPr>
            <p:spPr bwMode="auto">
              <a:xfrm>
                <a:off x="7239993" y="2760647"/>
                <a:ext cx="61539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Security</a:t>
                </a:r>
              </a:p>
            </p:txBody>
          </p:sp>
        </p:grpSp>
        <p:grpSp>
          <p:nvGrpSpPr>
            <p:cNvPr id="109" name="Group 108">
              <a:extLst>
                <a:ext uri="{FF2B5EF4-FFF2-40B4-BE49-F238E27FC236}">
                  <a16:creationId xmlns:a16="http://schemas.microsoft.com/office/drawing/2014/main" id="{0C7D71CB-AA7A-F737-2952-9A3059588B1A}"/>
                </a:ext>
              </a:extLst>
            </p:cNvPr>
            <p:cNvGrpSpPr/>
            <p:nvPr/>
          </p:nvGrpSpPr>
          <p:grpSpPr>
            <a:xfrm>
              <a:off x="8723058" y="1393141"/>
              <a:ext cx="2361449" cy="1676948"/>
              <a:chOff x="8723058" y="1393141"/>
              <a:chExt cx="2361449" cy="1676948"/>
            </a:xfrm>
          </p:grpSpPr>
          <p:sp>
            <p:nvSpPr>
              <p:cNvPr id="113" name="Rectangle 112">
                <a:extLst>
                  <a:ext uri="{FF2B5EF4-FFF2-40B4-BE49-F238E27FC236}">
                    <a16:creationId xmlns:a16="http://schemas.microsoft.com/office/drawing/2014/main" id="{961BD393-82FC-B1E7-FB1C-B947551B7B6A}"/>
                  </a:ext>
                </a:extLst>
              </p:cNvPr>
              <p:cNvSpPr/>
              <p:nvPr/>
            </p:nvSpPr>
            <p:spPr bwMode="auto">
              <a:xfrm>
                <a:off x="9904857" y="2704450"/>
                <a:ext cx="1179650" cy="3656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Digital and app</a:t>
                </a:r>
                <a:b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innovation</a:t>
                </a:r>
              </a:p>
            </p:txBody>
          </p:sp>
          <p:pic>
            <p:nvPicPr>
              <p:cNvPr id="114" name="Picture 113" descr="Cloud with an arrow pointing downwards coming out of it">
                <a:extLst>
                  <a:ext uri="{FF2B5EF4-FFF2-40B4-BE49-F238E27FC236}">
                    <a16:creationId xmlns:a16="http://schemas.microsoft.com/office/drawing/2014/main" id="{9C8F094D-629E-11BF-281E-9E8783A3F7A8}"/>
                  </a:ext>
                </a:extLst>
              </p:cNvPr>
              <p:cNvPicPr>
                <a:picLocks noChangeAspect="1"/>
              </p:cNvPicPr>
              <p:nvPr/>
            </p:nvPicPr>
            <p:blipFill>
              <a:blip r:embed="rId7"/>
              <a:stretch>
                <a:fillRect/>
              </a:stretch>
            </p:blipFill>
            <p:spPr>
              <a:xfrm>
                <a:off x="8723058" y="1393141"/>
                <a:ext cx="548640" cy="548640"/>
              </a:xfrm>
              <a:prstGeom prst="rect">
                <a:avLst/>
              </a:prstGeom>
              <a:ln>
                <a:noFill/>
              </a:ln>
            </p:spPr>
          </p:pic>
        </p:grpSp>
        <p:grpSp>
          <p:nvGrpSpPr>
            <p:cNvPr id="110" name="Group 109">
              <a:extLst>
                <a:ext uri="{FF2B5EF4-FFF2-40B4-BE49-F238E27FC236}">
                  <a16:creationId xmlns:a16="http://schemas.microsoft.com/office/drawing/2014/main" id="{82347D73-E6D3-E8AB-2D22-32F69ECBBDCA}"/>
                </a:ext>
              </a:extLst>
            </p:cNvPr>
            <p:cNvGrpSpPr/>
            <p:nvPr/>
          </p:nvGrpSpPr>
          <p:grpSpPr>
            <a:xfrm>
              <a:off x="7278025" y="1950277"/>
              <a:ext cx="2243055" cy="805287"/>
              <a:chOff x="7278025" y="1950277"/>
              <a:chExt cx="2243055" cy="805287"/>
            </a:xfrm>
          </p:grpSpPr>
          <p:pic>
            <p:nvPicPr>
              <p:cNvPr id="111" name="Picture 110" descr="Shield with a lock overlaid on top of it">
                <a:extLst>
                  <a:ext uri="{FF2B5EF4-FFF2-40B4-BE49-F238E27FC236}">
                    <a16:creationId xmlns:a16="http://schemas.microsoft.com/office/drawing/2014/main" id="{0A03E4DF-219D-2BB7-8943-B3A857FF257D}"/>
                  </a:ext>
                </a:extLst>
              </p:cNvPr>
              <p:cNvPicPr>
                <a:picLocks noChangeAspect="1"/>
              </p:cNvPicPr>
              <p:nvPr/>
            </p:nvPicPr>
            <p:blipFill>
              <a:blip r:embed="rId8"/>
              <a:stretch>
                <a:fillRect/>
              </a:stretch>
            </p:blipFill>
            <p:spPr>
              <a:xfrm>
                <a:off x="7278025" y="2206924"/>
                <a:ext cx="548640" cy="548640"/>
              </a:xfrm>
              <a:prstGeom prst="rect">
                <a:avLst/>
              </a:prstGeom>
              <a:ln>
                <a:noFill/>
              </a:ln>
            </p:spPr>
          </p:pic>
          <p:sp>
            <p:nvSpPr>
              <p:cNvPr id="112" name="Rectangle 111">
                <a:extLst>
                  <a:ext uri="{FF2B5EF4-FFF2-40B4-BE49-F238E27FC236}">
                    <a16:creationId xmlns:a16="http://schemas.microsoft.com/office/drawing/2014/main" id="{43A648EB-9DCC-6594-965E-D491A89C7DC9}"/>
                  </a:ext>
                </a:extLst>
              </p:cNvPr>
              <p:cNvSpPr/>
              <p:nvPr/>
            </p:nvSpPr>
            <p:spPr bwMode="auto">
              <a:xfrm>
                <a:off x="8473676" y="1950277"/>
                <a:ext cx="1047404" cy="1828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Infrastructure</a:t>
                </a:r>
              </a:p>
            </p:txBody>
          </p:sp>
        </p:grpSp>
      </p:grpSp>
      <p:sp>
        <p:nvSpPr>
          <p:cNvPr id="123" name="Oval 122">
            <a:extLst>
              <a:ext uri="{FF2B5EF4-FFF2-40B4-BE49-F238E27FC236}">
                <a16:creationId xmlns:a16="http://schemas.microsoft.com/office/drawing/2014/main" id="{B803061B-F3FE-3EA5-4A60-7F20B9986E6A}"/>
              </a:ext>
              <a:ext uri="{C183D7F6-B498-43B3-948B-1728B52AA6E4}">
                <adec:decorative xmlns:adec="http://schemas.microsoft.com/office/drawing/2017/decorative" val="1"/>
              </a:ext>
            </a:extLst>
          </p:cNvPr>
          <p:cNvSpPr>
            <a:spLocks noChangeAspect="1"/>
          </p:cNvSpPr>
          <p:nvPr/>
        </p:nvSpPr>
        <p:spPr bwMode="auto">
          <a:xfrm>
            <a:off x="2486277" y="2485806"/>
            <a:ext cx="1870364" cy="1870364"/>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124" name="TextBox 123">
            <a:extLst>
              <a:ext uri="{FF2B5EF4-FFF2-40B4-BE49-F238E27FC236}">
                <a16:creationId xmlns:a16="http://schemas.microsoft.com/office/drawing/2014/main" id="{CD804CBB-243C-CE43-CF4E-4414AC290538}"/>
              </a:ext>
            </a:extLst>
          </p:cNvPr>
          <p:cNvSpPr txBox="1">
            <a:spLocks noChangeAspect="1"/>
          </p:cNvSpPr>
          <p:nvPr/>
        </p:nvSpPr>
        <p:spPr>
          <a:xfrm>
            <a:off x="2642909" y="2642439"/>
            <a:ext cx="1557101" cy="155709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Trusted</a:t>
            </a:r>
          </a:p>
        </p:txBody>
      </p:sp>
      <p:sp>
        <p:nvSpPr>
          <p:cNvPr id="125" name="TextBox 124">
            <a:extLst>
              <a:ext uri="{FF2B5EF4-FFF2-40B4-BE49-F238E27FC236}">
                <a16:creationId xmlns:a16="http://schemas.microsoft.com/office/drawing/2014/main" id="{9D2D2FEB-ADB5-576A-078B-A4028B702ECF}"/>
              </a:ext>
            </a:extLst>
          </p:cNvPr>
          <p:cNvSpPr txBox="1">
            <a:spLocks noChangeAspect="1"/>
          </p:cNvSpPr>
          <p:nvPr/>
        </p:nvSpPr>
        <p:spPr>
          <a:xfrm>
            <a:off x="2610968" y="2602513"/>
            <a:ext cx="1620982" cy="1636950"/>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 normalizeH="0" baseline="0" noProof="0">
                <a:ln>
                  <a:noFill/>
                </a:ln>
                <a:solidFill>
                  <a:srgbClr val="000000"/>
                </a:solidFill>
                <a:effectLst/>
                <a:uLnTx/>
                <a:uFillTx/>
                <a:latin typeface="Segoe UI Semibold"/>
                <a:ea typeface="+mn-ea"/>
                <a:cs typeface="+mn-cs"/>
              </a:rPr>
              <a:t>Comprehensive</a:t>
            </a:r>
          </a:p>
        </p:txBody>
      </p:sp>
      <p:sp>
        <p:nvSpPr>
          <p:cNvPr id="126" name="Rectangle 125">
            <a:extLst>
              <a:ext uri="{FF2B5EF4-FFF2-40B4-BE49-F238E27FC236}">
                <a16:creationId xmlns:a16="http://schemas.microsoft.com/office/drawing/2014/main" id="{3942EA08-DB2B-9D0C-A6FA-5A90F2C8FE15}"/>
              </a:ext>
            </a:extLst>
          </p:cNvPr>
          <p:cNvSpPr>
            <a:spLocks noChangeAspect="1"/>
          </p:cNvSpPr>
          <p:nvPr/>
        </p:nvSpPr>
        <p:spPr bwMode="auto">
          <a:xfrm>
            <a:off x="2927948" y="3199704"/>
            <a:ext cx="987022" cy="4425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a:t>
            </a:r>
            <a:b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Cloud</a:t>
            </a:r>
          </a:p>
        </p:txBody>
      </p:sp>
      <p:sp>
        <p:nvSpPr>
          <p:cNvPr id="127" name="Oval 126" descr="Microsoft cloud pillar visual, these pillars are; Infrastructure, Digital and app innovation, Data and AI, Modern Work, Business applications, and security.">
            <a:extLst>
              <a:ext uri="{FF2B5EF4-FFF2-40B4-BE49-F238E27FC236}">
                <a16:creationId xmlns:a16="http://schemas.microsoft.com/office/drawing/2014/main" id="{478AD66E-6EF5-542A-5FFB-D21C6C8D30A6}"/>
              </a:ext>
            </a:extLst>
          </p:cNvPr>
          <p:cNvSpPr>
            <a:spLocks noChangeAspect="1"/>
          </p:cNvSpPr>
          <p:nvPr/>
        </p:nvSpPr>
        <p:spPr bwMode="auto">
          <a:xfrm>
            <a:off x="2737284" y="2735188"/>
            <a:ext cx="1371602" cy="1371600"/>
          </a:xfrm>
          <a:prstGeom prst="ellipse">
            <a:avLst/>
          </a:prstGeom>
          <a:noFill/>
          <a:ln w="6350" cap="flat" cmpd="sng" algn="ctr">
            <a:solidFill>
              <a:srgbClr val="000000">
                <a:alpha val="50000"/>
              </a:srgbClr>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37236118-E1E3-4B32-A985-07194A89285B}"/>
              </a:ext>
            </a:extLst>
          </p:cNvPr>
          <p:cNvSpPr txBox="1"/>
          <p:nvPr/>
        </p:nvSpPr>
        <p:spPr>
          <a:xfrm>
            <a:off x="6504041" y="3237915"/>
            <a:ext cx="4944534"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Radically accelerate your organization’s productivity with built-in AI</a:t>
            </a:r>
          </a:p>
        </p:txBody>
      </p:sp>
      <p:sp>
        <p:nvSpPr>
          <p:cNvPr id="5" name="TextBox 4">
            <a:extLst>
              <a:ext uri="{FF2B5EF4-FFF2-40B4-BE49-F238E27FC236}">
                <a16:creationId xmlns:a16="http://schemas.microsoft.com/office/drawing/2014/main" id="{207A75ED-55B0-B65D-3E8F-3E5249E74BFA}"/>
              </a:ext>
            </a:extLst>
          </p:cNvPr>
          <p:cNvSpPr txBox="1"/>
          <p:nvPr/>
        </p:nvSpPr>
        <p:spPr>
          <a:xfrm>
            <a:off x="6504039" y="4378891"/>
            <a:ext cx="4494419" cy="677108"/>
          </a:xfrm>
          <a:prstGeom prst="rect">
            <a:avLst/>
          </a:prstGeom>
          <a:noFill/>
        </p:spPr>
        <p:txBody>
          <a:bodyPr wrap="square" lIns="0" tIns="0" rIns="0" bIns="0" rtlCol="0">
            <a:spAutoFit/>
          </a:bodyPr>
          <a:lstStyle>
            <a:defPPr>
              <a:defRPr lang="en-US"/>
            </a:defPPr>
            <a:lvl1pPr>
              <a:defRPr sz="32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Differentiate from the competition </a:t>
            </a:r>
            <a:b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br>
            <a:r>
              <a:rPr kumimoji="0" lang="en-US" sz="2200" b="0" i="0" u="none" strike="noStrike" kern="1200" cap="none" spc="-50" normalizeH="0" baseline="0" noProof="0">
                <a:ln w="3175">
                  <a:noFill/>
                </a:ln>
                <a:gradFill>
                  <a:gsLst>
                    <a:gs pos="0">
                      <a:srgbClr val="FFFFFF"/>
                    </a:gs>
                    <a:gs pos="99000">
                      <a:srgbClr val="FFFFFF"/>
                    </a:gs>
                  </a:gsLst>
                  <a:lin ang="5400000" scaled="1"/>
                </a:gradFill>
                <a:effectLst/>
                <a:uLnTx/>
                <a:uFillTx/>
                <a:latin typeface="Segoe UI Semibold"/>
                <a:cs typeface="Segoe UI Semibold"/>
              </a:rPr>
              <a:t>with intelligent apps using AI</a:t>
            </a:r>
          </a:p>
        </p:txBody>
      </p:sp>
      <p:cxnSp>
        <p:nvCxnSpPr>
          <p:cNvPr id="10" name="Straight Connector 9">
            <a:extLst>
              <a:ext uri="{FF2B5EF4-FFF2-40B4-BE49-F238E27FC236}">
                <a16:creationId xmlns:a16="http://schemas.microsoft.com/office/drawing/2014/main" id="{AC27032A-C08F-3CE6-DD76-15E9690A33A2}"/>
              </a:ext>
              <a:ext uri="{C183D7F6-B498-43B3-948B-1728B52AA6E4}">
                <adec:decorative xmlns:adec="http://schemas.microsoft.com/office/drawing/2017/decorative" val="1"/>
              </a:ext>
            </a:extLst>
          </p:cNvPr>
          <p:cNvCxnSpPr>
            <a:cxnSpLocks/>
          </p:cNvCxnSpPr>
          <p:nvPr/>
        </p:nvCxnSpPr>
        <p:spPr>
          <a:xfrm>
            <a:off x="6519333" y="2857269"/>
            <a:ext cx="4944534" cy="0"/>
          </a:xfrm>
          <a:prstGeom prst="line">
            <a:avLst/>
          </a:prstGeom>
          <a:ln w="15875">
            <a:gradFill flip="none" rotWithShape="1">
              <a:gsLst>
                <a:gs pos="17000">
                  <a:schemeClr val="bg1">
                    <a:lumMod val="75000"/>
                    <a:lumOff val="25000"/>
                  </a:schemeClr>
                </a:gs>
                <a:gs pos="100000">
                  <a:srgbClr val="00000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33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6" presetClass="emph" presetSubtype="0" accel="100000" autoRev="1" fill="hold" grpId="1" nodeType="withEffect">
                                  <p:stCondLst>
                                    <p:cond delay="0"/>
                                  </p:stCondLst>
                                  <p:childTnLst>
                                    <p:animScale>
                                      <p:cBhvr>
                                        <p:cTn id="9" dur="500" fill="hold"/>
                                        <p:tgtEl>
                                          <p:spTgt spid="128"/>
                                        </p:tgtEl>
                                      </p:cBhvr>
                                      <p:by x="80000" y="80000"/>
                                    </p:animScale>
                                  </p:childTnLst>
                                </p:cTn>
                              </p:par>
                              <p:par>
                                <p:cTn id="10" presetID="10" presetClass="entr" presetSubtype="0" fill="hold" grpId="0" nodeType="withEffect">
                                  <p:stCondLst>
                                    <p:cond delay="10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42" presetClass="path" presetSubtype="0" decel="100000" fill="hold" grpId="1" nodeType="withEffect">
                                  <p:stCondLst>
                                    <p:cond delay="100"/>
                                  </p:stCondLst>
                                  <p:childTnLst>
                                    <p:animMotion origin="layout" path="M 0 0 L 0 0.03542 " pathEditMode="relative" rAng="0" ptsTypes="AA">
                                      <p:cBhvr>
                                        <p:cTn id="14" dur="700" spd="-100000" fill="hold"/>
                                        <p:tgtEl>
                                          <p:spTgt spid="12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500"/>
                                        <p:tgtEl>
                                          <p:spTgt spid="123"/>
                                        </p:tgtEl>
                                      </p:cBhvr>
                                    </p:animEffect>
                                  </p:childTnLst>
                                </p:cTn>
                              </p:par>
                              <p:par>
                                <p:cTn id="18" presetID="42" presetClass="path" presetSubtype="0" decel="100000" fill="hold" grpId="1" nodeType="withEffect">
                                  <p:stCondLst>
                                    <p:cond delay="100"/>
                                  </p:stCondLst>
                                  <p:childTnLst>
                                    <p:animMotion origin="layout" path="M 0 0 L 0 0.03542 " pathEditMode="relative" rAng="0" ptsTypes="AA">
                                      <p:cBhvr>
                                        <p:cTn id="19" dur="700" spd="-100000" fill="hold"/>
                                        <p:tgtEl>
                                          <p:spTgt spid="12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42" presetClass="path" presetSubtype="0" decel="100000" fill="hold" grpId="1" nodeType="withEffect">
                                  <p:stCondLst>
                                    <p:cond delay="100"/>
                                  </p:stCondLst>
                                  <p:childTnLst>
                                    <p:animMotion origin="layout" path="M 0 0 L 0 0.03542 " pathEditMode="relative" rAng="0" ptsTypes="AA">
                                      <p:cBhvr>
                                        <p:cTn id="24" dur="700" spd="-100000" fill="hold"/>
                                        <p:tgtEl>
                                          <p:spTgt spid="12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42" presetClass="path" presetSubtype="0" decel="100000" fill="hold" grpId="1" nodeType="withEffect">
                                  <p:stCondLst>
                                    <p:cond delay="100"/>
                                  </p:stCondLst>
                                  <p:childTnLst>
                                    <p:animMotion origin="layout" path="M 0 0 L 0 0.03542 " pathEditMode="relative" rAng="0" ptsTypes="AA">
                                      <p:cBhvr>
                                        <p:cTn id="29" dur="700" spd="-100000" fill="hold"/>
                                        <p:tgtEl>
                                          <p:spTgt spid="12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27"/>
                                        </p:tgtEl>
                                        <p:attrNameLst>
                                          <p:attrName>style.visibility</p:attrName>
                                        </p:attrNameLst>
                                      </p:cBhvr>
                                      <p:to>
                                        <p:strVal val="visible"/>
                                      </p:to>
                                    </p:set>
                                    <p:animEffect transition="in" filter="fade">
                                      <p:cBhvr>
                                        <p:cTn id="32" dur="500"/>
                                        <p:tgtEl>
                                          <p:spTgt spid="127"/>
                                        </p:tgtEl>
                                      </p:cBhvr>
                                    </p:animEffect>
                                  </p:childTnLst>
                                </p:cTn>
                              </p:par>
                              <p:par>
                                <p:cTn id="33" presetID="42" presetClass="path" presetSubtype="0" decel="100000" fill="hold" grpId="1" nodeType="withEffect">
                                  <p:stCondLst>
                                    <p:cond delay="100"/>
                                  </p:stCondLst>
                                  <p:childTnLst>
                                    <p:animMotion origin="layout" path="M -2.08333E-7 0 L -2.08333E-7 0.03542 " pathEditMode="relative" rAng="0" ptsTypes="AA">
                                      <p:cBhvr>
                                        <p:cTn id="34" dur="700" spd="-100000" fill="hold"/>
                                        <p:tgtEl>
                                          <p:spTgt spid="127"/>
                                        </p:tgtEl>
                                        <p:attrNameLst>
                                          <p:attrName>ppt_x</p:attrName>
                                          <p:attrName>ppt_y</p:attrName>
                                        </p:attrNameLst>
                                      </p:cBhvr>
                                      <p:rCtr x="0" y="1759"/>
                                    </p:animMotion>
                                  </p:childTnLst>
                                </p:cTn>
                              </p:par>
                              <p:par>
                                <p:cTn id="35" presetID="10" presetClass="entr" presetSubtype="0" fill="hold" nodeType="withEffect">
                                  <p:stCondLst>
                                    <p:cond delay="50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par>
                                <p:cTn id="38" presetID="6" presetClass="emph" presetSubtype="0" accel="100000" autoRev="1" fill="hold" nodeType="withEffect">
                                  <p:stCondLst>
                                    <p:cond delay="0"/>
                                  </p:stCondLst>
                                  <p:childTnLst>
                                    <p:animScale>
                                      <p:cBhvr>
                                        <p:cTn id="39" dur="500" fill="hold"/>
                                        <p:tgtEl>
                                          <p:spTgt spid="104"/>
                                        </p:tgtEl>
                                      </p:cBhvr>
                                      <p:by x="80000" y="80000"/>
                                    </p:animScale>
                                  </p:childTnLst>
                                </p:cTn>
                              </p:par>
                              <p:par>
                                <p:cTn id="40" presetID="16" presetClass="entr" presetSubtype="42" fill="hold" grpId="0" nodeType="withEffect">
                                  <p:stCondLst>
                                    <p:cond delay="500"/>
                                  </p:stCondLst>
                                  <p:childTnLst>
                                    <p:set>
                                      <p:cBhvr>
                                        <p:cTn id="41" dur="1" fill="hold">
                                          <p:stCondLst>
                                            <p:cond delay="0"/>
                                          </p:stCondLst>
                                        </p:cTn>
                                        <p:tgtEl>
                                          <p:spTgt spid="101"/>
                                        </p:tgtEl>
                                        <p:attrNameLst>
                                          <p:attrName>style.visibility</p:attrName>
                                        </p:attrNameLst>
                                      </p:cBhvr>
                                      <p:to>
                                        <p:strVal val="visible"/>
                                      </p:to>
                                    </p:set>
                                    <p:animEffect transition="in" filter="barn(outHorizontal)">
                                      <p:cBhvr>
                                        <p:cTn id="42" dur="500"/>
                                        <p:tgtEl>
                                          <p:spTgt spid="101"/>
                                        </p:tgtEl>
                                      </p:cBhvr>
                                    </p:animEffect>
                                  </p:childTnLst>
                                </p:cTn>
                              </p:par>
                              <p:par>
                                <p:cTn id="43" presetID="16" presetClass="entr" presetSubtype="42" fill="hold" grpId="0" nodeType="withEffect">
                                  <p:stCondLst>
                                    <p:cond delay="500"/>
                                  </p:stCondLst>
                                  <p:childTnLst>
                                    <p:set>
                                      <p:cBhvr>
                                        <p:cTn id="44" dur="1" fill="hold">
                                          <p:stCondLst>
                                            <p:cond delay="0"/>
                                          </p:stCondLst>
                                        </p:cTn>
                                        <p:tgtEl>
                                          <p:spTgt spid="102"/>
                                        </p:tgtEl>
                                        <p:attrNameLst>
                                          <p:attrName>style.visibility</p:attrName>
                                        </p:attrNameLst>
                                      </p:cBhvr>
                                      <p:to>
                                        <p:strVal val="visible"/>
                                      </p:to>
                                    </p:set>
                                    <p:animEffect transition="in" filter="barn(outHorizontal)">
                                      <p:cBhvr>
                                        <p:cTn id="45" dur="500"/>
                                        <p:tgtEl>
                                          <p:spTgt spid="102"/>
                                        </p:tgtEl>
                                      </p:cBhvr>
                                    </p:animEffect>
                                  </p:childTnLst>
                                </p:cTn>
                              </p:par>
                              <p:par>
                                <p:cTn id="46" presetID="16" presetClass="entr" presetSubtype="37" fill="hold" grpId="0" nodeType="withEffect">
                                  <p:stCondLst>
                                    <p:cond delay="500"/>
                                  </p:stCondLst>
                                  <p:childTnLst>
                                    <p:set>
                                      <p:cBhvr>
                                        <p:cTn id="47" dur="1" fill="hold">
                                          <p:stCondLst>
                                            <p:cond delay="0"/>
                                          </p:stCondLst>
                                        </p:cTn>
                                        <p:tgtEl>
                                          <p:spTgt spid="103"/>
                                        </p:tgtEl>
                                        <p:attrNameLst>
                                          <p:attrName>style.visibility</p:attrName>
                                        </p:attrNameLst>
                                      </p:cBhvr>
                                      <p:to>
                                        <p:strVal val="visible"/>
                                      </p:to>
                                    </p:set>
                                    <p:animEffect transition="in" filter="barn(outVertical)">
                                      <p:cBhvr>
                                        <p:cTn id="48" dur="500"/>
                                        <p:tgtEl>
                                          <p:spTgt spid="103"/>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6" presetClass="emph" presetSubtype="0" accel="100000" autoRev="1" fill="hold" grpId="1" nodeType="withEffect">
                                  <p:stCondLst>
                                    <p:cond delay="0"/>
                                  </p:stCondLst>
                                  <p:childTnLst>
                                    <p:animScale>
                                      <p:cBhvr>
                                        <p:cTn id="53" dur="500" fill="hold"/>
                                        <p:tgtEl>
                                          <p:spTgt spid="100"/>
                                        </p:tgtEl>
                                      </p:cBhvr>
                                      <p:by x="80000" y="80000"/>
                                    </p:animScale>
                                  </p:childTnLst>
                                </p:cTn>
                              </p:par>
                              <p:par>
                                <p:cTn id="54" presetID="10" presetClass="entr" presetSubtype="0" fill="hold" grpId="0" nodeType="withEffect">
                                  <p:stCondLst>
                                    <p:cond delay="50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6" presetClass="emph" presetSubtype="0" accel="100000" autoRev="1" fill="hold" grpId="1" nodeType="withEffect">
                                  <p:stCondLst>
                                    <p:cond delay="0"/>
                                  </p:stCondLst>
                                  <p:childTnLst>
                                    <p:animScale>
                                      <p:cBhvr>
                                        <p:cTn id="58" dur="500" fill="hold"/>
                                        <p:tgtEl>
                                          <p:spTgt spid="99"/>
                                        </p:tgtEl>
                                      </p:cBhvr>
                                      <p:by x="80000" y="80000"/>
                                    </p:animScale>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42" presetClass="path" presetSubtype="0" decel="100000" fill="hold" grpId="1" nodeType="withEffect">
                                  <p:stCondLst>
                                    <p:cond delay="0"/>
                                  </p:stCondLst>
                                  <p:childTnLst>
                                    <p:animMotion origin="layout" path="M 3.75E-6 -5.55112E-17 L 3.75E-6 0.03542 " pathEditMode="relative" rAng="0" ptsTypes="AA">
                                      <p:cBhvr>
                                        <p:cTn id="64" dur="700" spd="-100000" fill="hold"/>
                                        <p:tgtEl>
                                          <p:spTgt spid="6"/>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42" presetClass="path" presetSubtype="0" decel="100000" fill="hold" nodeType="withEffect">
                                  <p:stCondLst>
                                    <p:cond delay="0"/>
                                  </p:stCondLst>
                                  <p:childTnLst>
                                    <p:animMotion origin="layout" path="M 0 3.33333E-6 L 0 0.03541 " pathEditMode="relative" rAng="0" ptsTypes="AA">
                                      <p:cBhvr>
                                        <p:cTn id="69" dur="700" spd="-100000" fill="hold"/>
                                        <p:tgtEl>
                                          <p:spTgt spid="10"/>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42" presetClass="path" presetSubtype="0" decel="100000" fill="hold" grpId="1" nodeType="withEffect">
                                  <p:stCondLst>
                                    <p:cond delay="100"/>
                                  </p:stCondLst>
                                  <p:childTnLst>
                                    <p:animMotion origin="layout" path="M 2.08333E-6 2.22222E-6 L 2.08333E-6 0.03541 " pathEditMode="relative" rAng="0" ptsTypes="AA">
                                      <p:cBhvr>
                                        <p:cTn id="74" dur="700" spd="-100000" fill="hold"/>
                                        <p:tgtEl>
                                          <p:spTgt spid="7"/>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42" presetClass="path" presetSubtype="0" decel="100000" fill="hold" grpId="1" nodeType="withEffect">
                                  <p:stCondLst>
                                    <p:cond delay="200"/>
                                  </p:stCondLst>
                                  <p:childTnLst>
                                    <p:animMotion origin="layout" path="M 1.66667E-6 -1.48148E-6 L 1.66667E-6 0.03542 " pathEditMode="relative" rAng="0" ptsTypes="AA">
                                      <p:cBhvr>
                                        <p:cTn id="7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9" grpId="0" animBg="1"/>
      <p:bldP spid="99" grpId="1" animBg="1"/>
      <p:bldP spid="101" grpId="0" animBg="1"/>
      <p:bldP spid="102" grpId="0" animBg="1"/>
      <p:bldP spid="103" grpId="0" animBg="1"/>
      <p:bldP spid="100" grpId="0"/>
      <p:bldP spid="100" grpId="1"/>
      <p:bldP spid="128" grpId="0" animBg="1"/>
      <p:bldP spid="128" grpId="1" animBg="1"/>
      <p:bldP spid="123" grpId="0" animBg="1"/>
      <p:bldP spid="123" grpId="1" animBg="1"/>
      <p:bldP spid="124" grpId="0"/>
      <p:bldP spid="124" grpId="1"/>
      <p:bldP spid="125" grpId="0"/>
      <p:bldP spid="125" grpId="1"/>
      <p:bldP spid="126" grpId="0"/>
      <p:bldP spid="126" grpId="1"/>
      <p:bldP spid="127" grpId="0" animBg="1"/>
      <p:bldP spid="127" grpId="1" animBg="1"/>
      <p:bldP spid="7" grpId="0"/>
      <p:bldP spid="7" grpId="1"/>
      <p:bldP spid="5" grpId="0"/>
      <p:bldP spid="5"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TotalTime>
  <Words>5598</Words>
  <Application>Microsoft Macintosh PowerPoint</Application>
  <PresentationFormat>Widescreen</PresentationFormat>
  <Paragraphs>662</Paragraphs>
  <Slides>37</Slides>
  <Notes>37</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Arial</vt:lpstr>
      <vt:lpstr>Calibri</vt:lpstr>
      <vt:lpstr>Calibri Light</vt:lpstr>
      <vt:lpstr>Consolas</vt:lpstr>
      <vt:lpstr>Segoe UI</vt:lpstr>
      <vt:lpstr>Segoe UI Semibold</vt:lpstr>
      <vt:lpstr>SegoeUI</vt:lpstr>
      <vt:lpstr>Symbol</vt:lpstr>
      <vt:lpstr>Times</vt:lpstr>
      <vt:lpstr>Wingdings</vt:lpstr>
      <vt:lpstr>Office Theme</vt:lpstr>
      <vt:lpstr>Black Template</vt:lpstr>
      <vt:lpstr>Lead the AI era with  the Microsoft Cloud</vt:lpstr>
      <vt:lpstr>The world is changing</vt:lpstr>
      <vt:lpstr>The AI technology  is here</vt:lpstr>
      <vt:lpstr>And the impact is real</vt:lpstr>
      <vt:lpstr>lead the AI transformation</vt:lpstr>
      <vt:lpstr>Empower every person and every organization on the planet to achieve more</vt:lpstr>
      <vt:lpstr>Microsoft is fueling AI innovation</vt:lpstr>
      <vt:lpstr>Microsoft’s Responsible AI principles</vt:lpstr>
      <vt:lpstr>Microsoft Cloud</vt:lpstr>
      <vt:lpstr>Microsoft Cloud</vt:lpstr>
      <vt:lpstr>Microsoft  Cloud</vt:lpstr>
      <vt:lpstr>Microsoft  Cloud</vt:lpstr>
      <vt:lpstr>One integrated developer platform</vt:lpstr>
      <vt:lpstr>GitHub Copilot</vt:lpstr>
      <vt:lpstr>GitHub copilot detail</vt:lpstr>
      <vt:lpstr>Microsoft  Cloud</vt:lpstr>
      <vt:lpstr>OpenAI relies on Azure AI Infrastructure</vt:lpstr>
      <vt:lpstr>AI Infrastructure</vt:lpstr>
      <vt:lpstr>Microsoft runs on Azure AI Infrastructure</vt:lpstr>
      <vt:lpstr>works alongside you in the apps you use every day </vt:lpstr>
      <vt:lpstr>Microsoft 365 Copilot</vt:lpstr>
      <vt:lpstr>Microsoft 365 Copilot</vt:lpstr>
      <vt:lpstr>Microsoft  Cloud</vt:lpstr>
      <vt:lpstr>PowerPoint Presentation</vt:lpstr>
      <vt:lpstr>PowerPoint Presentation</vt:lpstr>
      <vt:lpstr>PowerPoint Presentation</vt:lpstr>
      <vt:lpstr>PowerPoint Presentation</vt:lpstr>
      <vt:lpstr>Microsoft  Cloud</vt:lpstr>
      <vt:lpstr>Microsoft  Cloud</vt:lpstr>
      <vt:lpstr>In the age of AI, every app should be intelligent</vt:lpstr>
      <vt:lpstr>Azure AI</vt:lpstr>
      <vt:lpstr>Azure AI Portfolio</vt:lpstr>
      <vt:lpstr>Microsoft Cloud</vt:lpstr>
      <vt:lpstr>Responsible AI built into Azure AI</vt:lpstr>
      <vt:lpstr>Microsoft Cloud</vt:lpstr>
      <vt:lpstr>Microsoft Cloud</vt:lpstr>
      <vt:lpstr>How do I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the AI era with  the Microsoft Cloud</dc:title>
  <dc:creator>Bryan Chua</dc:creator>
  <cp:lastModifiedBy>Bryan Chua</cp:lastModifiedBy>
  <cp:revision>5</cp:revision>
  <dcterms:created xsi:type="dcterms:W3CDTF">2023-05-11T02:08:11Z</dcterms:created>
  <dcterms:modified xsi:type="dcterms:W3CDTF">2023-06-05T07:00:05Z</dcterms:modified>
</cp:coreProperties>
</file>